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comments/modernComment_14D_C66D4173.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charts/chart2.xml" ContentType="application/vnd.openxmlformats-officedocument.drawingml.chart+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comments/modernComment_7FFFE5C7_371D01FD.xml" ContentType="application/vnd.ms-powerpoint.comments+xml"/>
  <Override PartName="/ppt/charts/chart3.xml" ContentType="application/vnd.openxmlformats-officedocument.drawingml.chart+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comments/modernComment_7FFFE5C8_60C9BEED.xml" ContentType="application/vnd.ms-powerpoint.comments+xml"/>
  <Override PartName="/ppt/charts/chart4.xml" ContentType="application/vnd.openxmlformats-officedocument.drawingml.chart+xml"/>
  <Override PartName="/ppt/charts/chart5.xml" ContentType="application/vnd.openxmlformats-officedocument.drawingml.chart+xml"/>
  <Override PartName="/ppt/tags/tag93.xml" ContentType="application/vnd.openxmlformats-officedocument.presentationml.tags+xml"/>
  <Override PartName="/ppt/notesSlides/notesSlide6.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ags/tag94.xml" ContentType="application/vnd.openxmlformats-officedocument.presentationml.tags+xml"/>
  <Override PartName="/ppt/notesSlides/notesSlide7.xml" ContentType="application/vnd.openxmlformats-officedocument.presentationml.notesSlide+xml"/>
  <Override PartName="/ppt/comments/modernComment_7FFFE5CF_563263FF.xml" ContentType="application/vnd.ms-powerpoint.comments+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9.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tags/tag141.xml" ContentType="application/vnd.openxmlformats-officedocument.presentationml.tags+xml"/>
  <Override PartName="/ppt/notesSlides/notesSlide10.xml" ContentType="application/vnd.openxmlformats-officedocument.presentationml.notesSlide+xml"/>
  <Override PartName="/ppt/comments/modernComment_7FFFE5C9_811314CE.xml" ContentType="application/vnd.ms-powerpoint.comments+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ppt/tags/tag142.xml" ContentType="application/vnd.openxmlformats-officedocument.presentationml.tags+xml"/>
  <Override PartName="/ppt/notesSlides/notesSlide11.xml" ContentType="application/vnd.openxmlformats-officedocument.presentationml.notesSlide+xml"/>
  <Override PartName="/ppt/comments/modernComment_7FFFE5CB_D1215094.xml" ContentType="application/vnd.ms-powerpoint.comments+xml"/>
  <Override PartName="/ppt/tags/tag143.xml" ContentType="application/vnd.openxmlformats-officedocument.presentationml.tags+xml"/>
  <Override PartName="/ppt/tags/tag144.xml" ContentType="application/vnd.openxmlformats-officedocument.presentationml.tags+xml"/>
  <Override PartName="/ppt/notesSlides/notesSlide12.xml" ContentType="application/vnd.openxmlformats-officedocument.presentationml.notesSlide+xml"/>
  <Override PartName="/ppt/tags/tag145.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6.xml" ContentType="application/vnd.openxmlformats-officedocument.presentationml.tags+xml"/>
  <Override PartName="/ppt/notesSlides/notesSlide14.xml" ContentType="application/vnd.openxmlformats-officedocument.presentationml.notesSlide+xml"/>
  <Override PartName="/ppt/tags/tag147.xml" ContentType="application/vnd.openxmlformats-officedocument.presentationml.tags+xml"/>
  <Override PartName="/ppt/notesSlides/notesSlide15.xml" ContentType="application/vnd.openxmlformats-officedocument.presentationml.notesSlide+xml"/>
  <Override PartName="/ppt/tags/tag148.xml" ContentType="application/vnd.openxmlformats-officedocument.presentationml.tags+xml"/>
  <Override PartName="/ppt/notesSlides/notesSlide16.xml" ContentType="application/vnd.openxmlformats-officedocument.presentationml.notesSlide+xml"/>
  <Override PartName="/ppt/tags/tag149.xml" ContentType="application/vnd.openxmlformats-officedocument.presentationml.tags+xml"/>
  <Override PartName="/ppt/notesSlides/notesSlide17.xml" ContentType="application/vnd.openxmlformats-officedocument.presentationml.notesSlide+xml"/>
  <Override PartName="/ppt/tags/tag150.xml" ContentType="application/vnd.openxmlformats-officedocument.presentationml.tags+xml"/>
  <Override PartName="/ppt/notesSlides/notesSlide18.xml" ContentType="application/vnd.openxmlformats-officedocument.presentationml.notesSlide+xml"/>
  <Override PartName="/ppt/tags/tag151.xml" ContentType="application/vnd.openxmlformats-officedocument.presentationml.tags+xml"/>
  <Override PartName="/ppt/notesSlides/notesSlide19.xml" ContentType="application/vnd.openxmlformats-officedocument.presentationml.notesSlide+xml"/>
  <Override PartName="/ppt/tags/tag152.xml" ContentType="application/vnd.openxmlformats-officedocument.presentationml.tags+xml"/>
  <Override PartName="/ppt/notesSlides/notesSlide20.xml" ContentType="application/vnd.openxmlformats-officedocument.presentationml.notesSlide+xml"/>
  <Override PartName="/ppt/tags/tag153.xml" ContentType="application/vnd.openxmlformats-officedocument.presentationml.tags+xml"/>
  <Override PartName="/ppt/notesSlides/notesSlide21.xml" ContentType="application/vnd.openxmlformats-officedocument.presentationml.notesSlide+xml"/>
  <Override PartName="/ppt/tags/tag154.xml" ContentType="application/vnd.openxmlformats-officedocument.presentationml.tags+xml"/>
  <Override PartName="/ppt/notesSlides/notesSlide22.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3.xml" ContentType="application/vnd.openxmlformats-officedocument.presentationml.notesSlide+xml"/>
  <Override PartName="/ppt/tags/tag159.xml" ContentType="application/vnd.openxmlformats-officedocument.presentationml.tags+xml"/>
  <Override PartName="/ppt/notesSlides/notesSlide24.xml" ContentType="application/vnd.openxmlformats-officedocument.presentationml.notesSlide+xml"/>
  <Override PartName="/ppt/comments/modernComment_140_5468B075.xml" ContentType="application/vnd.ms-powerpoint.comments+xml"/>
  <Override PartName="/ppt/charts/chart18.xml" ContentType="application/vnd.openxmlformats-officedocument.drawingml.chart+xml"/>
  <Override PartName="/ppt/charts/style8.xml" ContentType="application/vnd.ms-office.chartstyle+xml"/>
  <Override PartName="/ppt/charts/colors8.xml" ContentType="application/vnd.ms-office.chartcolorstyle+xml"/>
  <Override PartName="/ppt/tags/tag160.xml" ContentType="application/vnd.openxmlformats-officedocument.presentationml.tags+xml"/>
  <Override PartName="/ppt/notesSlides/notesSlide2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26.xml" ContentType="application/vnd.openxmlformats-officedocument.presentationml.notesSlide+xml"/>
  <Override PartName="/ppt/charts/chart19.xml" ContentType="application/vnd.openxmlformats-officedocument.drawingml.chart+xml"/>
  <Override PartName="/ppt/charts/style9.xml" ContentType="application/vnd.ms-office.chartstyle+xml"/>
  <Override PartName="/ppt/charts/colors9.xml" ContentType="application/vnd.ms-office.chartcolorstyl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7.xml" ContentType="application/vnd.openxmlformats-officedocument.presentationml.notesSlide+xml"/>
  <Override PartName="/ppt/charts/chart20.xml" ContentType="application/vnd.openxmlformats-officedocument.drawingml.chart+xml"/>
  <Override PartName="/ppt/tags/tag180.xml" ContentType="application/vnd.openxmlformats-officedocument.presentationml.tags+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3.xml" ContentType="application/vnd.openxmlformats-officedocument.drawingml.chart+xml"/>
  <Override PartName="/ppt/charts/style12.xml" ContentType="application/vnd.ms-office.chartstyle+xml"/>
  <Override PartName="/ppt/charts/colors12.xml" ContentType="application/vnd.ms-office.chartcolorstyle+xml"/>
  <Override PartName="/ppt/tags/tag181.xml" ContentType="application/vnd.openxmlformats-officedocument.presentationml.tags+xml"/>
  <Override PartName="/ppt/notesSlides/notesSlide29.xml" ContentType="application/vnd.openxmlformats-officedocument.presentationml.notesSlide+xml"/>
  <Override PartName="/ppt/charts/chart2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2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6.xml" ContentType="application/vnd.openxmlformats-officedocument.drawingml.chart+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30.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31.xml" ContentType="application/vnd.openxmlformats-officedocument.presentationml.notesSlide+xml"/>
  <Override PartName="/ppt/comments/modernComment_13F_CCE4814.xml" ContentType="application/vnd.ms-powerpoint.comments+xml"/>
  <Override PartName="/ppt/charts/chart30.xml" ContentType="application/vnd.openxmlformats-officedocument.drawingml.chart+xml"/>
  <Override PartName="/ppt/charts/chart31.xml" ContentType="application/vnd.openxmlformats-officedocument.drawingml.char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38"/>
  </p:sldMasterIdLst>
  <p:notesMasterIdLst>
    <p:notesMasterId r:id="rId73"/>
  </p:notesMasterIdLst>
  <p:sldIdLst>
    <p:sldId id="2147476940" r:id="rId39"/>
    <p:sldId id="333" r:id="rId40"/>
    <p:sldId id="315" r:id="rId41"/>
    <p:sldId id="2147476935" r:id="rId42"/>
    <p:sldId id="2147476936" r:id="rId43"/>
    <p:sldId id="2147476942" r:id="rId44"/>
    <p:sldId id="2147476943" r:id="rId45"/>
    <p:sldId id="2147476934" r:id="rId46"/>
    <p:sldId id="2147476945" r:id="rId47"/>
    <p:sldId id="2147476937" r:id="rId48"/>
    <p:sldId id="2147476939" r:id="rId49"/>
    <p:sldId id="2147476927" r:id="rId50"/>
    <p:sldId id="269" r:id="rId51"/>
    <p:sldId id="329" r:id="rId52"/>
    <p:sldId id="328" r:id="rId53"/>
    <p:sldId id="327" r:id="rId54"/>
    <p:sldId id="330" r:id="rId55"/>
    <p:sldId id="2147476928" r:id="rId56"/>
    <p:sldId id="2147476930" r:id="rId57"/>
    <p:sldId id="2147476931" r:id="rId58"/>
    <p:sldId id="2147476932" r:id="rId59"/>
    <p:sldId id="2147476947" r:id="rId60"/>
    <p:sldId id="2147476948" r:id="rId61"/>
    <p:sldId id="2147476944" r:id="rId62"/>
    <p:sldId id="2147476912" r:id="rId63"/>
    <p:sldId id="320" r:id="rId64"/>
    <p:sldId id="325" r:id="rId65"/>
    <p:sldId id="334" r:id="rId66"/>
    <p:sldId id="2147476946" r:id="rId67"/>
    <p:sldId id="316" r:id="rId68"/>
    <p:sldId id="318" r:id="rId69"/>
    <p:sldId id="2147476926" r:id="rId70"/>
    <p:sldId id="2147476941" r:id="rId71"/>
    <p:sldId id="319" r:id="rId72"/>
  </p:sldIdLst>
  <p:sldSz cx="10744200" cy="7543800"/>
  <p:notesSz cx="6858000" cy="9144000"/>
  <p:custDataLst>
    <p:tags r:id="rId7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D0AA89-E74B-4A66-8A70-67F6446EE4DF}">
          <p14:sldIdLst>
            <p14:sldId id="2147476940"/>
            <p14:sldId id="333"/>
            <p14:sldId id="315"/>
            <p14:sldId id="2147476935"/>
            <p14:sldId id="2147476936"/>
            <p14:sldId id="2147476942"/>
            <p14:sldId id="2147476943"/>
            <p14:sldId id="2147476934"/>
            <p14:sldId id="2147476945"/>
            <p14:sldId id="2147476937"/>
            <p14:sldId id="2147476939"/>
            <p14:sldId id="2147476927"/>
            <p14:sldId id="269"/>
            <p14:sldId id="329"/>
            <p14:sldId id="328"/>
            <p14:sldId id="327"/>
            <p14:sldId id="330"/>
            <p14:sldId id="2147476928"/>
            <p14:sldId id="2147476930"/>
            <p14:sldId id="2147476931"/>
            <p14:sldId id="2147476932"/>
            <p14:sldId id="2147476947"/>
            <p14:sldId id="2147476948"/>
            <p14:sldId id="2147476944"/>
            <p14:sldId id="2147476912"/>
            <p14:sldId id="320"/>
            <p14:sldId id="325"/>
            <p14:sldId id="334"/>
            <p14:sldId id="2147476946"/>
            <p14:sldId id="316"/>
            <p14:sldId id="318"/>
            <p14:sldId id="2147476926"/>
            <p14:sldId id="2147476941"/>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D6C000-C069-3CFB-A2CF-6AED4C16EA24}" name="Tomas Garcia" initials="TG" userId="S::Tomas.Garcia@energy-infrastructure-partners.lu::748108d4-47cb-4a4c-b0e4-b6ca1ec1b7ed" providerId="AD"/>
  <p188:author id="{2AA7B808-806B-EE88-29B1-8B09A729148A}" name="Eduardo Sauer" initials="ES" userId="S::eduardo.sauer@energy-infrastructure-partners.com::6e753594-c649-4a89-81b7-7f835971dc11" providerId="AD"/>
  <p188:author id="{EA76470E-683E-DD4E-6ED1-6429410E854A}" name="J. Xu" initials="" userId="S::yx456@cam.ac.uk::5326cf50-c877-44ac-9bc4-5ae48ca02e81" providerId="AD"/>
  <p188:author id="{1612F512-3997-01FE-FBE9-A0780A7C96F3}" name="Tom Pitsch" initials="TP" userId="S::tom.pitsch@energy-infrastructure-partners.com::bca15e4e-3ddd-4dce-a5e5-b634d25aba72" providerId="AD"/>
  <p188:author id="{EB18D624-7B05-323C-7D70-7CED65AAE8A3}" name="Tim Marahrens" initials="TM" userId="S::tim.marahrens@energy-infrastructure-partners.com::519fd755-c464-4cb1-880e-66002c435f26" providerId="AD"/>
  <p188:author id="{52AD3A2C-F042-6CCA-72BE-4A359CACE06E}" name="Gosia Blocka" initials="GB" userId="S::gosia.blocka@energy-infrastructure-partners.com::5829b8a8-11ea-4a9b-8f2e-fe548835506c" providerId="AD"/>
  <p188:author id="{CC35C635-9FC1-ADAC-B617-90598B7D0593}" name="Philipp Laske" initials="PL" userId="S::philipp.laske@energy-infrastructure-partners.com::d2bbd761-1b99-449e-8349-c5c0d2d6af3b" providerId="AD"/>
  <p188:author id="{A886A03E-69CA-2682-1BDF-1A3E19106A26}" name="Yifei Wang" initials="YW" userId="S::yw832@cam.ac.uk::fd068057-ad72-4642-8971-3d29e2bc0269" providerId="AD"/>
  <p188:author id="{8207A275-2D0D-91EC-A31D-CBD44B805619}" name="Alexandra Kartheiser" initials="AK" userId="S::alexandra.kartheiser@energy-infrastructure-partners.lu::3cf50e08-721a-4d40-bddb-59349ed45eff" providerId="AD"/>
  <p188:author id="{C778B584-4801-E9FB-3455-5A9B08DE981E}" name="Jaime Sanjuán" initials="JS" userId="S::jaime.sanjuan@energy-infrastructure-partners.com::35c89127-afe4-40b7-af33-01933ed89958" providerId="AD"/>
  <p188:author id="{83ACA587-10DB-1235-46A9-E20863ED2E03}" name="grigoriani.bougatsa@pwc.lu" initials="gr" userId="S::urn:spo:guest#grigoriani.bougatsa@pwc.lu::" providerId="AD"/>
  <p188:author id="{9C9FCC90-1835-F9D9-379B-8B2798827010}" name="Stanislas Berti" initials="SB" userId="S::stanislas.berti@energy-infrastructure-partners.com::7a4662f1-09a2-4220-907b-576e530ab38f" providerId="AD"/>
  <p188:author id="{87B2A696-6781-6671-7BF2-0AA5CCFAEDEA}" name="M. Erni" initials="ME" userId="S::me552@cam.ac.uk::994cc75d-528b-4c4f-89c8-0930096450ca" providerId="AD"/>
  <p188:author id="{359B3CA2-1EAC-2164-B401-93972034DF2E}" name="Lucas Marx" initials="LM" userId="S::lucas.marx@energy-infrastructure-partners.com::99825e02-77f8-44aa-8fef-5881dead304e" providerId="AD"/>
  <p188:author id="{430F5AA3-7686-B603-A1FE-E1A8FBACAE2F}" name="Junhao He" initials="JH" userId="S::jh2622@cam.ac.uk::71b9eab2-8a60-43e4-b164-480e5a5113d8" providerId="AD"/>
  <p188:author id="{7A87FBA3-6D8A-D19C-B5AB-0EA91F53DA9E}" name="Carlotta Piantieri" initials="CP" userId="S::carlotta.piantieri@energy-infrastructure-partners.com::272ac652-2405-44c9-bed6-7effd31e02ea" providerId="AD"/>
  <p188:author id="{D2C444A7-A568-C8D0-32B4-C9160E8AC39D}" name="Stanislas Zahnbrecher" initials="SZ" userId="S::stanislas.zahnbrecher@energy-infrastructure-partners.com::e1e014f9-2993-4a24-8f45-89dad048f3d1" providerId="AD"/>
  <p188:author id="{B80D2BAC-CF59-9E0A-44EB-B8467077FE68}" name="M. Kerins" initials="MK" userId="S::mk2330@cam.ac.uk::440044c4-a76c-403e-b454-a1668a5dce3a" providerId="AD"/>
  <p188:author id="{D1AFACB7-FCAF-8BC8-1C13-AA5E7022427F}" name="Flannan O'Mahony" initials="FO" userId="S::flannan.omahony@energy-infrastructure-partners.com::d8d80efc-b338-4a81-989f-e4e1b1074cf6" providerId="AD"/>
  <p188:author id="{1C32E9C5-74DD-99E4-DD28-0947D8DB8998}" name="Sabas Marin Rey-Stolle" initials="SMRS" userId="S::sabas.marin@energy-infrastructure-partners.com::88a436a6-aaef-4d1a-8191-8f01c97928e2" providerId="AD"/>
  <p188:author id="{5746DFCA-C949-EB22-716A-49EF17E9C365}" name="Bruno Franco" initials="BQ" userId="S::bruno.franco@energy-infrastructure-partners.com::501d0e51-b8f4-4c95-9be0-832d88b3c1b9" providerId="AD"/>
  <p188:author id="{90BF5FEE-2D37-8D43-8D0D-3F1AC8FFF17E}" name="Tom Schlendermann" initials="TS" userId="S::tom.schlendermann@energy-infrastructure-partners.com::ba0d5492-cb65-48ce-b686-b35a207e41a4" providerId="AD"/>
  <p188:author id="{83E98EF4-396E-21EF-518C-CDB5B4CAB23E}" name="Alex Brown" initials="AB" userId="S::ab3168@cam.ac.uk::cca85efe-3edc-4e32-971f-66d4639d2340" providerId="AD"/>
  <p188:author id="{137D10F7-FBA5-1249-22D8-A76397AA2323}" name="Fleur Brinkmann" initials="FB" userId="S::fakab2@cam.ac.uk::a6ee74e9-4676-4234-8486-9bdc94d2bc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38"/>
    <a:srgbClr val="8B8B8B"/>
    <a:srgbClr val="003565"/>
    <a:srgbClr val="7F7F7F"/>
    <a:srgbClr val="486178"/>
    <a:srgbClr val="FFD41F"/>
    <a:srgbClr val="7592AD"/>
    <a:srgbClr val="808080"/>
    <a:srgbClr val="BCBD81"/>
    <a:srgbClr val="F4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D8923-1B20-2144-9505-D883881575CF}" v="412" dt="2025-11-21T12:28:38.326"/>
    <p1510:client id="{0A29129C-02ED-4A8C-B35E-19EC6292BA03}" v="4" dt="2025-11-23T08:38:19.674"/>
    <p1510:client id="{37515D9A-966F-684F-A446-AFF8A53026A6}" v="1480" dt="2025-11-22T16:48:16.183"/>
    <p1510:client id="{70F06769-A7D6-0247-A8D8-C1A9A13A4000}" v="2450" dt="2025-11-22T16:17:32.277"/>
    <p1510:client id="{76213DBA-D3DB-461A-B498-46D0389B8348}" v="3898" dt="2025-11-22T14:27:08.751"/>
    <p1510:client id="{A6FB6066-EF63-413D-9376-A4542B455E90}" v="45427" dt="2025-11-22T14:19:37.789"/>
    <p1510:client id="{F0283580-6C59-A84D-A1AB-B43836E636A1}" v="20100" dt="2025-11-22T16:27:26.071"/>
    <p1510:client id="{FF622394-EEE6-7F46-8D80-3B4A2620006D}" v="9" dt="2025-11-21T20:23:2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685" y="2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4.xml"/><Relationship Id="rId47" Type="http://schemas.openxmlformats.org/officeDocument/2006/relationships/slide" Target="slides/slide9.xml"/><Relationship Id="rId63" Type="http://schemas.openxmlformats.org/officeDocument/2006/relationships/slide" Target="slides/slide25.xml"/><Relationship Id="rId68" Type="http://schemas.openxmlformats.org/officeDocument/2006/relationships/slide" Target="slides/slide30.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 Target="slides/slide2.xml"/><Relationship Id="rId45" Type="http://schemas.openxmlformats.org/officeDocument/2006/relationships/slide" Target="slides/slide7.xml"/><Relationship Id="rId53" Type="http://schemas.openxmlformats.org/officeDocument/2006/relationships/slide" Target="slides/slide15.xml"/><Relationship Id="rId58" Type="http://schemas.openxmlformats.org/officeDocument/2006/relationships/slide" Target="slides/slide20.xml"/><Relationship Id="rId66" Type="http://schemas.openxmlformats.org/officeDocument/2006/relationships/slide" Target="slides/slide28.xml"/><Relationship Id="rId74" Type="http://schemas.openxmlformats.org/officeDocument/2006/relationships/tags" Target="tags/tag1.xml"/><Relationship Id="rId79" Type="http://schemas.microsoft.com/office/2015/10/relationships/revisionInfo" Target="revisionInfo.xml"/><Relationship Id="rId5" Type="http://schemas.openxmlformats.org/officeDocument/2006/relationships/customXml" Target="../customXml/item5.xml"/><Relationship Id="rId61" Type="http://schemas.openxmlformats.org/officeDocument/2006/relationships/slide" Target="slides/slide23.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5.xml"/><Relationship Id="rId48" Type="http://schemas.openxmlformats.org/officeDocument/2006/relationships/slide" Target="slides/slide10.xml"/><Relationship Id="rId56" Type="http://schemas.openxmlformats.org/officeDocument/2006/relationships/slide" Target="slides/slide18.xml"/><Relationship Id="rId64" Type="http://schemas.openxmlformats.org/officeDocument/2006/relationships/slide" Target="slides/slide26.xml"/><Relationship Id="rId69" Type="http://schemas.openxmlformats.org/officeDocument/2006/relationships/slide" Target="slides/slide31.xml"/><Relationship Id="rId77"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3.xml"/><Relationship Id="rId72" Type="http://schemas.openxmlformats.org/officeDocument/2006/relationships/slide" Target="slides/slide34.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1.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slide" Target="slides/slide29.xml"/><Relationship Id="rId20" Type="http://schemas.openxmlformats.org/officeDocument/2006/relationships/customXml" Target="../customXml/item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slide" Target="slides/slide32.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11.xml"/><Relationship Id="rId57" Type="http://schemas.openxmlformats.org/officeDocument/2006/relationships/slide" Target="slides/slide19.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slide" Target="slides/slide27.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xml"/><Relationship Id="rId34" Type="http://schemas.openxmlformats.org/officeDocument/2006/relationships/customXml" Target="../customXml/item34.xml"/><Relationship Id="rId50" Type="http://schemas.openxmlformats.org/officeDocument/2006/relationships/slide" Target="slides/slide12.xml"/><Relationship Id="rId55" Type="http://schemas.openxmlformats.org/officeDocument/2006/relationships/slide" Target="slides/slide17.xml"/><Relationship Id="rId76"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33.xml"/><Relationship Id="rId2" Type="http://schemas.openxmlformats.org/officeDocument/2006/relationships/customXml" Target="../customXml/item2.xml"/><Relationship Id="rId29" Type="http://schemas.openxmlformats.org/officeDocument/2006/relationships/customXml" Target="../customXml/item29.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exbrown\Downloads\CFI-Football-Field-Chart-Templat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universityofcambridgecloud-my.sharepoint.com/personal/fakab2_cam_ac_uk/Documents/Book1.xlsx"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8.xml"/><Relationship Id="rId1" Type="http://schemas.microsoft.com/office/2011/relationships/chartStyle" Target="style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0.xml.rels><?xml version="1.0" encoding="UTF-8" standalone="yes"?>
<Relationships xmlns="http://schemas.openxmlformats.org/package/2006/relationships"><Relationship Id="rId1" Type="http://schemas.openxmlformats.org/officeDocument/2006/relationships/oleObject" Target="https://universityofcambridgecloud-my.sharepoint.com/personal/ab3168_cam_ac_uk/Documents/CamSIF%20Industrials%20Michaelmas/FSLR_Model.xlsx" TargetMode="Externa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0.xml"/><Relationship Id="rId1" Type="http://schemas.microsoft.com/office/2011/relationships/chartStyle" Target="style1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1.xml"/><Relationship Id="rId1" Type="http://schemas.microsoft.com/office/2011/relationships/chartStyle" Target="style1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2.xml"/><Relationship Id="rId1" Type="http://schemas.microsoft.com/office/2011/relationships/chartStyle" Target="style12.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3.xml"/><Relationship Id="rId1" Type="http://schemas.microsoft.com/office/2011/relationships/chartStyle" Target="style13.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4.xml"/><Relationship Id="rId1" Type="http://schemas.microsoft.com/office/2011/relationships/chartStyle" Target="style14.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Binary_Worksheet23.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Binary_Worksheet24.xlsb"/></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Binary_Worksheet25.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oleObject" Target="https://universityofcambridgecloud-my.sharepoint.com/personal/fakab2_cam_ac_uk/Documents/Book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597710495050112E-2"/>
          <c:y val="5.6005172645730184E-2"/>
          <c:w val="0.90093049563417105"/>
          <c:h val="0.67053519897390201"/>
        </c:manualLayout>
      </c:layout>
      <c:stockChart>
        <c:ser>
          <c:idx val="0"/>
          <c:order val="0"/>
          <c:spPr>
            <a:ln w="19050" cap="rnd">
              <a:noFill/>
              <a:round/>
            </a:ln>
            <a:effectLst/>
          </c:spPr>
          <c:marker>
            <c:symbol val="none"/>
          </c:marker>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Chart'!$C$5:$C$9</c:f>
              <c:numCache>
                <c:formatCode>General</c:formatCode>
                <c:ptCount val="5"/>
                <c:pt idx="0">
                  <c:v>116.56</c:v>
                </c:pt>
                <c:pt idx="1">
                  <c:v>134.72</c:v>
                </c:pt>
                <c:pt idx="2">
                  <c:v>83</c:v>
                </c:pt>
                <c:pt idx="3">
                  <c:v>208.72</c:v>
                </c:pt>
                <c:pt idx="4">
                  <c:v>253.54</c:v>
                </c:pt>
              </c:numCache>
            </c:numRef>
          </c:val>
          <c:smooth val="0"/>
          <c:extLst>
            <c:ext xmlns:c16="http://schemas.microsoft.com/office/drawing/2014/chart" uri="{C3380CC4-5D6E-409C-BE32-E72D297353CC}">
              <c16:uniqueId val="{00000000-B4A4-AC4F-8BD9-DC999912B4CC}"/>
            </c:ext>
          </c:extLst>
        </c:ser>
        <c:ser>
          <c:idx val="1"/>
          <c:order val="1"/>
          <c:spPr>
            <a:ln w="19050" cap="rnd">
              <a:noFill/>
              <a:round/>
            </a:ln>
            <a:effectLst/>
          </c:spPr>
          <c:marker>
            <c:symbol val="none"/>
          </c:marker>
          <c:dLbls>
            <c:dLbl>
              <c:idx val="0"/>
              <c:layout>
                <c:manualLayout>
                  <c:x val="-5.7760835436334139E-2"/>
                  <c:y val="7.6982283847600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2E-4BB2-A553-312D8C37B8F9}"/>
                </c:ext>
              </c:extLst>
            </c:dLbl>
            <c:dLbl>
              <c:idx val="1"/>
              <c:layout>
                <c:manualLayout>
                  <c:x val="-5.7760835436334139E-2"/>
                  <c:y val="6.85482344612601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2E-4BB2-A553-312D8C37B8F9}"/>
                </c:ext>
              </c:extLst>
            </c:dLbl>
            <c:dLbl>
              <c:idx val="2"/>
              <c:layout>
                <c:manualLayout>
                  <c:x val="-4.6779080592090246E-2"/>
                  <c:y val="5.16801356885802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B2E-4BB2-A553-312D8C37B8F9}"/>
                </c:ext>
              </c:extLst>
            </c:dLbl>
            <c:dLbl>
              <c:idx val="3"/>
              <c:layout>
                <c:manualLayout>
                  <c:x val="-5.7760835436334139E-2"/>
                  <c:y val="7.69822838476000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2E-4BB2-A553-312D8C37B8F9}"/>
                </c:ext>
              </c:extLst>
            </c:dLbl>
            <c:dLbl>
              <c:idx val="4"/>
              <c:layout>
                <c:manualLayout>
                  <c:x val="-5.1740839299433156E-2"/>
                  <c:y val="9.38503826202798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2E-4BB2-A553-312D8C37B8F9}"/>
                </c:ext>
              </c:extLst>
            </c:dLbl>
            <c:numFmt formatCode="&quot;&quot;#,##0"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Chart'!$D$5:$D$9</c:f>
              <c:numCache>
                <c:formatCode>General</c:formatCode>
                <c:ptCount val="5"/>
                <c:pt idx="0">
                  <c:v>116.56</c:v>
                </c:pt>
                <c:pt idx="1">
                  <c:v>134.72</c:v>
                </c:pt>
                <c:pt idx="2">
                  <c:v>83</c:v>
                </c:pt>
                <c:pt idx="3">
                  <c:v>208.72</c:v>
                </c:pt>
                <c:pt idx="4">
                  <c:v>253.54</c:v>
                </c:pt>
              </c:numCache>
            </c:numRef>
          </c:val>
          <c:smooth val="0"/>
          <c:extLst>
            <c:ext xmlns:c16="http://schemas.microsoft.com/office/drawing/2014/chart" uri="{C3380CC4-5D6E-409C-BE32-E72D297353CC}">
              <c16:uniqueId val="{00000001-B4A4-AC4F-8BD9-DC999912B4CC}"/>
            </c:ext>
          </c:extLst>
        </c:ser>
        <c:ser>
          <c:idx val="2"/>
          <c:order val="2"/>
          <c:spPr>
            <a:ln w="19050" cap="rnd">
              <a:noFill/>
              <a:round/>
            </a:ln>
            <a:effectLst/>
          </c:spPr>
          <c:marker>
            <c:symbol val="none"/>
          </c:marker>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Chart'!$E$5:$E$9</c:f>
              <c:numCache>
                <c:formatCode>General</c:formatCode>
                <c:ptCount val="5"/>
                <c:pt idx="0">
                  <c:v>281.55</c:v>
                </c:pt>
                <c:pt idx="1">
                  <c:v>457.79</c:v>
                </c:pt>
                <c:pt idx="2">
                  <c:v>385.22</c:v>
                </c:pt>
                <c:pt idx="3">
                  <c:v>530.36</c:v>
                </c:pt>
                <c:pt idx="4">
                  <c:v>397.02</c:v>
                </c:pt>
              </c:numCache>
            </c:numRef>
          </c:val>
          <c:smooth val="0"/>
          <c:extLst>
            <c:ext xmlns:c16="http://schemas.microsoft.com/office/drawing/2014/chart" uri="{C3380CC4-5D6E-409C-BE32-E72D297353CC}">
              <c16:uniqueId val="{00000002-B4A4-AC4F-8BD9-DC999912B4CC}"/>
            </c:ext>
          </c:extLst>
        </c:ser>
        <c:ser>
          <c:idx val="3"/>
          <c:order val="3"/>
          <c:spPr>
            <a:ln w="19050" cap="rnd">
              <a:noFill/>
              <a:round/>
            </a:ln>
            <a:effectLst/>
          </c:spPr>
          <c:marker>
            <c:symbol val="none"/>
          </c:marker>
          <c:dLbls>
            <c:numFmt formatCode="&quot;&quot;#,##0"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'Football Field Chart'!$B$5:$B$9</c:f>
              <c:strCache>
                <c:ptCount val="5"/>
                <c:pt idx="0">
                  <c:v>52 wk avg (2025)</c:v>
                </c:pt>
                <c:pt idx="1">
                  <c:v>Blended share price</c:v>
                </c:pt>
                <c:pt idx="2">
                  <c:v>Perpetuity growth DCF</c:v>
                </c:pt>
                <c:pt idx="3">
                  <c:v>Exit multiple DCF</c:v>
                </c:pt>
                <c:pt idx="4">
                  <c:v>Comps</c:v>
                </c:pt>
              </c:strCache>
            </c:strRef>
          </c:cat>
          <c:val>
            <c:numRef>
              <c:f>'Football Field Chart'!$F$5:$F$9</c:f>
              <c:numCache>
                <c:formatCode>General</c:formatCode>
                <c:ptCount val="5"/>
                <c:pt idx="0">
                  <c:v>281.55</c:v>
                </c:pt>
                <c:pt idx="1">
                  <c:v>457.79</c:v>
                </c:pt>
                <c:pt idx="2">
                  <c:v>385.22</c:v>
                </c:pt>
                <c:pt idx="3">
                  <c:v>530.36</c:v>
                </c:pt>
                <c:pt idx="4">
                  <c:v>397.02</c:v>
                </c:pt>
              </c:numCache>
            </c:numRef>
          </c:val>
          <c:smooth val="0"/>
          <c:extLst>
            <c:ext xmlns:c16="http://schemas.microsoft.com/office/drawing/2014/chart" uri="{C3380CC4-5D6E-409C-BE32-E72D297353CC}">
              <c16:uniqueId val="{00000003-B4A4-AC4F-8BD9-DC999912B4CC}"/>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rgbClr val="002060"/>
              </a:solidFill>
              <a:ln w="9525" cap="flat" cmpd="sng" algn="ctr">
                <a:no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251334600"/>
        <c:axId val="251336952"/>
      </c:stockChart>
      <c:catAx>
        <c:axId val="25133460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51336952"/>
        <c:crosses val="autoZero"/>
        <c:auto val="1"/>
        <c:lblAlgn val="ctr"/>
        <c:lblOffset val="100"/>
        <c:noMultiLvlLbl val="0"/>
      </c:catAx>
      <c:valAx>
        <c:axId val="251336952"/>
        <c:scaling>
          <c:orientation val="minMax"/>
          <c:min val="0"/>
        </c:scaling>
        <c:delete val="0"/>
        <c:axPos val="l"/>
        <c:numFmt formatCode="#,##0" sourceLinked="0"/>
        <c:majorTickMark val="out"/>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5133460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900" b="0" i="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75906073962512"/>
          <c:y val="0.14619163976370741"/>
          <c:w val="0.6413246509704903"/>
          <c:h val="0.54687184424363877"/>
        </c:manualLayout>
      </c:layout>
      <c:areaChart>
        <c:grouping val="standard"/>
        <c:varyColors val="0"/>
        <c:ser>
          <c:idx val="1"/>
          <c:order val="0"/>
          <c:tx>
            <c:strRef>
              <c:f>Sheet1!$C$42</c:f>
              <c:strCache>
                <c:ptCount val="1"/>
                <c:pt idx="0">
                  <c:v>Shaded Area </c:v>
                </c:pt>
              </c:strCache>
            </c:strRef>
          </c:tx>
          <c:spPr>
            <a:solidFill>
              <a:schemeClr val="accent2"/>
            </a:solidFill>
            <a:ln>
              <a:noFill/>
            </a:ln>
            <a:effectLst/>
          </c:spPr>
          <c:dLbls>
            <c:dLbl>
              <c:idx val="0"/>
              <c:layout>
                <c:manualLayout>
                  <c:x val="2.2915727405980611E-2"/>
                  <c:y val="-0.1570576575323411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B6-3C4F-AC70-9E415519A083}"/>
                </c:ext>
              </c:extLst>
            </c:dLbl>
            <c:dLbl>
              <c:idx val="1"/>
              <c:layout>
                <c:manualLayout>
                  <c:x val="0"/>
                  <c:y val="-0.240740740740740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B6-3C4F-AC70-9E415519A083}"/>
                </c:ext>
              </c:extLst>
            </c:dLbl>
            <c:dLbl>
              <c:idx val="2"/>
              <c:layout>
                <c:manualLayout>
                  <c:x val="3.9787790098416093E-3"/>
                  <c:y val="-0.282407407407407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B6-3C4F-AC70-9E415519A083}"/>
                </c:ext>
              </c:extLst>
            </c:dLbl>
            <c:dLbl>
              <c:idx val="3"/>
              <c:layout>
                <c:manualLayout>
                  <c:x val="-3.38196215836543E-2"/>
                  <c:y val="-0.310185185185185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B6-3C4F-AC70-9E415519A08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Sheet1!$A$43:$A$46</c:f>
              <c:strCache>
                <c:ptCount val="4"/>
                <c:pt idx="0">
                  <c:v>2025E </c:v>
                </c:pt>
                <c:pt idx="1">
                  <c:v>2026E </c:v>
                </c:pt>
                <c:pt idx="2">
                  <c:v>2027E </c:v>
                </c:pt>
                <c:pt idx="3">
                  <c:v>2028E </c:v>
                </c:pt>
              </c:strCache>
            </c:strRef>
          </c:cat>
          <c:val>
            <c:numRef>
              <c:f>Sheet1!$C$43:$C$46</c:f>
              <c:numCache>
                <c:formatCode>General</c:formatCode>
                <c:ptCount val="4"/>
                <c:pt idx="0">
                  <c:v>42.3</c:v>
                </c:pt>
                <c:pt idx="1">
                  <c:v>49.9</c:v>
                </c:pt>
                <c:pt idx="2">
                  <c:v>52.3</c:v>
                </c:pt>
                <c:pt idx="3">
                  <c:v>55.3</c:v>
                </c:pt>
              </c:numCache>
            </c:numRef>
          </c:val>
          <c:extLst>
            <c:ext xmlns:c16="http://schemas.microsoft.com/office/drawing/2014/chart" uri="{C3380CC4-5D6E-409C-BE32-E72D297353CC}">
              <c16:uniqueId val="{00000004-85B6-3C4F-AC70-9E415519A083}"/>
            </c:ext>
          </c:extLst>
        </c:ser>
        <c:ser>
          <c:idx val="0"/>
          <c:order val="1"/>
          <c:tx>
            <c:strRef>
              <c:f>Sheet1!$B$42</c:f>
              <c:strCache>
                <c:ptCount val="1"/>
                <c:pt idx="0">
                  <c:v>Gross Margin (%) </c:v>
                </c:pt>
              </c:strCache>
            </c:strRef>
          </c:tx>
          <c:spPr>
            <a:gradFill flip="none" rotWithShape="1">
              <a:gsLst>
                <a:gs pos="24000">
                  <a:srgbClr val="002046"/>
                </a:gs>
                <a:gs pos="100000">
                  <a:schemeClr val="accent1">
                    <a:lumMod val="69000"/>
                    <a:lumOff val="31000"/>
                    <a:alpha val="93000"/>
                  </a:schemeClr>
                </a:gs>
                <a:gs pos="100000">
                  <a:schemeClr val="accent1">
                    <a:lumMod val="45000"/>
                    <a:lumOff val="55000"/>
                  </a:schemeClr>
                </a:gs>
                <a:gs pos="100000">
                  <a:schemeClr val="accent1">
                    <a:lumMod val="30000"/>
                    <a:lumOff val="70000"/>
                  </a:schemeClr>
                </a:gs>
              </a:gsLst>
              <a:lin ang="5400000" scaled="1"/>
              <a:tileRect/>
            </a:gradFill>
            <a:ln>
              <a:solidFill>
                <a:srgbClr val="156082"/>
              </a:solidFill>
            </a:ln>
            <a:effectLst>
              <a:outerShdw blurRad="50800" dist="50800" dir="5400000" algn="ctr" rotWithShape="0">
                <a:srgbClr val="000000"/>
              </a:outerShdw>
            </a:effectLst>
          </c:spPr>
          <c:dLbls>
            <c:delete val="1"/>
          </c:dLbls>
          <c:cat>
            <c:strRef>
              <c:f>Sheet1!$A$43:$A$46</c:f>
              <c:strCache>
                <c:ptCount val="4"/>
                <c:pt idx="0">
                  <c:v>2025E </c:v>
                </c:pt>
                <c:pt idx="1">
                  <c:v>2026E </c:v>
                </c:pt>
                <c:pt idx="2">
                  <c:v>2027E </c:v>
                </c:pt>
                <c:pt idx="3">
                  <c:v>2028E </c:v>
                </c:pt>
              </c:strCache>
            </c:strRef>
          </c:cat>
          <c:val>
            <c:numRef>
              <c:f>Sheet1!$B$43:$B$46</c:f>
              <c:numCache>
                <c:formatCode>General</c:formatCode>
                <c:ptCount val="4"/>
                <c:pt idx="0">
                  <c:v>42.3</c:v>
                </c:pt>
                <c:pt idx="1">
                  <c:v>49.9</c:v>
                </c:pt>
                <c:pt idx="2">
                  <c:v>52.3</c:v>
                </c:pt>
                <c:pt idx="3">
                  <c:v>55.3</c:v>
                </c:pt>
              </c:numCache>
            </c:numRef>
          </c:val>
          <c:extLst>
            <c:ext xmlns:c16="http://schemas.microsoft.com/office/drawing/2014/chart" uri="{C3380CC4-5D6E-409C-BE32-E72D297353CC}">
              <c16:uniqueId val="{00000005-85B6-3C4F-AC70-9E415519A083}"/>
            </c:ext>
          </c:extLst>
        </c:ser>
        <c:dLbls>
          <c:showLegendKey val="0"/>
          <c:showVal val="1"/>
          <c:showCatName val="0"/>
          <c:showSerName val="0"/>
          <c:showPercent val="0"/>
          <c:showBubbleSize val="0"/>
        </c:dLbls>
        <c:axId val="1149612736"/>
        <c:axId val="1149608256"/>
      </c:areaChart>
      <c:catAx>
        <c:axId val="114961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49608256"/>
        <c:crosses val="autoZero"/>
        <c:auto val="1"/>
        <c:lblAlgn val="ctr"/>
        <c:lblOffset val="100"/>
        <c:noMultiLvlLbl val="0"/>
      </c:catAx>
      <c:valAx>
        <c:axId val="1149608256"/>
        <c:scaling>
          <c:orientation val="minMax"/>
          <c:max val="60"/>
          <c:min val="40"/>
        </c:scaling>
        <c:delete val="1"/>
        <c:axPos val="l"/>
        <c:title>
          <c:tx>
            <c:rich>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r>
                  <a:rPr lang="en-GB"/>
                  <a:t>Gross Margin (%)</a:t>
                </a:r>
              </a:p>
            </c:rich>
          </c:tx>
          <c:layout>
            <c:manualLayout>
              <c:xMode val="edge"/>
              <c:yMode val="edge"/>
              <c:x val="3.5909219146290805E-2"/>
              <c:y val="0.11260664381929671"/>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title>
        <c:numFmt formatCode="General" sourceLinked="1"/>
        <c:majorTickMark val="none"/>
        <c:minorTickMark val="none"/>
        <c:tickLblPos val="nextTo"/>
        <c:crossAx val="114961273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baseline="0">
          <a:solidFill>
            <a:schemeClr val="tx1"/>
          </a:solidFill>
          <a:latin typeface="Open Sans" panose="020B0606030504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124198255764818"/>
          <c:y val="0.13149566464808402"/>
          <c:w val="0.2938145474667751"/>
          <c:h val="0.55010227665170153"/>
        </c:manualLayout>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491-40CF-94C7-E94E2D03DEF1}"/>
              </c:ext>
            </c:extLst>
          </c:dPt>
          <c:dPt>
            <c:idx val="1"/>
            <c:bubble3D val="0"/>
            <c:spPr>
              <a:solidFill>
                <a:schemeClr val="accent2"/>
              </a:solidFill>
              <a:ln w="19050">
                <a:noFill/>
              </a:ln>
              <a:effectLst/>
            </c:spPr>
            <c:extLst>
              <c:ext xmlns:c16="http://schemas.microsoft.com/office/drawing/2014/chart" uri="{C3380CC4-5D6E-409C-BE32-E72D297353CC}">
                <c16:uniqueId val="{00000003-8491-40CF-94C7-E94E2D03DEF1}"/>
              </c:ext>
            </c:extLst>
          </c:dPt>
          <c:dPt>
            <c:idx val="2"/>
            <c:bubble3D val="0"/>
            <c:spPr>
              <a:solidFill>
                <a:schemeClr val="accent3"/>
              </a:solidFill>
              <a:ln w="19050">
                <a:noFill/>
              </a:ln>
              <a:effectLst/>
            </c:spPr>
            <c:extLst>
              <c:ext xmlns:c16="http://schemas.microsoft.com/office/drawing/2014/chart" uri="{C3380CC4-5D6E-409C-BE32-E72D297353CC}">
                <c16:uniqueId val="{00000005-8491-40CF-94C7-E94E2D03DEF1}"/>
              </c:ext>
            </c:extLst>
          </c:dPt>
          <c:dLbls>
            <c:dLbl>
              <c:idx val="0"/>
              <c:layout>
                <c:manualLayout>
                  <c:x val="-0.12272746323870277"/>
                  <c:y val="-0.21779616882172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91-40CF-94C7-E94E2D03DEF1}"/>
                </c:ext>
              </c:extLst>
            </c:dLbl>
            <c:dLbl>
              <c:idx val="1"/>
              <c:layout>
                <c:manualLayout>
                  <c:x val="6.8999103762195063E-2"/>
                  <c:y val="0.165853754901670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91-40CF-94C7-E94E2D03DEF1}"/>
                </c:ext>
              </c:extLst>
            </c:dLbl>
            <c:dLbl>
              <c:idx val="2"/>
              <c:layout>
                <c:manualLayout>
                  <c:x val="1.9297426925661738E-2"/>
                  <c:y val="0.131553660045544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91-40CF-94C7-E94E2D03DEF1}"/>
                </c:ext>
              </c:extLst>
            </c:dLbl>
            <c:spPr>
              <a:noFill/>
              <a:ln>
                <a:noFill/>
              </a:ln>
              <a:effectLst/>
            </c:spPr>
            <c:txPr>
              <a:bodyPr rot="0" vert="horz"/>
              <a:lstStyle/>
              <a:p>
                <a:pPr>
                  <a:defRPr sz="900">
                    <a:solidFill>
                      <a:schemeClr val="bg1"/>
                    </a:solidFill>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North America</c:v>
                </c:pt>
                <c:pt idx="1">
                  <c:v>India</c:v>
                </c:pt>
                <c:pt idx="2">
                  <c:v>Europe</c:v>
                </c:pt>
              </c:strCache>
            </c:strRef>
          </c:cat>
          <c:val>
            <c:numRef>
              <c:f>Sheet1!$B$2:$B$4</c:f>
              <c:numCache>
                <c:formatCode>General</c:formatCode>
                <c:ptCount val="3"/>
                <c:pt idx="0">
                  <c:v>68.2</c:v>
                </c:pt>
                <c:pt idx="1">
                  <c:v>10.6</c:v>
                </c:pt>
                <c:pt idx="2">
                  <c:v>0.4</c:v>
                </c:pt>
              </c:numCache>
            </c:numRef>
          </c:val>
          <c:extLst>
            <c:ext xmlns:c16="http://schemas.microsoft.com/office/drawing/2014/chart" uri="{C3380CC4-5D6E-409C-BE32-E72D297353CC}">
              <c16:uniqueId val="{00000006-8491-40CF-94C7-E94E2D03DEF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57421204357565125"/>
          <c:y val="0.17380966956152133"/>
          <c:w val="0.35919328778173648"/>
          <c:h val="0.47263536496767683"/>
        </c:manualLayout>
      </c:layout>
      <c:overlay val="0"/>
      <c:spPr>
        <a:noFill/>
        <a:ln>
          <a:noFill/>
        </a:ln>
        <a:effectLst/>
      </c:spPr>
      <c:txPr>
        <a:bodyPr rot="0" vert="horz"/>
        <a:lstStyle/>
        <a:p>
          <a:pPr>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n-lt"/>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FCF ($Bn)</c:v>
                </c:pt>
              </c:strCache>
            </c:strRef>
          </c:tx>
          <c:spPr>
            <a:solidFill>
              <a:srgbClr val="00B050"/>
            </a:solidFill>
            <a:ln>
              <a:noFill/>
            </a:ln>
            <a:effectLst/>
          </c:spPr>
          <c:invertIfNegative val="1"/>
          <c:dLbls>
            <c:spPr>
              <a:noFill/>
              <a:ln>
                <a:noFill/>
              </a:ln>
              <a:effectLst/>
            </c:spPr>
            <c:txPr>
              <a:bodyPr rot="0" vert="horz"/>
              <a:lstStyle/>
              <a:p>
                <a:pPr>
                  <a:defRPr sz="8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numCache>
            </c:numRef>
          </c:cat>
          <c:val>
            <c:numRef>
              <c:f>Sheet1!$B$2:$B$7</c:f>
              <c:numCache>
                <c:formatCode>_(* #,##0.00_);_(* \(#,##0.00\);_(* "-"??_);_(@_)</c:formatCode>
                <c:ptCount val="6"/>
                <c:pt idx="0">
                  <c:v>-1.64</c:v>
                </c:pt>
                <c:pt idx="1">
                  <c:v>-0.34</c:v>
                </c:pt>
                <c:pt idx="2">
                  <c:v>0.98</c:v>
                </c:pt>
                <c:pt idx="3">
                  <c:v>2.02</c:v>
                </c:pt>
                <c:pt idx="4">
                  <c:v>2.56</c:v>
                </c:pt>
                <c:pt idx="5">
                  <c:v>3.34</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AE71-44F9-9548-2DB1BC7C885C}"/>
            </c:ext>
          </c:extLst>
        </c:ser>
        <c:dLbls>
          <c:showLegendKey val="0"/>
          <c:showVal val="0"/>
          <c:showCatName val="0"/>
          <c:showSerName val="0"/>
          <c:showPercent val="0"/>
          <c:showBubbleSize val="0"/>
        </c:dLbls>
        <c:gapWidth val="49"/>
        <c:overlap val="-27"/>
        <c:axId val="601115920"/>
        <c:axId val="466465119"/>
      </c:barChart>
      <c:catAx>
        <c:axId val="601115920"/>
        <c:scaling>
          <c:orientation val="minMax"/>
        </c:scaling>
        <c:delete val="0"/>
        <c:axPos val="b"/>
        <c:numFmt formatCode="General" sourceLinked="1"/>
        <c:majorTickMark val="none"/>
        <c:minorTickMark val="none"/>
        <c:tickLblPos val="nextTo"/>
        <c:spPr>
          <a:noFill/>
          <a:ln w="22225" cap="flat" cmpd="sng" algn="ctr">
            <a:solidFill>
              <a:schemeClr val="bg1">
                <a:lumMod val="50000"/>
              </a:schemeClr>
            </a:solidFill>
            <a:round/>
          </a:ln>
          <a:effectLst/>
        </c:spPr>
        <c:txPr>
          <a:bodyPr rot="-60000000" vert="horz"/>
          <a:lstStyle/>
          <a:p>
            <a:pPr>
              <a:defRPr/>
            </a:pPr>
            <a:endParaRPr lang="en-US"/>
          </a:p>
        </c:txPr>
        <c:crossAx val="466465119"/>
        <c:crosses val="autoZero"/>
        <c:auto val="1"/>
        <c:lblAlgn val="ctr"/>
        <c:lblOffset val="100"/>
        <c:noMultiLvlLbl val="0"/>
      </c:catAx>
      <c:valAx>
        <c:axId val="466465119"/>
        <c:scaling>
          <c:orientation val="minMax"/>
          <c:min val="-2.5"/>
        </c:scaling>
        <c:delete val="0"/>
        <c:axPos val="l"/>
        <c:majorGridlines>
          <c:spPr>
            <a:ln w="9525" cap="flat" cmpd="sng" algn="ctr">
              <a:noFill/>
              <a:round/>
            </a:ln>
            <a:effectLst/>
          </c:spPr>
        </c:majorGridlines>
        <c:numFmt formatCode="_(* #,##0.0_);_(* \(#,##0.0\);_(* &quot;-&quot;??_);_(@_)" sourceLinked="0"/>
        <c:majorTickMark val="none"/>
        <c:minorTickMark val="none"/>
        <c:tickLblPos val="nextTo"/>
        <c:spPr>
          <a:noFill/>
          <a:ln>
            <a:noFill/>
          </a:ln>
          <a:effectLst/>
        </c:spPr>
        <c:txPr>
          <a:bodyPr rot="-60000000" vert="horz"/>
          <a:lstStyle/>
          <a:p>
            <a:pPr>
              <a:defRPr sz="800"/>
            </a:pPr>
            <a:endParaRPr lang="en-US"/>
          </a:p>
        </c:txPr>
        <c:crossAx val="60111592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0790960451977395E-2"/>
          <c:y val="8.1800887761572599E-2"/>
          <c:w val="0.83898305084745761"/>
          <c:h val="0.83639822447685475"/>
        </c:manualLayout>
      </c:layout>
      <c:barChart>
        <c:barDir val="col"/>
        <c:grouping val="stacked"/>
        <c:varyColors val="0"/>
        <c:ser>
          <c:idx val="0"/>
          <c:order val="0"/>
          <c:spPr>
            <a:solidFill>
              <a:schemeClr val="accent1"/>
            </a:solidFill>
            <a:ln>
              <a:noFill/>
            </a:ln>
          </c:spPr>
          <c:invertIfNegative val="0"/>
          <c:dLbls>
            <c:dLbl>
              <c:idx val="0"/>
              <c:layout>
                <c:manualLayout>
                  <c:x val="0"/>
                  <c:y val="-0.10779961953075459"/>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F71-43E1-B3FE-7D9BD8CC9D58}"/>
                </c:ext>
              </c:extLst>
            </c:dLbl>
            <c:dLbl>
              <c:idx val="1"/>
              <c:layout>
                <c:manualLayout>
                  <c:x val="0"/>
                  <c:y val="-0.15472415979708307"/>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F71-43E1-B3FE-7D9BD8CC9D58}"/>
                </c:ext>
              </c:extLst>
            </c:dLbl>
            <c:dLbl>
              <c:idx val="2"/>
              <c:layout>
                <c:manualLayout>
                  <c:x val="0"/>
                  <c:y val="-0.42105263157894735"/>
                </c:manualLayout>
              </c:layout>
              <c:numFmt formatCode="#,##0&quot; GW&quot;;&quot;-&quot;#,##0&quot; GW&quot;" sourceLinked="0"/>
              <c:spPr>
                <a:noFill/>
                <a:ln>
                  <a:noFill/>
                </a:ln>
              </c:spPr>
              <c:txPr>
                <a:bodyPr wrap="none"/>
                <a:lstStyle/>
                <a:p>
                  <a:pPr>
                    <a:defRPr sz="900" kern="1200">
                      <a:solidFill>
                        <a:schemeClr val="tx1"/>
                      </a:solidFill>
                      <a:latin typeface="+mn-lt"/>
                      <a:ea typeface="Open Sans"/>
                      <a:cs typeface="Open Sans"/>
                    </a:defRPr>
                  </a:pPr>
                  <a:endParaRPr lang="LID4096"/>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F71-43E1-B3FE-7D9BD8CC9D5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23</c:v>
                </c:pt>
                <c:pt idx="1">
                  <c:v>39</c:v>
                </c:pt>
                <c:pt idx="2">
                  <c:v>128</c:v>
                </c:pt>
              </c:numCache>
            </c:numRef>
          </c:val>
          <c:extLst>
            <c:ext xmlns:c16="http://schemas.microsoft.com/office/drawing/2014/chart" uri="{C3380CC4-5D6E-409C-BE32-E72D297353CC}">
              <c16:uniqueId val="{00000003-CF71-43E1-B3FE-7D9BD8CC9D58}"/>
            </c:ext>
          </c:extLst>
        </c:ser>
        <c:dLbls>
          <c:showLegendKey val="0"/>
          <c:showVal val="0"/>
          <c:showCatName val="0"/>
          <c:showSerName val="0"/>
          <c:showPercent val="0"/>
          <c:showBubbleSize val="0"/>
        </c:dLbls>
        <c:gapWidth val="80"/>
        <c:overlap val="100"/>
        <c:axId val="2133603424"/>
        <c:axId val="1"/>
      </c:barChart>
      <c:catAx>
        <c:axId val="2133603424"/>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40"/>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2133603424"/>
        <c:crosses val="min"/>
        <c:crossBetween val="between"/>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59642591213699E-2"/>
          <c:y val="0.12621359223300971"/>
          <c:w val="0.9612807148175726"/>
          <c:h val="0.74757281553398058"/>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4206.3</c:v>
                </c:pt>
                <c:pt idx="1">
                  <c:v>6309.0900000000011</c:v>
                </c:pt>
                <c:pt idx="2">
                  <c:v>8517.2715000000007</c:v>
                </c:pt>
                <c:pt idx="3">
                  <c:v>11498.316525000004</c:v>
                </c:pt>
                <c:pt idx="4">
                  <c:v>15522.727308750003</c:v>
                </c:pt>
              </c:numCache>
            </c:numRef>
          </c:val>
          <c:extLst>
            <c:ext xmlns:c16="http://schemas.microsoft.com/office/drawing/2014/chart" uri="{C3380CC4-5D6E-409C-BE32-E72D297353CC}">
              <c16:uniqueId val="{00000000-E0CA-4D30-9C49-0835BD3E0198}"/>
            </c:ext>
          </c:extLst>
        </c:ser>
        <c:ser>
          <c:idx val="1"/>
          <c:order val="1"/>
          <c:spPr>
            <a:solidFill>
              <a:srgbClr val="D7D7B3"/>
            </a:solidFill>
            <a:ln>
              <a:noFill/>
            </a:ln>
          </c:spPr>
          <c:invertIfNegative val="0"/>
          <c:val>
            <c:numRef>
              <c:f>Sheet1!$A$2:$E$2</c:f>
              <c:numCache>
                <c:formatCode>General</c:formatCode>
                <c:ptCount val="5"/>
                <c:pt idx="0">
                  <c:v>4206.3</c:v>
                </c:pt>
                <c:pt idx="1">
                  <c:v>6879.2448000000004</c:v>
                </c:pt>
                <c:pt idx="2">
                  <c:v>8900.0229599999984</c:v>
                </c:pt>
                <c:pt idx="3">
                  <c:v>12282.031684799998</c:v>
                </c:pt>
                <c:pt idx="4">
                  <c:v>16949.203725023996</c:v>
                </c:pt>
              </c:numCache>
            </c:numRef>
          </c:val>
          <c:extLst>
            <c:ext xmlns:c16="http://schemas.microsoft.com/office/drawing/2014/chart" uri="{C3380CC4-5D6E-409C-BE32-E72D297353CC}">
              <c16:uniqueId val="{00000001-E0CA-4D30-9C49-0835BD3E0198}"/>
            </c:ext>
          </c:extLst>
        </c:ser>
        <c:ser>
          <c:idx val="2"/>
          <c:order val="2"/>
          <c:spPr>
            <a:solidFill>
              <a:schemeClr val="accent4"/>
            </a:solidFill>
            <a:ln>
              <a:noFill/>
            </a:ln>
          </c:spPr>
          <c:invertIfNegative val="0"/>
          <c:val>
            <c:numRef>
              <c:f>Sheet1!$A$3:$E$3</c:f>
              <c:numCache>
                <c:formatCode>General</c:formatCode>
                <c:ptCount val="5"/>
                <c:pt idx="0">
                  <c:v>4206.3</c:v>
                </c:pt>
                <c:pt idx="1">
                  <c:v>5467.8780000000006</c:v>
                </c:pt>
                <c:pt idx="2">
                  <c:v>7108.2414000000017</c:v>
                </c:pt>
                <c:pt idx="3">
                  <c:v>9240.7138200000027</c:v>
                </c:pt>
                <c:pt idx="4">
                  <c:v>12012.927966000005</c:v>
                </c:pt>
              </c:numCache>
            </c:numRef>
          </c:val>
          <c:extLst>
            <c:ext xmlns:c16="http://schemas.microsoft.com/office/drawing/2014/chart" uri="{C3380CC4-5D6E-409C-BE32-E72D297353CC}">
              <c16:uniqueId val="{00000002-E0CA-4D30-9C49-0835BD3E0198}"/>
            </c:ext>
          </c:extLst>
        </c:ser>
        <c:dLbls>
          <c:showLegendKey val="0"/>
          <c:showVal val="0"/>
          <c:showCatName val="0"/>
          <c:showSerName val="0"/>
          <c:showPercent val="0"/>
          <c:showBubbleSize val="0"/>
        </c:dLbls>
        <c:gapWidth val="80"/>
        <c:axId val="534127"/>
        <c:axId val="1"/>
      </c:barChart>
      <c:catAx>
        <c:axId val="534127"/>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6949.203725023996"/>
          <c:min val="0"/>
        </c:scaling>
        <c:delete val="0"/>
        <c:axPos val="l"/>
        <c:majorGridlines>
          <c:spPr>
            <a:ln>
              <a:noFill/>
            </a:ln>
          </c:spPr>
        </c:majorGridlines>
        <c:numFmt formatCode="General" sourceLinked="1"/>
        <c:majorTickMark val="none"/>
        <c:minorTickMark val="none"/>
        <c:tickLblPos val="none"/>
        <c:spPr>
          <a:ln>
            <a:noFill/>
          </a:ln>
        </c:spPr>
        <c:crossAx val="534127"/>
        <c:crosses val="min"/>
        <c:crossBetween val="between"/>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0.12351543942992874"/>
          <c:w val="0.96123742079761465"/>
          <c:h val="0.75296912114014247"/>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1526</c:v>
                </c:pt>
                <c:pt idx="1">
                  <c:v>1577.2725000000003</c:v>
                </c:pt>
                <c:pt idx="2">
                  <c:v>1533.10887</c:v>
                </c:pt>
                <c:pt idx="3">
                  <c:v>1379.7979830000004</c:v>
                </c:pt>
                <c:pt idx="4">
                  <c:v>1244.9227301617502</c:v>
                </c:pt>
              </c:numCache>
            </c:numRef>
          </c:val>
          <c:extLst>
            <c:ext xmlns:c16="http://schemas.microsoft.com/office/drawing/2014/chart" uri="{C3380CC4-5D6E-409C-BE32-E72D297353CC}">
              <c16:uniqueId val="{00000000-2D13-4A5B-8179-79E839B752FC}"/>
            </c:ext>
          </c:extLst>
        </c:ser>
        <c:ser>
          <c:idx val="1"/>
          <c:order val="1"/>
          <c:spPr>
            <a:solidFill>
              <a:srgbClr val="D7D7B3"/>
            </a:solidFill>
            <a:ln>
              <a:noFill/>
            </a:ln>
          </c:spPr>
          <c:invertIfNegative val="0"/>
          <c:val>
            <c:numRef>
              <c:f>Sheet1!$A$2:$E$2</c:f>
              <c:numCache>
                <c:formatCode>General</c:formatCode>
                <c:ptCount val="5"/>
                <c:pt idx="0">
                  <c:v>1526</c:v>
                </c:pt>
                <c:pt idx="1">
                  <c:v>1375.8489600000003</c:v>
                </c:pt>
                <c:pt idx="2">
                  <c:v>1335.0034439999997</c:v>
                </c:pt>
                <c:pt idx="3">
                  <c:v>1228.2031684799999</c:v>
                </c:pt>
                <c:pt idx="4">
                  <c:v>1359.3261387469242</c:v>
                </c:pt>
              </c:numCache>
            </c:numRef>
          </c:val>
          <c:extLst>
            <c:ext xmlns:c16="http://schemas.microsoft.com/office/drawing/2014/chart" uri="{C3380CC4-5D6E-409C-BE32-E72D297353CC}">
              <c16:uniqueId val="{00000001-2D13-4A5B-8179-79E839B752FC}"/>
            </c:ext>
          </c:extLst>
        </c:ser>
        <c:ser>
          <c:idx val="2"/>
          <c:order val="2"/>
          <c:spPr>
            <a:solidFill>
              <a:schemeClr val="accent4"/>
            </a:solidFill>
            <a:ln>
              <a:noFill/>
            </a:ln>
          </c:spPr>
          <c:invertIfNegative val="0"/>
          <c:val>
            <c:numRef>
              <c:f>Sheet1!$A$3:$E$3</c:f>
              <c:numCache>
                <c:formatCode>General</c:formatCode>
                <c:ptCount val="5"/>
                <c:pt idx="0">
                  <c:v>1526</c:v>
                </c:pt>
                <c:pt idx="1">
                  <c:v>1531.0058400000003</c:v>
                </c:pt>
                <c:pt idx="2">
                  <c:v>1421.6482800000006</c:v>
                </c:pt>
                <c:pt idx="3">
                  <c:v>1386.1070730000006</c:v>
                </c:pt>
                <c:pt idx="4">
                  <c:v>963.43682287320064</c:v>
                </c:pt>
              </c:numCache>
            </c:numRef>
          </c:val>
          <c:extLst>
            <c:ext xmlns:c16="http://schemas.microsoft.com/office/drawing/2014/chart" uri="{C3380CC4-5D6E-409C-BE32-E72D297353CC}">
              <c16:uniqueId val="{00000002-2D13-4A5B-8179-79E839B752FC}"/>
            </c:ext>
          </c:extLst>
        </c:ser>
        <c:dLbls>
          <c:showLegendKey val="0"/>
          <c:showVal val="0"/>
          <c:showCatName val="0"/>
          <c:showSerName val="0"/>
          <c:showPercent val="0"/>
          <c:showBubbleSize val="0"/>
        </c:dLbls>
        <c:gapWidth val="80"/>
        <c:axId val="1871012112"/>
        <c:axId val="1"/>
      </c:barChart>
      <c:catAx>
        <c:axId val="1871012112"/>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1577.2725000000003"/>
          <c:min val="0"/>
        </c:scaling>
        <c:delete val="0"/>
        <c:axPos val="l"/>
        <c:majorGridlines>
          <c:spPr>
            <a:ln>
              <a:noFill/>
            </a:ln>
          </c:spPr>
        </c:majorGridlines>
        <c:numFmt formatCode="General" sourceLinked="1"/>
        <c:majorTickMark val="none"/>
        <c:minorTickMark val="none"/>
        <c:tickLblPos val="none"/>
        <c:spPr>
          <a:ln>
            <a:noFill/>
          </a:ln>
        </c:spPr>
        <c:crossAx val="1871012112"/>
        <c:crosses val="min"/>
        <c:crossBetween val="between"/>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381289601192696E-2"/>
          <c:y val="0.12560386473429952"/>
          <c:w val="0.96123742079761465"/>
          <c:h val="0.74879227053140096"/>
        </c:manualLayout>
      </c:layout>
      <c:barChart>
        <c:barDir val="col"/>
        <c:grouping val="clustered"/>
        <c:varyColors val="0"/>
        <c:ser>
          <c:idx val="0"/>
          <c:order val="0"/>
          <c:spPr>
            <a:solidFill>
              <a:srgbClr val="81B3F5"/>
            </a:solidFill>
            <a:ln>
              <a:noFill/>
            </a:ln>
          </c:spPr>
          <c:invertIfNegative val="0"/>
          <c:val>
            <c:numRef>
              <c:f>Sheet1!$A$1:$E$1</c:f>
              <c:numCache>
                <c:formatCode>General</c:formatCode>
                <c:ptCount val="5"/>
                <c:pt idx="0">
                  <c:v>114.3</c:v>
                </c:pt>
                <c:pt idx="1">
                  <c:v>757.09080000000006</c:v>
                </c:pt>
                <c:pt idx="2">
                  <c:v>1107.2452950000002</c:v>
                </c:pt>
                <c:pt idx="3">
                  <c:v>1724.7474787500005</c:v>
                </c:pt>
                <c:pt idx="4">
                  <c:v>2483.6363694000006</c:v>
                </c:pt>
              </c:numCache>
            </c:numRef>
          </c:val>
          <c:extLst>
            <c:ext xmlns:c16="http://schemas.microsoft.com/office/drawing/2014/chart" uri="{C3380CC4-5D6E-409C-BE32-E72D297353CC}">
              <c16:uniqueId val="{00000000-31B9-443A-AD18-B04C80E3A98E}"/>
            </c:ext>
          </c:extLst>
        </c:ser>
        <c:ser>
          <c:idx val="1"/>
          <c:order val="1"/>
          <c:spPr>
            <a:solidFill>
              <a:srgbClr val="D7D7B3"/>
            </a:solidFill>
            <a:ln>
              <a:noFill/>
            </a:ln>
          </c:spPr>
          <c:invertIfNegative val="0"/>
          <c:val>
            <c:numRef>
              <c:f>Sheet1!$A$2:$E$2</c:f>
              <c:numCache>
                <c:formatCode>General</c:formatCode>
                <c:ptCount val="5"/>
                <c:pt idx="0">
                  <c:v>114.3</c:v>
                </c:pt>
                <c:pt idx="1">
                  <c:v>825.50937599999997</c:v>
                </c:pt>
                <c:pt idx="2">
                  <c:v>1068.0027551999997</c:v>
                </c:pt>
                <c:pt idx="3">
                  <c:v>1719.4844358719999</c:v>
                </c:pt>
                <c:pt idx="4">
                  <c:v>2542.3805587535994</c:v>
                </c:pt>
              </c:numCache>
            </c:numRef>
          </c:val>
          <c:extLst>
            <c:ext xmlns:c16="http://schemas.microsoft.com/office/drawing/2014/chart" uri="{C3380CC4-5D6E-409C-BE32-E72D297353CC}">
              <c16:uniqueId val="{00000001-31B9-443A-AD18-B04C80E3A98E}"/>
            </c:ext>
          </c:extLst>
        </c:ser>
        <c:ser>
          <c:idx val="2"/>
          <c:order val="2"/>
          <c:spPr>
            <a:solidFill>
              <a:schemeClr val="accent4"/>
            </a:solidFill>
            <a:ln>
              <a:noFill/>
            </a:ln>
          </c:spPr>
          <c:invertIfNegative val="0"/>
          <c:val>
            <c:numRef>
              <c:f>Sheet1!$A$3:$E$3</c:f>
              <c:numCache>
                <c:formatCode>General</c:formatCode>
                <c:ptCount val="5"/>
                <c:pt idx="0">
                  <c:v>114.3</c:v>
                </c:pt>
                <c:pt idx="1">
                  <c:v>492.10902000000004</c:v>
                </c:pt>
                <c:pt idx="2">
                  <c:v>852.98896800000023</c:v>
                </c:pt>
                <c:pt idx="3">
                  <c:v>1663.3284876000007</c:v>
                </c:pt>
                <c:pt idx="4">
                  <c:v>2522.7148728600018</c:v>
                </c:pt>
              </c:numCache>
            </c:numRef>
          </c:val>
          <c:extLst>
            <c:ext xmlns:c16="http://schemas.microsoft.com/office/drawing/2014/chart" uri="{C3380CC4-5D6E-409C-BE32-E72D297353CC}">
              <c16:uniqueId val="{00000002-31B9-443A-AD18-B04C80E3A98E}"/>
            </c:ext>
          </c:extLst>
        </c:ser>
        <c:dLbls>
          <c:showLegendKey val="0"/>
          <c:showVal val="0"/>
          <c:showCatName val="0"/>
          <c:showSerName val="0"/>
          <c:showPercent val="0"/>
          <c:showBubbleSize val="0"/>
        </c:dLbls>
        <c:gapWidth val="80"/>
        <c:axId val="1810693088"/>
        <c:axId val="1"/>
      </c:barChart>
      <c:catAx>
        <c:axId val="1810693088"/>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2542.3805587535994"/>
          <c:min val="0"/>
        </c:scaling>
        <c:delete val="0"/>
        <c:axPos val="l"/>
        <c:majorGridlines>
          <c:spPr>
            <a:ln>
              <a:noFill/>
            </a:ln>
          </c:spPr>
        </c:majorGridlines>
        <c:numFmt formatCode="General" sourceLinked="1"/>
        <c:majorTickMark val="none"/>
        <c:minorTickMark val="none"/>
        <c:tickLblPos val="none"/>
        <c:spPr>
          <a:ln>
            <a:noFill/>
          </a:ln>
        </c:spPr>
        <c:crossAx val="1810693088"/>
        <c:crosses val="min"/>
        <c:crossBetween val="between"/>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Share Price Per ASP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Sheet1!$A$3:$A$8</c:f>
              <c:numCache>
                <c:formatCode>General</c:formatCode>
                <c:ptCount val="6"/>
                <c:pt idx="0">
                  <c:v>0.22</c:v>
                </c:pt>
                <c:pt idx="1">
                  <c:v>0.24</c:v>
                </c:pt>
                <c:pt idx="2">
                  <c:v>0.26</c:v>
                </c:pt>
                <c:pt idx="3">
                  <c:v>0.28000000000000003</c:v>
                </c:pt>
                <c:pt idx="4" formatCode="0.00">
                  <c:v>0.3</c:v>
                </c:pt>
                <c:pt idx="5">
                  <c:v>0.32</c:v>
                </c:pt>
              </c:numCache>
            </c:numRef>
          </c:cat>
          <c:val>
            <c:numRef>
              <c:f>Sheet1!$B$3:$B$8</c:f>
              <c:numCache>
                <c:formatCode>0</c:formatCode>
                <c:ptCount val="6"/>
                <c:pt idx="0">
                  <c:v>325.59968088939843</c:v>
                </c:pt>
                <c:pt idx="1">
                  <c:v>353.2346534212038</c:v>
                </c:pt>
                <c:pt idx="2">
                  <c:v>380.86962595300918</c:v>
                </c:pt>
                <c:pt idx="3">
                  <c:v>408.50459848481461</c:v>
                </c:pt>
                <c:pt idx="4">
                  <c:v>436.13957101661998</c:v>
                </c:pt>
                <c:pt idx="5">
                  <c:v>463.77454354842541</c:v>
                </c:pt>
              </c:numCache>
            </c:numRef>
          </c:val>
          <c:extLst>
            <c:ext xmlns:c16="http://schemas.microsoft.com/office/drawing/2014/chart" uri="{C3380CC4-5D6E-409C-BE32-E72D297353CC}">
              <c16:uniqueId val="{00000000-C447-4605-B8DA-2440373077B0}"/>
            </c:ext>
          </c:extLst>
        </c:ser>
        <c:dLbls>
          <c:dLblPos val="ctr"/>
          <c:showLegendKey val="0"/>
          <c:showVal val="1"/>
          <c:showCatName val="0"/>
          <c:showSerName val="0"/>
          <c:showPercent val="0"/>
          <c:showBubbleSize val="0"/>
        </c:dLbls>
        <c:gapWidth val="79"/>
        <c:overlap val="100"/>
        <c:axId val="1561982704"/>
        <c:axId val="1561983664"/>
      </c:barChart>
      <c:catAx>
        <c:axId val="156198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accent1">
                    <a:lumMod val="75000"/>
                  </a:schemeClr>
                </a:solidFill>
                <a:latin typeface="+mn-lt"/>
                <a:ea typeface="+mn-ea"/>
                <a:cs typeface="+mn-cs"/>
              </a:defRPr>
            </a:pPr>
            <a:endParaRPr lang="en-US"/>
          </a:p>
        </c:txPr>
        <c:crossAx val="1561983664"/>
        <c:crosses val="autoZero"/>
        <c:auto val="1"/>
        <c:lblAlgn val="ctr"/>
        <c:lblOffset val="100"/>
        <c:noMultiLvlLbl val="0"/>
      </c:catAx>
      <c:valAx>
        <c:axId val="1561983664"/>
        <c:scaling>
          <c:orientation val="minMax"/>
        </c:scaling>
        <c:delete val="1"/>
        <c:axPos val="l"/>
        <c:numFmt formatCode="0" sourceLinked="1"/>
        <c:majorTickMark val="none"/>
        <c:minorTickMark val="none"/>
        <c:tickLblPos val="nextTo"/>
        <c:crossAx val="156198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n-lt"/>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Share Price Per ASP</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Sheet1!$A$3:$A$8</c:f>
              <c:numCache>
                <c:formatCode>General</c:formatCode>
                <c:ptCount val="6"/>
                <c:pt idx="0">
                  <c:v>0.22</c:v>
                </c:pt>
                <c:pt idx="1">
                  <c:v>0.24</c:v>
                </c:pt>
                <c:pt idx="2">
                  <c:v>0.26</c:v>
                </c:pt>
                <c:pt idx="3">
                  <c:v>0.28000000000000003</c:v>
                </c:pt>
                <c:pt idx="4" formatCode="0.00">
                  <c:v>0.3</c:v>
                </c:pt>
                <c:pt idx="5">
                  <c:v>0.32</c:v>
                </c:pt>
              </c:numCache>
            </c:numRef>
          </c:cat>
          <c:val>
            <c:numRef>
              <c:f>Sheet1!$B$3:$B$8</c:f>
              <c:numCache>
                <c:formatCode>0</c:formatCode>
                <c:ptCount val="6"/>
                <c:pt idx="0">
                  <c:v>325.59968088939843</c:v>
                </c:pt>
                <c:pt idx="1">
                  <c:v>353.2346534212038</c:v>
                </c:pt>
                <c:pt idx="2">
                  <c:v>380.86962595300918</c:v>
                </c:pt>
                <c:pt idx="3">
                  <c:v>408.50459848481461</c:v>
                </c:pt>
                <c:pt idx="4">
                  <c:v>436.13957101661998</c:v>
                </c:pt>
                <c:pt idx="5">
                  <c:v>463.77454354842541</c:v>
                </c:pt>
              </c:numCache>
            </c:numRef>
          </c:val>
          <c:extLst>
            <c:ext xmlns:c16="http://schemas.microsoft.com/office/drawing/2014/chart" uri="{C3380CC4-5D6E-409C-BE32-E72D297353CC}">
              <c16:uniqueId val="{00000000-8970-4E88-8FA7-F15CB06D1CDE}"/>
            </c:ext>
          </c:extLst>
        </c:ser>
        <c:dLbls>
          <c:dLblPos val="ctr"/>
          <c:showLegendKey val="0"/>
          <c:showVal val="1"/>
          <c:showCatName val="0"/>
          <c:showSerName val="0"/>
          <c:showPercent val="0"/>
          <c:showBubbleSize val="0"/>
        </c:dLbls>
        <c:gapWidth val="79"/>
        <c:overlap val="100"/>
        <c:axId val="1561982704"/>
        <c:axId val="1561983664"/>
      </c:barChart>
      <c:catAx>
        <c:axId val="156198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accent1">
                    <a:lumMod val="75000"/>
                  </a:schemeClr>
                </a:solidFill>
                <a:latin typeface="+mn-lt"/>
                <a:ea typeface="+mn-ea"/>
                <a:cs typeface="+mn-cs"/>
              </a:defRPr>
            </a:pPr>
            <a:endParaRPr lang="en-US"/>
          </a:p>
        </c:txPr>
        <c:crossAx val="1561983664"/>
        <c:crosses val="autoZero"/>
        <c:auto val="1"/>
        <c:lblAlgn val="ctr"/>
        <c:lblOffset val="100"/>
        <c:noMultiLvlLbl val="0"/>
      </c:catAx>
      <c:valAx>
        <c:axId val="1561983664"/>
        <c:scaling>
          <c:orientation val="minMax"/>
        </c:scaling>
        <c:delete val="1"/>
        <c:axPos val="l"/>
        <c:numFmt formatCode="0" sourceLinked="1"/>
        <c:majorTickMark val="none"/>
        <c:minorTickMark val="none"/>
        <c:tickLblPos val="nextTo"/>
        <c:crossAx val="156198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n-lt"/>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4572895441424657E-2"/>
          <c:w val="1"/>
          <c:h val="0.80153645404342788"/>
        </c:manualLayout>
      </c:layout>
      <c:barChart>
        <c:barDir val="col"/>
        <c:grouping val="stacked"/>
        <c:varyColors val="0"/>
        <c:ser>
          <c:idx val="0"/>
          <c:order val="0"/>
          <c:tx>
            <c:strRef>
              <c:f>Sheet1!$A$2</c:f>
              <c:strCache>
                <c:ptCount val="1"/>
                <c:pt idx="0">
                  <c:v>Base</c:v>
                </c:pt>
              </c:strCache>
            </c:strRef>
          </c:tx>
          <c:spPr>
            <a:solidFill>
              <a:schemeClr val="bg2">
                <a:lumMod val="90000"/>
              </a:schemeClr>
            </a:solidFill>
            <a:ln>
              <a:noFill/>
            </a:ln>
            <a:effectLst/>
          </c:spPr>
          <c:invertIfNegative val="0"/>
          <c:dLbls>
            <c:dLbl>
              <c:idx val="4"/>
              <c:layout>
                <c:manualLayout>
                  <c:x val="2.8129513596412501E-3"/>
                  <c:y val="-0.4155134831053624"/>
                </c:manualLayout>
              </c:layout>
              <c:tx>
                <c:rich>
                  <a:bodyPr/>
                  <a:lstStyle/>
                  <a:p>
                    <a:r>
                      <a:rPr lang="en-US"/>
                      <a:t>€ </a:t>
                    </a:r>
                    <a:fld id="{94F18ABD-787E-4310-A08E-81A987B6CDB9}" type="VALUE">
                      <a:rPr lang="en-US"/>
                      <a:pPr/>
                      <a:t>[VALUE]</a:t>
                    </a:fld>
                    <a:r>
                      <a:rPr lang="en-US"/>
                      <a:t>bn</a:t>
                    </a:r>
                  </a:p>
                </c:rich>
              </c:tx>
              <c:showLegendKey val="0"/>
              <c:showVal val="1"/>
              <c:showCatName val="0"/>
              <c:showSerName val="0"/>
              <c:showPercent val="0"/>
              <c:showBubbleSize val="0"/>
              <c:extLst>
                <c:ext xmlns:c15="http://schemas.microsoft.com/office/drawing/2012/chart" uri="{CE6537A1-D6FC-4f65-9D91-7224C49458BB}">
                  <c15:layout>
                    <c:manualLayout>
                      <c:w val="0.11985985743430928"/>
                      <c:h val="0.12916990507590517"/>
                    </c:manualLayout>
                  </c15:layout>
                  <c15:dlblFieldTable/>
                  <c15:showDataLabelsRange val="0"/>
                </c:ext>
                <c:ext xmlns:c16="http://schemas.microsoft.com/office/drawing/2014/chart" uri="{C3380CC4-5D6E-409C-BE32-E72D297353CC}">
                  <c16:uniqueId val="{00000000-DF7C-46D5-AE15-D962BA0452F2}"/>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Sheet1!$B$1:$F$1</c:f>
              <c:strCache>
                <c:ptCount val="5"/>
                <c:pt idx="0">
                  <c:v>2023A</c:v>
                </c:pt>
                <c:pt idx="1">
                  <c:v>2024E</c:v>
                </c:pt>
                <c:pt idx="2">
                  <c:v>2025E</c:v>
                </c:pt>
                <c:pt idx="3">
                  <c:v>2026E</c:v>
                </c:pt>
                <c:pt idx="4">
                  <c:v>2027E</c:v>
                </c:pt>
              </c:strCache>
            </c:strRef>
          </c:cat>
          <c:val>
            <c:numRef>
              <c:f>Sheet1!$B$2:$F$2</c:f>
              <c:numCache>
                <c:formatCode>0.0</c:formatCode>
                <c:ptCount val="5"/>
                <c:pt idx="0">
                  <c:v>0.93</c:v>
                </c:pt>
                <c:pt idx="1">
                  <c:v>1.002</c:v>
                </c:pt>
                <c:pt idx="2">
                  <c:v>1.2450000000000001</c:v>
                </c:pt>
                <c:pt idx="3">
                  <c:v>1.7310000000000001</c:v>
                </c:pt>
                <c:pt idx="4">
                  <c:v>1.9890000000000001</c:v>
                </c:pt>
              </c:numCache>
            </c:numRef>
          </c:val>
          <c:extLst>
            <c:ext xmlns:c16="http://schemas.microsoft.com/office/drawing/2014/chart" uri="{C3380CC4-5D6E-409C-BE32-E72D297353CC}">
              <c16:uniqueId val="{00000001-DF7C-46D5-AE15-D962BA0452F2}"/>
            </c:ext>
          </c:extLst>
        </c:ser>
        <c:ser>
          <c:idx val="1"/>
          <c:order val="1"/>
          <c:tx>
            <c:strRef>
              <c:f>Sheet1!$A$3</c:f>
              <c:strCache>
                <c:ptCount val="1"/>
                <c:pt idx="0">
                  <c:v>Renewables</c:v>
                </c:pt>
              </c:strCache>
            </c:strRef>
          </c:tx>
          <c:spPr>
            <a:solidFill>
              <a:schemeClr val="accent1"/>
            </a:solidFill>
            <a:ln>
              <a:noFill/>
            </a:ln>
            <a:effectLst/>
          </c:spPr>
          <c:invertIfNegative val="0"/>
          <c:cat>
            <c:strRef>
              <c:f>Sheet1!$B$1:$F$1</c:f>
              <c:strCache>
                <c:ptCount val="5"/>
                <c:pt idx="0">
                  <c:v>2023A</c:v>
                </c:pt>
                <c:pt idx="1">
                  <c:v>2024E</c:v>
                </c:pt>
                <c:pt idx="2">
                  <c:v>2025E</c:v>
                </c:pt>
                <c:pt idx="3">
                  <c:v>2026E</c:v>
                </c:pt>
                <c:pt idx="4">
                  <c:v>2027E</c:v>
                </c:pt>
              </c:strCache>
            </c:strRef>
          </c:cat>
          <c:val>
            <c:numRef>
              <c:f>Sheet1!$B$3:$F$3</c:f>
              <c:numCache>
                <c:formatCode>General</c:formatCode>
                <c:ptCount val="5"/>
              </c:numCache>
            </c:numRef>
          </c:val>
          <c:extLst>
            <c:ext xmlns:c16="http://schemas.microsoft.com/office/drawing/2014/chart" uri="{C3380CC4-5D6E-409C-BE32-E72D297353CC}">
              <c16:uniqueId val="{00000002-DF7C-46D5-AE15-D962BA0452F2}"/>
            </c:ext>
          </c:extLst>
        </c:ser>
        <c:ser>
          <c:idx val="2"/>
          <c:order val="2"/>
          <c:tx>
            <c:strRef>
              <c:f>Sheet1!$A$4</c:f>
              <c:strCache>
                <c:ptCount val="1"/>
                <c:pt idx="0">
                  <c:v>Gas retail</c:v>
                </c:pt>
              </c:strCache>
            </c:strRef>
          </c:tx>
          <c:spPr>
            <a:solidFill>
              <a:schemeClr val="accent1"/>
            </a:solidFill>
            <a:ln>
              <a:noFill/>
            </a:ln>
            <a:effectLst/>
          </c:spPr>
          <c:invertIfNegative val="0"/>
          <c:cat>
            <c:strRef>
              <c:f>Sheet1!$B$1:$F$1</c:f>
              <c:strCache>
                <c:ptCount val="5"/>
                <c:pt idx="0">
                  <c:v>2023A</c:v>
                </c:pt>
                <c:pt idx="1">
                  <c:v>2024E</c:v>
                </c:pt>
                <c:pt idx="2">
                  <c:v>2025E</c:v>
                </c:pt>
                <c:pt idx="3">
                  <c:v>2026E</c:v>
                </c:pt>
                <c:pt idx="4">
                  <c:v>2027E</c:v>
                </c:pt>
              </c:strCache>
            </c:strRef>
          </c:cat>
          <c:val>
            <c:numRef>
              <c:f>Sheet1!$B$4:$F$4</c:f>
              <c:numCache>
                <c:formatCode>General</c:formatCode>
                <c:ptCount val="5"/>
              </c:numCache>
            </c:numRef>
          </c:val>
          <c:extLst>
            <c:ext xmlns:c16="http://schemas.microsoft.com/office/drawing/2014/chart" uri="{C3380CC4-5D6E-409C-BE32-E72D297353CC}">
              <c16:uniqueId val="{00000003-DF7C-46D5-AE15-D962BA0452F2}"/>
            </c:ext>
          </c:extLst>
        </c:ser>
        <c:ser>
          <c:idx val="3"/>
          <c:order val="3"/>
          <c:tx>
            <c:strRef>
              <c:f>Sheet1!$A$5</c:f>
              <c:strCache>
                <c:ptCount val="1"/>
                <c:pt idx="0">
                  <c:v>Green power retail</c:v>
                </c:pt>
              </c:strCache>
            </c:strRef>
          </c:tx>
          <c:spPr>
            <a:solidFill>
              <a:schemeClr val="accent1"/>
            </a:solidFill>
            <a:ln>
              <a:noFill/>
            </a:ln>
            <a:effectLst/>
          </c:spPr>
          <c:invertIfNegative val="0"/>
          <c:cat>
            <c:strRef>
              <c:f>Sheet1!$B$1:$F$1</c:f>
              <c:strCache>
                <c:ptCount val="5"/>
                <c:pt idx="0">
                  <c:v>2023A</c:v>
                </c:pt>
                <c:pt idx="1">
                  <c:v>2024E</c:v>
                </c:pt>
                <c:pt idx="2">
                  <c:v>2025E</c:v>
                </c:pt>
                <c:pt idx="3">
                  <c:v>2026E</c:v>
                </c:pt>
                <c:pt idx="4">
                  <c:v>2027E</c:v>
                </c:pt>
              </c:strCache>
            </c:strRef>
          </c:cat>
          <c:val>
            <c:numRef>
              <c:f>Sheet1!$B$5:$F$5</c:f>
              <c:numCache>
                <c:formatCode>General</c:formatCode>
                <c:ptCount val="5"/>
              </c:numCache>
            </c:numRef>
          </c:val>
          <c:extLst>
            <c:ext xmlns:c16="http://schemas.microsoft.com/office/drawing/2014/chart" uri="{C3380CC4-5D6E-409C-BE32-E72D297353CC}">
              <c16:uniqueId val="{00000004-DF7C-46D5-AE15-D962BA0452F2}"/>
            </c:ext>
          </c:extLst>
        </c:ser>
        <c:ser>
          <c:idx val="4"/>
          <c:order val="4"/>
          <c:tx>
            <c:strRef>
              <c:f>Sheet1!$A$6</c:f>
              <c:strCache>
                <c:ptCount val="1"/>
                <c:pt idx="0">
                  <c:v>VAS</c:v>
                </c:pt>
              </c:strCache>
            </c:strRef>
          </c:tx>
          <c:spPr>
            <a:solidFill>
              <a:schemeClr val="accent1"/>
            </a:solidFill>
            <a:ln>
              <a:noFill/>
            </a:ln>
            <a:effectLst/>
          </c:spPr>
          <c:invertIfNegative val="0"/>
          <c:cat>
            <c:strRef>
              <c:f>Sheet1!$B$1:$F$1</c:f>
              <c:strCache>
                <c:ptCount val="5"/>
                <c:pt idx="0">
                  <c:v>2023A</c:v>
                </c:pt>
                <c:pt idx="1">
                  <c:v>2024E</c:v>
                </c:pt>
                <c:pt idx="2">
                  <c:v>2025E</c:v>
                </c:pt>
                <c:pt idx="3">
                  <c:v>2026E</c:v>
                </c:pt>
                <c:pt idx="4">
                  <c:v>2027E</c:v>
                </c:pt>
              </c:strCache>
            </c:strRef>
          </c:cat>
          <c:val>
            <c:numRef>
              <c:f>Sheet1!$B$6:$F$6</c:f>
              <c:numCache>
                <c:formatCode>General</c:formatCode>
                <c:ptCount val="5"/>
              </c:numCache>
            </c:numRef>
          </c:val>
          <c:extLst>
            <c:ext xmlns:c16="http://schemas.microsoft.com/office/drawing/2014/chart" uri="{C3380CC4-5D6E-409C-BE32-E72D297353CC}">
              <c16:uniqueId val="{00000005-DF7C-46D5-AE15-D962BA0452F2}"/>
            </c:ext>
          </c:extLst>
        </c:ser>
        <c:ser>
          <c:idx val="5"/>
          <c:order val="5"/>
          <c:tx>
            <c:strRef>
              <c:f>Sheet1!$A$7</c:f>
              <c:strCache>
                <c:ptCount val="1"/>
                <c:pt idx="0">
                  <c:v>EV-charging</c:v>
                </c:pt>
              </c:strCache>
            </c:strRef>
          </c:tx>
          <c:spPr>
            <a:solidFill>
              <a:schemeClr val="accent1"/>
            </a:solidFill>
            <a:ln>
              <a:noFill/>
            </a:ln>
            <a:effectLst/>
          </c:spPr>
          <c:invertIfNegative val="0"/>
          <c:cat>
            <c:strRef>
              <c:f>Sheet1!$B$1:$F$1</c:f>
              <c:strCache>
                <c:ptCount val="5"/>
                <c:pt idx="0">
                  <c:v>2023A</c:v>
                </c:pt>
                <c:pt idx="1">
                  <c:v>2024E</c:v>
                </c:pt>
                <c:pt idx="2">
                  <c:v>2025E</c:v>
                </c:pt>
                <c:pt idx="3">
                  <c:v>2026E</c:v>
                </c:pt>
                <c:pt idx="4">
                  <c:v>2027E</c:v>
                </c:pt>
              </c:strCache>
            </c:strRef>
          </c:cat>
          <c:val>
            <c:numRef>
              <c:f>Sheet1!$B$7:$F$7</c:f>
              <c:numCache>
                <c:formatCode>General</c:formatCode>
                <c:ptCount val="5"/>
              </c:numCache>
            </c:numRef>
          </c:val>
          <c:extLst>
            <c:ext xmlns:c16="http://schemas.microsoft.com/office/drawing/2014/chart" uri="{C3380CC4-5D6E-409C-BE32-E72D297353CC}">
              <c16:uniqueId val="{00000006-DF7C-46D5-AE15-D962BA0452F2}"/>
            </c:ext>
          </c:extLst>
        </c:ser>
        <c:ser>
          <c:idx val="6"/>
          <c:order val="6"/>
          <c:tx>
            <c:strRef>
              <c:f>Sheet1!$A$8</c:f>
              <c:strCache>
                <c:ptCount val="1"/>
                <c:pt idx="0">
                  <c:v>Total</c:v>
                </c:pt>
              </c:strCache>
            </c:strRef>
          </c:tx>
          <c:spPr>
            <a:noFill/>
            <a:ln>
              <a:noFill/>
            </a:ln>
            <a:effectLst/>
          </c:spPr>
          <c:invertIfNegative val="0"/>
          <c:dLbls>
            <c:dLbl>
              <c:idx val="0"/>
              <c:tx>
                <c:rich>
                  <a:bodyPr/>
                  <a:lstStyle/>
                  <a:p>
                    <a:r>
                      <a:rPr lang="en-US"/>
                      <a:t>€ </a:t>
                    </a:r>
                    <a:fld id="{AA7BC687-1A4F-482F-8F44-906D06D3D5DE}" type="VALUE">
                      <a:rPr lang="en-US" smtClean="0"/>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F7C-46D5-AE15-D962BA0452F2}"/>
                </c:ext>
              </c:extLst>
            </c:dLbl>
            <c:dLbl>
              <c:idx val="1"/>
              <c:tx>
                <c:rich>
                  <a:bodyPr/>
                  <a:lstStyle/>
                  <a:p>
                    <a:r>
                      <a:rPr lang="en-US"/>
                      <a:t>€ </a:t>
                    </a:r>
                    <a:fld id="{31DFF1B7-B10E-4AA4-839D-37D59FAD2254}" type="VALUE">
                      <a:rPr lang="en-US" smtClean="0"/>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DF7C-46D5-AE15-D962BA0452F2}"/>
                </c:ext>
              </c:extLst>
            </c:dLbl>
            <c:dLbl>
              <c:idx val="2"/>
              <c:tx>
                <c:rich>
                  <a:bodyPr/>
                  <a:lstStyle/>
                  <a:p>
                    <a:r>
                      <a:rPr lang="en-US"/>
                      <a:t>€ </a:t>
                    </a:r>
                    <a:fld id="{B0480F1B-2EE2-40F9-9863-FCCA357F5ADC}" type="VALUE">
                      <a:rPr lang="en-US" smtClean="0"/>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DF7C-46D5-AE15-D962BA0452F2}"/>
                </c:ext>
              </c:extLst>
            </c:dLbl>
            <c:dLbl>
              <c:idx val="3"/>
              <c:tx>
                <c:rich>
                  <a:bodyPr/>
                  <a:lstStyle/>
                  <a:p>
                    <a:r>
                      <a:rPr lang="en-US"/>
                      <a:t>€ </a:t>
                    </a:r>
                    <a:fld id="{1E45A3D4-ACCE-48AF-B943-6E565614C7EC}" type="VALUE">
                      <a:rPr lang="en-US" smtClean="0"/>
                      <a:pPr/>
                      <a:t>[VALUE]</a:t>
                    </a:fld>
                    <a:endParaRPr lang="en-US"/>
                  </a:p>
                </c:rich>
              </c:tx>
              <c:dLblPos val="inBase"/>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DF7C-46D5-AE15-D962BA0452F2}"/>
                </c:ext>
              </c:extLst>
            </c:dLbl>
            <c:dLbl>
              <c:idx val="4"/>
              <c:delete val="1"/>
              <c:extLst>
                <c:ext xmlns:c15="http://schemas.microsoft.com/office/drawing/2012/chart" uri="{CE6537A1-D6FC-4f65-9D91-7224C49458BB}"/>
                <c:ext xmlns:c16="http://schemas.microsoft.com/office/drawing/2014/chart" uri="{C3380CC4-5D6E-409C-BE32-E72D297353CC}">
                  <c16:uniqueId val="{0000000B-DF7C-46D5-AE15-D962BA0452F2}"/>
                </c:ext>
              </c:extLst>
            </c:dLbl>
            <c:numFmt formatCode="0.0&quot;bn&quot;" sourceLinked="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2023A</c:v>
                </c:pt>
                <c:pt idx="1">
                  <c:v>2024E</c:v>
                </c:pt>
                <c:pt idx="2">
                  <c:v>2025E</c:v>
                </c:pt>
                <c:pt idx="3">
                  <c:v>2026E</c:v>
                </c:pt>
                <c:pt idx="4">
                  <c:v>2027E</c:v>
                </c:pt>
              </c:strCache>
            </c:strRef>
          </c:cat>
          <c:val>
            <c:numRef>
              <c:f>Sheet1!$B$8:$F$8</c:f>
              <c:numCache>
                <c:formatCode>0.0</c:formatCode>
                <c:ptCount val="5"/>
                <c:pt idx="0">
                  <c:v>0.93</c:v>
                </c:pt>
                <c:pt idx="1">
                  <c:v>1.002</c:v>
                </c:pt>
                <c:pt idx="2">
                  <c:v>1.2450000000000001</c:v>
                </c:pt>
                <c:pt idx="3">
                  <c:v>1.7310000000000001</c:v>
                </c:pt>
                <c:pt idx="4">
                  <c:v>1.9890000000000001</c:v>
                </c:pt>
              </c:numCache>
            </c:numRef>
          </c:val>
          <c:extLst>
            <c:ext xmlns:c16="http://schemas.microsoft.com/office/drawing/2014/chart" uri="{C3380CC4-5D6E-409C-BE32-E72D297353CC}">
              <c16:uniqueId val="{0000000C-DF7C-46D5-AE15-D962BA0452F2}"/>
            </c:ext>
          </c:extLst>
        </c:ser>
        <c:dLbls>
          <c:showLegendKey val="0"/>
          <c:showVal val="0"/>
          <c:showCatName val="0"/>
          <c:showSerName val="0"/>
          <c:showPercent val="0"/>
          <c:showBubbleSize val="0"/>
        </c:dLbls>
        <c:gapWidth val="170"/>
        <c:overlap val="100"/>
        <c:axId val="875411600"/>
        <c:axId val="2068091312"/>
      </c:barChart>
      <c:catAx>
        <c:axId val="87541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2068091312"/>
        <c:crosses val="autoZero"/>
        <c:auto val="1"/>
        <c:lblAlgn val="ctr"/>
        <c:lblOffset val="0"/>
        <c:noMultiLvlLbl val="0"/>
      </c:catAx>
      <c:valAx>
        <c:axId val="2068091312"/>
        <c:scaling>
          <c:orientation val="minMax"/>
          <c:max val="2.2999999999999998"/>
          <c:min val="0"/>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875411600"/>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9401993355481726"/>
          <c:y val="0.20263788968824939"/>
          <c:w val="0.41196013289036543"/>
          <c:h val="0.59472422062350117"/>
        </c:manualLayout>
      </c:layout>
      <c:doughnutChart>
        <c:varyColors val="0"/>
        <c:ser>
          <c:idx val="0"/>
          <c:order val="0"/>
          <c:dPt>
            <c:idx val="3"/>
            <c:bubble3D val="0"/>
            <c:spPr>
              <a:solidFill>
                <a:schemeClr val="accent4"/>
              </a:solidFill>
              <a:ln>
                <a:noFill/>
              </a:ln>
            </c:spPr>
            <c:extLst>
              <c:ext xmlns:c16="http://schemas.microsoft.com/office/drawing/2014/chart" uri="{C3380CC4-5D6E-409C-BE32-E72D297353CC}">
                <c16:uniqueId val="{00000000-9175-47E5-99E9-4CF09DB550EC}"/>
              </c:ext>
            </c:extLst>
          </c:dPt>
          <c:dPt>
            <c:idx val="4"/>
            <c:bubble3D val="0"/>
            <c:spPr>
              <a:solidFill>
                <a:schemeClr val="accent5"/>
              </a:solidFill>
              <a:ln>
                <a:noFill/>
              </a:ln>
            </c:spPr>
            <c:extLst>
              <c:ext xmlns:c16="http://schemas.microsoft.com/office/drawing/2014/chart" uri="{C3380CC4-5D6E-409C-BE32-E72D297353CC}">
                <c16:uniqueId val="{00000001-9175-47E5-99E9-4CF09DB550EC}"/>
              </c:ext>
            </c:extLst>
          </c:dPt>
          <c:dPt>
            <c:idx val="5"/>
            <c:bubble3D val="0"/>
            <c:spPr>
              <a:solidFill>
                <a:schemeClr val="accent6"/>
              </a:solidFill>
              <a:ln>
                <a:noFill/>
              </a:ln>
            </c:spPr>
            <c:extLst>
              <c:ext xmlns:c16="http://schemas.microsoft.com/office/drawing/2014/chart" uri="{C3380CC4-5D6E-409C-BE32-E72D297353CC}">
                <c16:uniqueId val="{00000002-9175-47E5-99E9-4CF09DB550EC}"/>
              </c:ext>
            </c:extLst>
          </c:dPt>
          <c:dPt>
            <c:idx val="6"/>
            <c:bubble3D val="0"/>
            <c:spPr>
              <a:solidFill>
                <a:schemeClr val="accent1"/>
              </a:solidFill>
              <a:ln>
                <a:noFill/>
              </a:ln>
            </c:spPr>
            <c:extLst>
              <c:ext xmlns:c16="http://schemas.microsoft.com/office/drawing/2014/chart" uri="{C3380CC4-5D6E-409C-BE32-E72D297353CC}">
                <c16:uniqueId val="{00000003-9175-47E5-99E9-4CF09DB550EC}"/>
              </c:ext>
            </c:extLst>
          </c:dPt>
          <c:dLbls>
            <c:dLbl>
              <c:idx val="6"/>
              <c:layout>
                <c:manualLayout>
                  <c:x val="4.9833887043189366E-3"/>
                  <c:y val="-1.3189448441247002E-2"/>
                </c:manualLayout>
              </c:layout>
              <c:numFmt formatCode="#,##0&quot;%&quot;;&quot;-&quot;#,##0&quot;%&quot;" sourceLinked="0"/>
              <c:spPr>
                <a:noFill/>
                <a:ln>
                  <a:noFill/>
                </a:ln>
              </c:spPr>
              <c:txPr>
                <a:bodyPr wrap="none"/>
                <a:lstStyle/>
                <a:p>
                  <a:pPr>
                    <a:defRPr sz="800" kern="1200">
                      <a:solidFill>
                        <a:schemeClr val="bg1"/>
                      </a:solidFill>
                      <a:latin typeface="+mn-lt"/>
                      <a:ea typeface="Open Sans"/>
                      <a:cs typeface="Open San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175-47E5-99E9-4CF09DB550EC}"/>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Sheet1!$A$1:$A$7</c:f>
              <c:numCache>
                <c:formatCode>General</c:formatCode>
                <c:ptCount val="7"/>
                <c:pt idx="3">
                  <c:v>1.4792517738120834</c:v>
                </c:pt>
                <c:pt idx="4">
                  <c:v>2.812298430445066</c:v>
                </c:pt>
                <c:pt idx="5">
                  <c:v>8.6734035691249183</c:v>
                </c:pt>
                <c:pt idx="6">
                  <c:v>87.035046226617936</c:v>
                </c:pt>
              </c:numCache>
            </c:numRef>
          </c:val>
          <c:extLst>
            <c:ext xmlns:c16="http://schemas.microsoft.com/office/drawing/2014/chart" uri="{C3380CC4-5D6E-409C-BE32-E72D297353CC}">
              <c16:uniqueId val="{00000004-9175-47E5-99E9-4CF09DB550EC}"/>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597710495050112E-2"/>
          <c:y val="4.0264041460039965E-2"/>
          <c:w val="0.90093049563417105"/>
          <c:h val="0.70009864263015509"/>
        </c:manualLayout>
      </c:layout>
      <c:stockChart>
        <c:ser>
          <c:idx val="4"/>
          <c:order val="0"/>
          <c:spPr>
            <a:ln w="19050" cap="rnd">
              <a:noFill/>
              <a:round/>
            </a:ln>
            <a:effectLst/>
          </c:spPr>
          <c:marker>
            <c:symbol val="none"/>
          </c:marker>
          <c:cat>
            <c:strRef>
              <c:f>FIELD!$B$6:$B$8</c:f>
              <c:strCache>
                <c:ptCount val="3"/>
                <c:pt idx="0">
                  <c:v>Perpetuity growth DCF</c:v>
                </c:pt>
                <c:pt idx="1">
                  <c:v>Exit multiple DCF</c:v>
                </c:pt>
                <c:pt idx="2">
                  <c:v>Comps</c:v>
                </c:pt>
              </c:strCache>
              <c:extLst/>
            </c:strRef>
          </c:cat>
          <c:val>
            <c:numRef>
              <c:f>'[2]Football Field Chart'!$C$7:$C$9</c:f>
              <c:numCache>
                <c:formatCode>General</c:formatCode>
                <c:ptCount val="3"/>
                <c:pt idx="0">
                  <c:v>83</c:v>
                </c:pt>
                <c:pt idx="1">
                  <c:v>208.72</c:v>
                </c:pt>
                <c:pt idx="2">
                  <c:v>253.54</c:v>
                </c:pt>
              </c:numCache>
              <c:extLst/>
            </c:numRef>
          </c:val>
          <c:smooth val="0"/>
          <c:extLst>
            <c:ext xmlns:c16="http://schemas.microsoft.com/office/drawing/2014/chart" uri="{C3380CC4-5D6E-409C-BE32-E72D297353CC}">
              <c16:uniqueId val="{00000000-1E8A-4961-AD6D-AE56D9917D28}"/>
            </c:ext>
          </c:extLst>
        </c:ser>
        <c:ser>
          <c:idx val="5"/>
          <c:order val="1"/>
          <c:spPr>
            <a:ln w="19050" cap="rnd">
              <a:no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A-1E8A-4961-AD6D-AE56D9917D28}"/>
                </c:ext>
              </c:extLst>
            </c:dLbl>
            <c:dLbl>
              <c:idx val="1"/>
              <c:layout>
                <c:manualLayout>
                  <c:x val="-5.567949020865183E-2"/>
                  <c:y val="8.347411073964251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E8A-4961-AD6D-AE56D9917D28}"/>
                </c:ext>
              </c:extLst>
            </c:dLbl>
            <c:dLbl>
              <c:idx val="2"/>
              <c:layout>
                <c:manualLayout>
                  <c:x val="-5.5679490208651768E-2"/>
                  <c:y val="8.34741107396424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E8A-4961-AD6D-AE56D9917D28}"/>
                </c:ext>
              </c:extLst>
            </c:dLbl>
            <c:numFmt formatCode="#,##0" sourceLinked="0"/>
            <c:spPr>
              <a:noFill/>
              <a:ln>
                <a:noFill/>
              </a:ln>
              <a:effectLst/>
            </c:spPr>
            <c:txPr>
              <a:bodyPr rot="0" vert="horz"/>
              <a:lstStyle/>
              <a:p>
                <a:pPr>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FIELD!$B$6:$B$8</c:f>
              <c:strCache>
                <c:ptCount val="3"/>
                <c:pt idx="0">
                  <c:v>Perpetuity growth DCF</c:v>
                </c:pt>
                <c:pt idx="1">
                  <c:v>Exit multiple DCF</c:v>
                </c:pt>
                <c:pt idx="2">
                  <c:v>Comps</c:v>
                </c:pt>
              </c:strCache>
              <c:extLst/>
            </c:strRef>
          </c:cat>
          <c:val>
            <c:numRef>
              <c:f>'[2]Football Field Chart'!$D$7:$D$9</c:f>
              <c:numCache>
                <c:formatCode>General</c:formatCode>
                <c:ptCount val="3"/>
                <c:pt idx="0">
                  <c:v>83</c:v>
                </c:pt>
                <c:pt idx="1">
                  <c:v>208.72</c:v>
                </c:pt>
                <c:pt idx="2">
                  <c:v>253.54</c:v>
                </c:pt>
              </c:numCache>
              <c:extLst/>
            </c:numRef>
          </c:val>
          <c:smooth val="0"/>
          <c:extLst>
            <c:ext xmlns:c16="http://schemas.microsoft.com/office/drawing/2014/chart" uri="{C3380CC4-5D6E-409C-BE32-E72D297353CC}">
              <c16:uniqueId val="{00000001-1E8A-4961-AD6D-AE56D9917D28}"/>
            </c:ext>
          </c:extLst>
        </c:ser>
        <c:ser>
          <c:idx val="6"/>
          <c:order val="2"/>
          <c:spPr>
            <a:ln w="19050" cap="rnd">
              <a:noFill/>
              <a:round/>
            </a:ln>
            <a:effectLst/>
          </c:spPr>
          <c:marker>
            <c:symbol val="none"/>
          </c:marker>
          <c:cat>
            <c:strRef>
              <c:f>FIELD!$B$6:$B$8</c:f>
              <c:strCache>
                <c:ptCount val="3"/>
                <c:pt idx="0">
                  <c:v>Perpetuity growth DCF</c:v>
                </c:pt>
                <c:pt idx="1">
                  <c:v>Exit multiple DCF</c:v>
                </c:pt>
                <c:pt idx="2">
                  <c:v>Comps</c:v>
                </c:pt>
              </c:strCache>
              <c:extLst/>
            </c:strRef>
          </c:cat>
          <c:val>
            <c:numRef>
              <c:f>'[2]Football Field Chart'!$E$7:$E$9</c:f>
              <c:numCache>
                <c:formatCode>General</c:formatCode>
                <c:ptCount val="3"/>
                <c:pt idx="0">
                  <c:v>385.22</c:v>
                </c:pt>
                <c:pt idx="1">
                  <c:v>530.36</c:v>
                </c:pt>
                <c:pt idx="2">
                  <c:v>397.02</c:v>
                </c:pt>
              </c:numCache>
              <c:extLst/>
            </c:numRef>
          </c:val>
          <c:smooth val="0"/>
          <c:extLst>
            <c:ext xmlns:c16="http://schemas.microsoft.com/office/drawing/2014/chart" uri="{C3380CC4-5D6E-409C-BE32-E72D297353CC}">
              <c16:uniqueId val="{00000002-1E8A-4961-AD6D-AE56D9917D28}"/>
            </c:ext>
          </c:extLst>
        </c:ser>
        <c:ser>
          <c:idx val="7"/>
          <c:order val="3"/>
          <c:spPr>
            <a:ln w="19050" cap="rnd">
              <a:noFill/>
              <a:round/>
            </a:ln>
            <a:effectLst/>
          </c:spPr>
          <c:marker>
            <c:symbol val="none"/>
          </c:marker>
          <c:dLbls>
            <c:numFmt formatCode="#,##0" sourceLinked="0"/>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FIELD!$B$6:$B$8</c:f>
              <c:strCache>
                <c:ptCount val="3"/>
                <c:pt idx="0">
                  <c:v>Perpetuity growth DCF</c:v>
                </c:pt>
                <c:pt idx="1">
                  <c:v>Exit multiple DCF</c:v>
                </c:pt>
                <c:pt idx="2">
                  <c:v>Comps</c:v>
                </c:pt>
              </c:strCache>
              <c:extLst/>
            </c:strRef>
          </c:cat>
          <c:val>
            <c:numRef>
              <c:f>'[2]Football Field Chart'!$F$7:$F$9</c:f>
              <c:numCache>
                <c:formatCode>General</c:formatCode>
                <c:ptCount val="3"/>
                <c:pt idx="0">
                  <c:v>385.22</c:v>
                </c:pt>
                <c:pt idx="1">
                  <c:v>530.36</c:v>
                </c:pt>
                <c:pt idx="2">
                  <c:v>397.02</c:v>
                </c:pt>
              </c:numCache>
              <c:extLst/>
            </c:numRef>
          </c:val>
          <c:smooth val="0"/>
          <c:extLst>
            <c:ext xmlns:c16="http://schemas.microsoft.com/office/drawing/2014/chart" uri="{C3380CC4-5D6E-409C-BE32-E72D297353CC}">
              <c16:uniqueId val="{00000003-1E8A-4961-AD6D-AE56D9917D28}"/>
            </c:ext>
          </c:extLst>
        </c:ser>
        <c:ser>
          <c:idx val="0"/>
          <c:order val="4"/>
          <c:spPr>
            <a:ln w="19050">
              <a:noFill/>
            </a:ln>
          </c:spPr>
          <c:marker>
            <c:symbol val="none"/>
          </c:marker>
          <c:cat>
            <c:strRef>
              <c:f>FIELD!$B$6:$B$8</c:f>
              <c:strCache>
                <c:ptCount val="3"/>
                <c:pt idx="0">
                  <c:v>Perpetuity growth DCF</c:v>
                </c:pt>
                <c:pt idx="1">
                  <c:v>Exit multiple DCF</c:v>
                </c:pt>
                <c:pt idx="2">
                  <c:v>Comps</c:v>
                </c:pt>
              </c:strCache>
              <c:extLst/>
            </c:strRef>
          </c:cat>
          <c:val>
            <c:numRef>
              <c:f>'[2]Football Field Chart'!$C$7:$C$9</c:f>
              <c:numCache>
                <c:formatCode>General</c:formatCode>
                <c:ptCount val="3"/>
                <c:pt idx="0">
                  <c:v>83</c:v>
                </c:pt>
                <c:pt idx="1">
                  <c:v>208.72</c:v>
                </c:pt>
                <c:pt idx="2">
                  <c:v>253.54</c:v>
                </c:pt>
              </c:numCache>
              <c:extLst/>
            </c:numRef>
          </c:val>
          <c:smooth val="0"/>
          <c:extLst>
            <c:ext xmlns:c16="http://schemas.microsoft.com/office/drawing/2014/chart" uri="{C3380CC4-5D6E-409C-BE32-E72D297353CC}">
              <c16:uniqueId val="{00000004-1E8A-4961-AD6D-AE56D9917D28}"/>
            </c:ext>
          </c:extLst>
        </c:ser>
        <c:ser>
          <c:idx val="1"/>
          <c:order val="5"/>
          <c:spPr>
            <a:ln w="19050">
              <a:noFill/>
            </a:ln>
          </c:spPr>
          <c:marker>
            <c:symbol val="none"/>
          </c:marker>
          <c:dLbls>
            <c:dLbl>
              <c:idx val="0"/>
              <c:layout>
                <c:manualLayout>
                  <c:x val="-4.6847298870368377E-2"/>
                  <c:y val="5.34678495906626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E8A-4961-AD6D-AE56D9917D28}"/>
                </c:ext>
              </c:extLst>
            </c:dLbl>
            <c:dLbl>
              <c:idx val="1"/>
              <c:delete val="1"/>
              <c:extLst>
                <c:ext xmlns:c15="http://schemas.microsoft.com/office/drawing/2012/chart" uri="{CE6537A1-D6FC-4f65-9D91-7224C49458BB}"/>
                <c:ext xmlns:c16="http://schemas.microsoft.com/office/drawing/2014/chart" uri="{C3380CC4-5D6E-409C-BE32-E72D297353CC}">
                  <c16:uniqueId val="{00000009-1E8A-4961-AD6D-AE56D9917D28}"/>
                </c:ext>
              </c:extLst>
            </c:dLbl>
            <c:dLbl>
              <c:idx val="2"/>
              <c:delete val="1"/>
              <c:extLst>
                <c:ext xmlns:c15="http://schemas.microsoft.com/office/drawing/2012/chart" uri="{CE6537A1-D6FC-4f65-9D91-7224C49458BB}"/>
                <c:ext xmlns:c16="http://schemas.microsoft.com/office/drawing/2014/chart" uri="{C3380CC4-5D6E-409C-BE32-E72D297353CC}">
                  <c16:uniqueId val="{0000000C-1E8A-4961-AD6D-AE56D9917D28}"/>
                </c:ext>
              </c:extLst>
            </c:dLbl>
            <c:numFmt formatCode="#,##0" sourceLinked="0"/>
            <c:spPr>
              <a:noFill/>
              <a:ln>
                <a:noFill/>
              </a:ln>
              <a:effectLst/>
            </c:spPr>
            <c:txPr>
              <a:bodyPr rot="0" vert="horz"/>
              <a:lstStyle/>
              <a:p>
                <a:pPr>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FIELD!$B$6:$B$8</c:f>
              <c:strCache>
                <c:ptCount val="3"/>
                <c:pt idx="0">
                  <c:v>Perpetuity growth DCF</c:v>
                </c:pt>
                <c:pt idx="1">
                  <c:v>Exit multiple DCF</c:v>
                </c:pt>
                <c:pt idx="2">
                  <c:v>Comps</c:v>
                </c:pt>
              </c:strCache>
              <c:extLst/>
            </c:strRef>
          </c:cat>
          <c:val>
            <c:numRef>
              <c:f>'[2]Football Field Chart'!$D$7:$D$9</c:f>
              <c:numCache>
                <c:formatCode>General</c:formatCode>
                <c:ptCount val="3"/>
                <c:pt idx="0">
                  <c:v>83</c:v>
                </c:pt>
                <c:pt idx="1">
                  <c:v>208.72</c:v>
                </c:pt>
                <c:pt idx="2">
                  <c:v>253.54</c:v>
                </c:pt>
              </c:numCache>
              <c:extLst/>
            </c:numRef>
          </c:val>
          <c:smooth val="0"/>
          <c:extLst>
            <c:ext xmlns:c16="http://schemas.microsoft.com/office/drawing/2014/chart" uri="{C3380CC4-5D6E-409C-BE32-E72D297353CC}">
              <c16:uniqueId val="{00000005-1E8A-4961-AD6D-AE56D9917D28}"/>
            </c:ext>
          </c:extLst>
        </c:ser>
        <c:ser>
          <c:idx val="2"/>
          <c:order val="6"/>
          <c:spPr>
            <a:ln w="19050">
              <a:noFill/>
            </a:ln>
          </c:spPr>
          <c:marker>
            <c:symbol val="none"/>
          </c:marker>
          <c:cat>
            <c:strRef>
              <c:f>FIELD!$B$6:$B$8</c:f>
              <c:strCache>
                <c:ptCount val="3"/>
                <c:pt idx="0">
                  <c:v>Perpetuity growth DCF</c:v>
                </c:pt>
                <c:pt idx="1">
                  <c:v>Exit multiple DCF</c:v>
                </c:pt>
                <c:pt idx="2">
                  <c:v>Comps</c:v>
                </c:pt>
              </c:strCache>
              <c:extLst/>
            </c:strRef>
          </c:cat>
          <c:val>
            <c:numRef>
              <c:f>'[2]Football Field Chart'!$E$7:$E$9</c:f>
              <c:numCache>
                <c:formatCode>General</c:formatCode>
                <c:ptCount val="3"/>
                <c:pt idx="0">
                  <c:v>385.22</c:v>
                </c:pt>
                <c:pt idx="1">
                  <c:v>530.36</c:v>
                </c:pt>
                <c:pt idx="2">
                  <c:v>397.02</c:v>
                </c:pt>
              </c:numCache>
              <c:extLst/>
            </c:numRef>
          </c:val>
          <c:smooth val="0"/>
          <c:extLst>
            <c:ext xmlns:c16="http://schemas.microsoft.com/office/drawing/2014/chart" uri="{C3380CC4-5D6E-409C-BE32-E72D297353CC}">
              <c16:uniqueId val="{00000006-1E8A-4961-AD6D-AE56D9917D28}"/>
            </c:ext>
          </c:extLst>
        </c:ser>
        <c:ser>
          <c:idx val="3"/>
          <c:order val="7"/>
          <c:spPr>
            <a:ln w="19050">
              <a:noFill/>
            </a:ln>
          </c:spPr>
          <c:marker>
            <c:symbol val="none"/>
          </c:marker>
          <c:dLbls>
            <c:numFmt formatCode="#,##0" sourceLinked="0"/>
            <c:spPr>
              <a:noFill/>
              <a:ln>
                <a:noFill/>
              </a:ln>
              <a:effectLst/>
            </c:spPr>
            <c:txPr>
              <a:bodyPr rot="0" vert="horz"/>
              <a:lstStyle/>
              <a:p>
                <a:pPr>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FIELD!$B$6:$B$8</c:f>
              <c:strCache>
                <c:ptCount val="3"/>
                <c:pt idx="0">
                  <c:v>Perpetuity growth DCF</c:v>
                </c:pt>
                <c:pt idx="1">
                  <c:v>Exit multiple DCF</c:v>
                </c:pt>
                <c:pt idx="2">
                  <c:v>Comps</c:v>
                </c:pt>
              </c:strCache>
              <c:extLst/>
            </c:strRef>
          </c:cat>
          <c:val>
            <c:numRef>
              <c:f>'[2]Football Field Chart'!$F$7:$F$9</c:f>
              <c:numCache>
                <c:formatCode>General</c:formatCode>
                <c:ptCount val="3"/>
                <c:pt idx="0">
                  <c:v>385.22</c:v>
                </c:pt>
                <c:pt idx="1">
                  <c:v>530.36</c:v>
                </c:pt>
                <c:pt idx="2">
                  <c:v>397.02</c:v>
                </c:pt>
              </c:numCache>
              <c:extLst/>
            </c:numRef>
          </c:val>
          <c:smooth val="0"/>
          <c:extLst>
            <c:ext xmlns:c16="http://schemas.microsoft.com/office/drawing/2014/chart" uri="{C3380CC4-5D6E-409C-BE32-E72D297353CC}">
              <c16:uniqueId val="{00000007-1E8A-4961-AD6D-AE56D9917D28}"/>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rgbClr val="002060"/>
              </a:solidFill>
              <a:ln w="9525" cap="flat" cmpd="sng" algn="ctr">
                <a:no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251334600"/>
        <c:axId val="251336952"/>
      </c:stockChart>
      <c:catAx>
        <c:axId val="251334600"/>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vert="horz"/>
          <a:lstStyle/>
          <a:p>
            <a:pPr>
              <a:defRPr/>
            </a:pPr>
            <a:endParaRPr lang="en-US"/>
          </a:p>
        </c:txPr>
        <c:crossAx val="251336952"/>
        <c:crosses val="autoZero"/>
        <c:auto val="1"/>
        <c:lblAlgn val="ctr"/>
        <c:lblOffset val="100"/>
        <c:noMultiLvlLbl val="0"/>
      </c:catAx>
      <c:valAx>
        <c:axId val="251336952"/>
        <c:scaling>
          <c:orientation val="minMax"/>
          <c:min val="0"/>
        </c:scaling>
        <c:delete val="0"/>
        <c:axPos val="l"/>
        <c:numFmt formatCode="#,##0" sourceLinked="0"/>
        <c:majorTickMark val="out"/>
        <c:minorTickMark val="none"/>
        <c:tickLblPos val="nextTo"/>
        <c:spPr>
          <a:noFill/>
          <a:ln>
            <a:solidFill>
              <a:schemeClr val="tx1">
                <a:lumMod val="50000"/>
                <a:lumOff val="50000"/>
              </a:schemeClr>
            </a:solidFill>
          </a:ln>
          <a:effectLst/>
        </c:spPr>
        <c:txPr>
          <a:bodyPr rot="-60000000" vert="horz"/>
          <a:lstStyle/>
          <a:p>
            <a:pPr>
              <a:defRPr/>
            </a:pPr>
            <a:endParaRPr lang="en-US"/>
          </a:p>
        </c:txPr>
        <c:crossAx val="251334600"/>
        <c:crosses val="autoZero"/>
        <c:crossBetween val="between"/>
      </c:valAx>
    </c:plotArea>
    <c:plotVisOnly val="1"/>
    <c:dispBlanksAs val="gap"/>
    <c:showDLblsOverMax val="0"/>
  </c:chart>
  <c:spPr>
    <a:noFill/>
    <a:ln w="9525" cap="flat" cmpd="sng" algn="ctr">
      <a:noFill/>
      <a:round/>
    </a:ln>
    <a:effectLst/>
  </c:spPr>
  <c:txPr>
    <a:bodyPr/>
    <a:lstStyle/>
    <a:p>
      <a:pPr>
        <a:defRPr sz="900" b="0" i="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29878048780487"/>
          <c:y val="5.6397425299864322E-2"/>
          <c:w val="0.72970121951219513"/>
          <c:h val="0.66345744699403231"/>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Carbon (gCO₂ equivalent/Wp)</c:v>
                </c:pt>
              </c:strCache>
            </c:strRef>
          </c:cat>
          <c:val>
            <c:numRef>
              <c:f>Sheet1!$B$2</c:f>
              <c:numCache>
                <c:formatCode>General</c:formatCode>
                <c:ptCount val="1"/>
                <c:pt idx="0">
                  <c:v>790</c:v>
                </c:pt>
              </c:numCache>
            </c:numRef>
          </c:val>
          <c:extLst>
            <c:ext xmlns:c16="http://schemas.microsoft.com/office/drawing/2014/chart" uri="{C3380CC4-5D6E-409C-BE32-E72D297353CC}">
              <c16:uniqueId val="{00000000-94C6-834E-8C03-77333A26E1D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Carbon (gCO₂ equivalent/Wp)</c:v>
                </c:pt>
              </c:strCache>
            </c:strRef>
          </c:cat>
          <c:val>
            <c:numRef>
              <c:f>Sheet1!$C$2</c:f>
              <c:numCache>
                <c:formatCode>General</c:formatCode>
                <c:ptCount val="1"/>
                <c:pt idx="0">
                  <c:v>267</c:v>
                </c:pt>
              </c:numCache>
            </c:numRef>
          </c:val>
          <c:extLst>
            <c:ext xmlns:c16="http://schemas.microsoft.com/office/drawing/2014/chart" uri="{C3380CC4-5D6E-409C-BE32-E72D297353CC}">
              <c16:uniqueId val="{00000001-94C6-834E-8C03-77333A26E1D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Carbon (gCO₂ equivalent/Wp)</c:v>
                </c:pt>
              </c:strCache>
            </c:strRef>
          </c:cat>
          <c:val>
            <c:numRef>
              <c:f>Sheet1!$D$2</c:f>
              <c:numCache>
                <c:formatCode>General</c:formatCode>
                <c:ptCount val="1"/>
                <c:pt idx="0">
                  <c:v>219</c:v>
                </c:pt>
              </c:numCache>
            </c:numRef>
          </c:val>
          <c:extLst>
            <c:ext xmlns:c16="http://schemas.microsoft.com/office/drawing/2014/chart" uri="{C3380CC4-5D6E-409C-BE32-E72D297353CC}">
              <c16:uniqueId val="{00000002-94C6-834E-8C03-77333A26E1D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75948509485096"/>
          <c:y val="3.6922129459702073E-2"/>
          <c:w val="0.93541006397637794"/>
          <c:h val="0.69647774311751487"/>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Water Foorprint (Liters/Wp)</c:v>
                </c:pt>
              </c:strCache>
            </c:strRef>
          </c:cat>
          <c:val>
            <c:numRef>
              <c:f>Sheet1!$B$2</c:f>
              <c:numCache>
                <c:formatCode>General</c:formatCode>
                <c:ptCount val="1"/>
                <c:pt idx="0">
                  <c:v>22</c:v>
                </c:pt>
              </c:numCache>
            </c:numRef>
          </c:val>
          <c:extLst>
            <c:ext xmlns:c16="http://schemas.microsoft.com/office/drawing/2014/chart" uri="{C3380CC4-5D6E-409C-BE32-E72D297353CC}">
              <c16:uniqueId val="{00000000-DBAD-3041-9560-45BDC8D4342E}"/>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Water Foorprint (Liters/Wp)</c:v>
                </c:pt>
              </c:strCache>
            </c:strRef>
          </c:cat>
          <c:val>
            <c:numRef>
              <c:f>Sheet1!$C$2</c:f>
              <c:numCache>
                <c:formatCode>General</c:formatCode>
                <c:ptCount val="1"/>
                <c:pt idx="0">
                  <c:v>7</c:v>
                </c:pt>
              </c:numCache>
            </c:numRef>
          </c:val>
          <c:extLst>
            <c:ext xmlns:c16="http://schemas.microsoft.com/office/drawing/2014/chart" uri="{C3380CC4-5D6E-409C-BE32-E72D297353CC}">
              <c16:uniqueId val="{00000001-DBAD-3041-9560-45BDC8D4342E}"/>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Water Foorprint (Liters/Wp)</c:v>
                </c:pt>
              </c:strCache>
            </c:strRef>
          </c:cat>
          <c:val>
            <c:numRef>
              <c:f>Sheet1!$D$2</c:f>
              <c:numCache>
                <c:formatCode>General</c:formatCode>
                <c:ptCount val="1"/>
                <c:pt idx="0">
                  <c:v>5.8</c:v>
                </c:pt>
              </c:numCache>
            </c:numRef>
          </c:val>
          <c:extLst>
            <c:ext xmlns:c16="http://schemas.microsoft.com/office/drawing/2014/chart" uri="{C3380CC4-5D6E-409C-BE32-E72D297353CC}">
              <c16:uniqueId val="{00000002-DBAD-3041-9560-45BDC8D4342E}"/>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30907435988757E-2"/>
          <c:y val="6.0712670948844097E-2"/>
          <c:w val="0.22236947115701716"/>
          <c:h val="0.71249203679578232"/>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Energy Payback Time (months)</c:v>
                </c:pt>
              </c:strCache>
            </c:strRef>
          </c:cat>
          <c:val>
            <c:numRef>
              <c:f>Sheet1!$B$2</c:f>
              <c:numCache>
                <c:formatCode>General</c:formatCode>
                <c:ptCount val="1"/>
                <c:pt idx="0">
                  <c:v>9</c:v>
                </c:pt>
              </c:numCache>
            </c:numRef>
          </c:val>
          <c:extLst>
            <c:ext xmlns:c16="http://schemas.microsoft.com/office/drawing/2014/chart" uri="{C3380CC4-5D6E-409C-BE32-E72D297353CC}">
              <c16:uniqueId val="{00000000-CED4-4C4C-86D7-171EC40A5F8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Energy Payback Time (months)</c:v>
                </c:pt>
              </c:strCache>
            </c:strRef>
          </c:cat>
          <c:val>
            <c:numRef>
              <c:f>Sheet1!$C$2</c:f>
              <c:numCache>
                <c:formatCode>General</c:formatCode>
                <c:ptCount val="1"/>
                <c:pt idx="0">
                  <c:v>4</c:v>
                </c:pt>
              </c:numCache>
            </c:numRef>
          </c:val>
          <c:extLst>
            <c:ext xmlns:c16="http://schemas.microsoft.com/office/drawing/2014/chart" uri="{C3380CC4-5D6E-409C-BE32-E72D297353CC}">
              <c16:uniqueId val="{00000001-CED4-4C4C-86D7-171EC40A5F8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Energy Payback Time (months)</c:v>
                </c:pt>
              </c:strCache>
            </c:strRef>
          </c:cat>
          <c:val>
            <c:numRef>
              <c:f>Sheet1!$D$2</c:f>
              <c:numCache>
                <c:formatCode>General</c:formatCode>
                <c:ptCount val="1"/>
                <c:pt idx="0">
                  <c:v>1.9</c:v>
                </c:pt>
              </c:numCache>
            </c:numRef>
          </c:val>
          <c:extLst>
            <c:ext xmlns:c16="http://schemas.microsoft.com/office/drawing/2014/chart" uri="{C3380CC4-5D6E-409C-BE32-E72D297353CC}">
              <c16:uniqueId val="{00000002-CED4-4C4C-86D7-171EC40A5F8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491-40CF-94C7-E94E2D03DEF1}"/>
              </c:ext>
            </c:extLst>
          </c:dPt>
          <c:dPt>
            <c:idx val="1"/>
            <c:bubble3D val="0"/>
            <c:spPr>
              <a:solidFill>
                <a:schemeClr val="accent2"/>
              </a:solidFill>
              <a:ln w="19050">
                <a:noFill/>
              </a:ln>
              <a:effectLst/>
            </c:spPr>
            <c:extLst>
              <c:ext xmlns:c16="http://schemas.microsoft.com/office/drawing/2014/chart" uri="{C3380CC4-5D6E-409C-BE32-E72D297353CC}">
                <c16:uniqueId val="{00000003-8491-40CF-94C7-E94E2D03DEF1}"/>
              </c:ext>
            </c:extLst>
          </c:dPt>
          <c:dPt>
            <c:idx val="2"/>
            <c:bubble3D val="0"/>
            <c:spPr>
              <a:solidFill>
                <a:schemeClr val="accent3"/>
              </a:solidFill>
              <a:ln w="19050">
                <a:noFill/>
              </a:ln>
              <a:effectLst/>
            </c:spPr>
            <c:extLst>
              <c:ext xmlns:c16="http://schemas.microsoft.com/office/drawing/2014/chart" uri="{C3380CC4-5D6E-409C-BE32-E72D297353CC}">
                <c16:uniqueId val="{00000005-8491-40CF-94C7-E94E2D03DEF1}"/>
              </c:ext>
            </c:extLst>
          </c:dPt>
          <c:dLbls>
            <c:dLbl>
              <c:idx val="0"/>
              <c:layout>
                <c:manualLayout>
                  <c:x val="-0.12272746323870277"/>
                  <c:y val="-0.21779616882172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91-40CF-94C7-E94E2D03DEF1}"/>
                </c:ext>
              </c:extLst>
            </c:dLbl>
            <c:dLbl>
              <c:idx val="1"/>
              <c:layout>
                <c:manualLayout>
                  <c:x val="8.1938391076309375E-2"/>
                  <c:y val="0.182579407389856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91-40CF-94C7-E94E2D03DEF1}"/>
                </c:ext>
              </c:extLst>
            </c:dLbl>
            <c:dLbl>
              <c:idx val="2"/>
              <c:layout>
                <c:manualLayout>
                  <c:x val="1.9297426925661738E-2"/>
                  <c:y val="0.131553660045544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91-40CF-94C7-E94E2D03DEF1}"/>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highlight>
                      <a:srgbClr val="FFFF00"/>
                    </a:highlight>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North America</c:v>
                </c:pt>
                <c:pt idx="1">
                  <c:v>India</c:v>
                </c:pt>
                <c:pt idx="2">
                  <c:v>Europe</c:v>
                </c:pt>
              </c:strCache>
            </c:strRef>
          </c:cat>
          <c:val>
            <c:numRef>
              <c:f>Sheet1!$B$2:$B$4</c:f>
              <c:numCache>
                <c:formatCode>General</c:formatCode>
                <c:ptCount val="3"/>
                <c:pt idx="0">
                  <c:v>68.2</c:v>
                </c:pt>
                <c:pt idx="1">
                  <c:v>10.6</c:v>
                </c:pt>
                <c:pt idx="2">
                  <c:v>0.4</c:v>
                </c:pt>
              </c:numCache>
            </c:numRef>
          </c:val>
          <c:extLst>
            <c:ext xmlns:c16="http://schemas.microsoft.com/office/drawing/2014/chart" uri="{C3380CC4-5D6E-409C-BE32-E72D297353CC}">
              <c16:uniqueId val="{00000006-8491-40CF-94C7-E94E2D03DEF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1628690682678658"/>
          <c:y val="0.71316226807668404"/>
          <c:w val="0.73516625085783061"/>
          <c:h val="0.126885188709365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highlight>
                <a:srgbClr val="FFFF00"/>
              </a:highligh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highlight>
            <a:srgbClr val="FFFF00"/>
          </a:highlight>
          <a:latin typeface="+mn-lt"/>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E8B-42A5-8694-5B01CF11EC19}"/>
              </c:ext>
            </c:extLst>
          </c:dPt>
          <c:dPt>
            <c:idx val="1"/>
            <c:bubble3D val="0"/>
            <c:spPr>
              <a:solidFill>
                <a:schemeClr val="accent2"/>
              </a:solidFill>
              <a:ln w="19050">
                <a:noFill/>
              </a:ln>
              <a:effectLst/>
            </c:spPr>
            <c:extLst>
              <c:ext xmlns:c16="http://schemas.microsoft.com/office/drawing/2014/chart" uri="{C3380CC4-5D6E-409C-BE32-E72D297353CC}">
                <c16:uniqueId val="{00000003-7E8B-42A5-8694-5B01CF11EC19}"/>
              </c:ext>
            </c:extLst>
          </c:dPt>
          <c:dPt>
            <c:idx val="2"/>
            <c:bubble3D val="0"/>
            <c:spPr>
              <a:solidFill>
                <a:schemeClr val="accent3"/>
              </a:solidFill>
              <a:ln w="19050">
                <a:noFill/>
              </a:ln>
              <a:effectLst/>
            </c:spPr>
            <c:extLst>
              <c:ext xmlns:c16="http://schemas.microsoft.com/office/drawing/2014/chart" uri="{C3380CC4-5D6E-409C-BE32-E72D297353CC}">
                <c16:uniqueId val="{00000005-7E8B-42A5-8694-5B01CF11EC19}"/>
              </c:ext>
            </c:extLst>
          </c:dPt>
          <c:dLbls>
            <c:dLbl>
              <c:idx val="0"/>
              <c:layout>
                <c:manualLayout>
                  <c:x val="-0.30197489543538958"/>
                  <c:y val="-0.1432540607183202"/>
                </c:manualLayout>
              </c:layout>
              <c:tx>
                <c:rich>
                  <a:bodyPr/>
                  <a:lstStyle/>
                  <a:p>
                    <a:fld id="{CE85C45F-E4ED-DB41-9A92-DC9C02F6ABF9}" type="VALUE">
                      <a:rPr lang="en-US"/>
                      <a:pPr/>
                      <a:t>[VALUE]</a:t>
                    </a:fld>
                    <a:endParaRPr lang="en-IE"/>
                  </a:p>
                </c:rich>
              </c:tx>
              <c:showLegendKey val="0"/>
              <c:showVal val="1"/>
              <c:showCatName val="0"/>
              <c:showSerName val="0"/>
              <c:showPercent val="0"/>
              <c:showBubbleSize val="0"/>
              <c:extLst>
                <c:ext xmlns:c15="http://schemas.microsoft.com/office/drawing/2012/chart" uri="{CE6537A1-D6FC-4f65-9D91-7224C49458BB}">
                  <c15:layout>
                    <c:manualLayout>
                      <c:w val="0.43378933391909141"/>
                      <c:h val="0.1709048463165222"/>
                    </c:manualLayout>
                  </c15:layout>
                  <c15:dlblFieldTable/>
                  <c15:showDataLabelsRange val="0"/>
                </c:ext>
                <c:ext xmlns:c16="http://schemas.microsoft.com/office/drawing/2014/chart" uri="{C3380CC4-5D6E-409C-BE32-E72D297353CC}">
                  <c16:uniqueId val="{00000001-7E8B-42A5-8694-5B01CF11EC19}"/>
                </c:ext>
              </c:extLst>
            </c:dLbl>
            <c:dLbl>
              <c:idx val="2"/>
              <c:layout>
                <c:manualLayout>
                  <c:x val="1.042287176033008E-2"/>
                  <c:y val="0.153870328686701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E8B-42A5-8694-5B01CF11EC19}"/>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highlight>
                      <a:srgbClr val="FFFF00"/>
                    </a:highlight>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North America</c:v>
                </c:pt>
                <c:pt idx="1">
                  <c:v>India</c:v>
                </c:pt>
                <c:pt idx="2">
                  <c:v>Europe</c:v>
                </c:pt>
              </c:strCache>
            </c:strRef>
          </c:cat>
          <c:val>
            <c:numRef>
              <c:f>Sheet1!$B$2:$B$4</c:f>
              <c:numCache>
                <c:formatCode>0.0</c:formatCode>
                <c:ptCount val="3"/>
                <c:pt idx="0">
                  <c:v>12.6</c:v>
                </c:pt>
                <c:pt idx="1">
                  <c:v>5</c:v>
                </c:pt>
                <c:pt idx="2">
                  <c:v>0.2</c:v>
                </c:pt>
              </c:numCache>
            </c:numRef>
          </c:val>
          <c:extLst>
            <c:ext xmlns:c16="http://schemas.microsoft.com/office/drawing/2014/chart" uri="{C3380CC4-5D6E-409C-BE32-E72D297353CC}">
              <c16:uniqueId val="{00000006-7E8B-42A5-8694-5B01CF11EC1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5856890355131101"/>
          <c:y val="0.74255781963695722"/>
          <c:w val="0.71711346712231649"/>
          <c:h val="0.118130970088676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highlight>
                <a:srgbClr val="FFFF00"/>
              </a:highlight>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highlight>
            <a:srgbClr val="FFFF00"/>
          </a:highlight>
          <a:latin typeface="+mn-lt"/>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FCF ($Bn)</c:v>
                </c:pt>
              </c:strCache>
            </c:strRef>
          </c:tx>
          <c:spPr>
            <a:solidFill>
              <a:srgbClr val="00B050"/>
            </a:solidFill>
            <a:ln>
              <a:noFill/>
            </a:ln>
            <a:effectLst/>
          </c:spPr>
          <c:invertIfNegative val="1"/>
          <c:dLbls>
            <c:spPr>
              <a:noFill/>
              <a:ln>
                <a:noFill/>
              </a:ln>
              <a:effectLst/>
            </c:spPr>
            <c:txPr>
              <a:bodyPr rot="0" spcFirstLastPara="1" vertOverflow="ellipsis" vert="horz" wrap="square" lIns="38100" tIns="0" rIns="38100" bIns="91440" anchor="ctr" anchorCtr="1">
                <a:spAutoFit/>
              </a:bodyPr>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numCache>
            </c:numRef>
          </c:cat>
          <c:val>
            <c:numRef>
              <c:f>Sheet1!$B$2:$B$7</c:f>
              <c:numCache>
                <c:formatCode>_(* #,##0.00_);_(* \(#,##0.00\);_(* "-"??_);_(@_)</c:formatCode>
                <c:ptCount val="6"/>
                <c:pt idx="0">
                  <c:v>-1.64</c:v>
                </c:pt>
                <c:pt idx="1">
                  <c:v>-0.34</c:v>
                </c:pt>
                <c:pt idx="2">
                  <c:v>0.98</c:v>
                </c:pt>
                <c:pt idx="3">
                  <c:v>2.02</c:v>
                </c:pt>
                <c:pt idx="4">
                  <c:v>2.56</c:v>
                </c:pt>
                <c:pt idx="5">
                  <c:v>3.34</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AE71-44F9-9548-2DB1BC7C885C}"/>
            </c:ext>
          </c:extLst>
        </c:ser>
        <c:dLbls>
          <c:showLegendKey val="0"/>
          <c:showVal val="0"/>
          <c:showCatName val="0"/>
          <c:showSerName val="0"/>
          <c:showPercent val="0"/>
          <c:showBubbleSize val="0"/>
        </c:dLbls>
        <c:gapWidth val="49"/>
        <c:overlap val="-27"/>
        <c:axId val="601115920"/>
        <c:axId val="466465119"/>
      </c:barChart>
      <c:catAx>
        <c:axId val="601115920"/>
        <c:scaling>
          <c:orientation val="minMax"/>
        </c:scaling>
        <c:delete val="0"/>
        <c:axPos val="b"/>
        <c:numFmt formatCode="General" sourceLinked="1"/>
        <c:majorTickMark val="none"/>
        <c:minorTickMark val="none"/>
        <c:tickLblPos val="nextTo"/>
        <c:spPr>
          <a:noFill/>
          <a:ln w="22225" cap="flat" cmpd="sng" algn="ctr">
            <a:solidFill>
              <a:schemeClr val="tx2"/>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6465119"/>
        <c:crosses val="autoZero"/>
        <c:auto val="1"/>
        <c:lblAlgn val="ctr"/>
        <c:lblOffset val="100"/>
        <c:noMultiLvlLbl val="0"/>
      </c:catAx>
      <c:valAx>
        <c:axId val="466465119"/>
        <c:scaling>
          <c:orientation val="minMax"/>
          <c:min val="-2.5"/>
        </c:scaling>
        <c:delete val="0"/>
        <c:axPos val="l"/>
        <c:majorGridlines>
          <c:spPr>
            <a:ln w="9525" cap="flat" cmpd="sng" algn="ctr">
              <a:no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60111592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491-40CF-94C7-E94E2D03DEF1}"/>
              </c:ext>
            </c:extLst>
          </c:dPt>
          <c:dPt>
            <c:idx val="1"/>
            <c:bubble3D val="0"/>
            <c:spPr>
              <a:solidFill>
                <a:schemeClr val="accent2"/>
              </a:solidFill>
              <a:ln w="19050">
                <a:noFill/>
              </a:ln>
              <a:effectLst/>
            </c:spPr>
            <c:extLst>
              <c:ext xmlns:c16="http://schemas.microsoft.com/office/drawing/2014/chart" uri="{C3380CC4-5D6E-409C-BE32-E72D297353CC}">
                <c16:uniqueId val="{00000003-8491-40CF-94C7-E94E2D03DEF1}"/>
              </c:ext>
            </c:extLst>
          </c:dPt>
          <c:dPt>
            <c:idx val="2"/>
            <c:bubble3D val="0"/>
            <c:spPr>
              <a:solidFill>
                <a:schemeClr val="accent3"/>
              </a:solidFill>
              <a:ln w="19050">
                <a:noFill/>
              </a:ln>
              <a:effectLst/>
            </c:spPr>
            <c:extLst>
              <c:ext xmlns:c16="http://schemas.microsoft.com/office/drawing/2014/chart" uri="{C3380CC4-5D6E-409C-BE32-E72D297353CC}">
                <c16:uniqueId val="{00000005-8491-40CF-94C7-E94E2D03DEF1}"/>
              </c:ext>
            </c:extLst>
          </c:dPt>
          <c:dLbls>
            <c:dLbl>
              <c:idx val="0"/>
              <c:layout>
                <c:manualLayout>
                  <c:x val="-0.12272746323870277"/>
                  <c:y val="-0.21779616882172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491-40CF-94C7-E94E2D03DEF1}"/>
                </c:ext>
              </c:extLst>
            </c:dLbl>
            <c:dLbl>
              <c:idx val="1"/>
              <c:layout>
                <c:manualLayout>
                  <c:x val="6.8999103762195063E-2"/>
                  <c:y val="0.1658537549016702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491-40CF-94C7-E94E2D03DEF1}"/>
                </c:ext>
              </c:extLst>
            </c:dLbl>
            <c:dLbl>
              <c:idx val="2"/>
              <c:layout>
                <c:manualLayout>
                  <c:x val="1.9297426925661738E-2"/>
                  <c:y val="0.131553660045544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491-40CF-94C7-E94E2D03DEF1}"/>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North America</c:v>
                </c:pt>
                <c:pt idx="1">
                  <c:v>India</c:v>
                </c:pt>
                <c:pt idx="2">
                  <c:v>Europe</c:v>
                </c:pt>
              </c:strCache>
            </c:strRef>
          </c:cat>
          <c:val>
            <c:numRef>
              <c:f>Sheet1!$B$2:$B$4</c:f>
              <c:numCache>
                <c:formatCode>General</c:formatCode>
                <c:ptCount val="3"/>
                <c:pt idx="0">
                  <c:v>68.2</c:v>
                </c:pt>
                <c:pt idx="1">
                  <c:v>10.6</c:v>
                </c:pt>
                <c:pt idx="2">
                  <c:v>0.4</c:v>
                </c:pt>
              </c:numCache>
            </c:numRef>
          </c:val>
          <c:extLst>
            <c:ext xmlns:c16="http://schemas.microsoft.com/office/drawing/2014/chart" uri="{C3380CC4-5D6E-409C-BE32-E72D297353CC}">
              <c16:uniqueId val="{00000006-8491-40CF-94C7-E94E2D03DEF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0941033409643506"/>
          <c:y val="0.15914122580436615"/>
          <c:w val="0.28615149342964397"/>
          <c:h val="0.589984700645259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highlight>
            <a:srgbClr val="FFFF00"/>
          </a:highlight>
          <a:latin typeface="+mn-lt"/>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FCF ($Bn)</c:v>
                </c:pt>
              </c:strCache>
            </c:strRef>
          </c:tx>
          <c:spPr>
            <a:solidFill>
              <a:srgbClr val="00B050"/>
            </a:solidFill>
            <a:ln>
              <a:noFill/>
            </a:ln>
            <a:effectLst/>
          </c:spPr>
          <c:invertIfNegative val="1"/>
          <c:dLbls>
            <c:spPr>
              <a:noFill/>
              <a:ln>
                <a:noFill/>
              </a:ln>
              <a:effectLst/>
            </c:spPr>
            <c:txPr>
              <a:bodyPr rot="0" spcFirstLastPara="1" vertOverflow="ellipsis" vert="horz" wrap="square" lIns="38100" tIns="0" rIns="38100" bIns="91440" anchor="ctr" anchorCtr="1">
                <a:spAutoFit/>
              </a:bodyPr>
              <a:lstStyle/>
              <a:p>
                <a:pPr>
                  <a:defRPr sz="9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numCache>
            </c:numRef>
          </c:cat>
          <c:val>
            <c:numRef>
              <c:f>Sheet1!$B$2:$B$7</c:f>
              <c:numCache>
                <c:formatCode>_(* #,##0.00_);_(* \(#,##0.00\);_(* "-"??_);_(@_)</c:formatCode>
                <c:ptCount val="6"/>
                <c:pt idx="0">
                  <c:v>-1.64</c:v>
                </c:pt>
                <c:pt idx="1">
                  <c:v>-0.34</c:v>
                </c:pt>
                <c:pt idx="2">
                  <c:v>0.98</c:v>
                </c:pt>
                <c:pt idx="3">
                  <c:v>2.02</c:v>
                </c:pt>
                <c:pt idx="4">
                  <c:v>2.56</c:v>
                </c:pt>
                <c:pt idx="5">
                  <c:v>3.34</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AE71-44F9-9548-2DB1BC7C885C}"/>
            </c:ext>
          </c:extLst>
        </c:ser>
        <c:dLbls>
          <c:showLegendKey val="0"/>
          <c:showVal val="0"/>
          <c:showCatName val="0"/>
          <c:showSerName val="0"/>
          <c:showPercent val="0"/>
          <c:showBubbleSize val="0"/>
        </c:dLbls>
        <c:gapWidth val="49"/>
        <c:overlap val="-27"/>
        <c:axId val="601115920"/>
        <c:axId val="466465119"/>
      </c:barChart>
      <c:catAx>
        <c:axId val="601115920"/>
        <c:scaling>
          <c:orientation val="minMax"/>
        </c:scaling>
        <c:delete val="0"/>
        <c:axPos val="b"/>
        <c:numFmt formatCode="General" sourceLinked="1"/>
        <c:majorTickMark val="none"/>
        <c:minorTickMark val="none"/>
        <c:tickLblPos val="nextTo"/>
        <c:spPr>
          <a:noFill/>
          <a:ln w="22225" cap="flat" cmpd="sng" algn="ctr">
            <a:solidFill>
              <a:schemeClr val="tx2"/>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6465119"/>
        <c:crosses val="autoZero"/>
        <c:auto val="1"/>
        <c:lblAlgn val="ctr"/>
        <c:lblOffset val="100"/>
        <c:noMultiLvlLbl val="0"/>
      </c:catAx>
      <c:valAx>
        <c:axId val="466465119"/>
        <c:scaling>
          <c:orientation val="minMax"/>
          <c:min val="-2.5"/>
        </c:scaling>
        <c:delete val="0"/>
        <c:axPos val="l"/>
        <c:majorGridlines>
          <c:spPr>
            <a:ln w="9525" cap="flat" cmpd="sng" algn="ctr">
              <a:no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60111592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75710594315246"/>
          <c:y val="8.6850152905198777E-2"/>
          <c:w val="0.79638242894056843"/>
          <c:h val="0.82629969418960247"/>
        </c:manualLayout>
      </c:layout>
      <c:barChart>
        <c:barDir val="col"/>
        <c:grouping val="stacked"/>
        <c:varyColors val="0"/>
        <c:ser>
          <c:idx val="0"/>
          <c:order val="0"/>
          <c:spPr>
            <a:solidFill>
              <a:schemeClr val="accent1"/>
            </a:solidFill>
            <a:ln>
              <a:noFill/>
            </a:ln>
          </c:spPr>
          <c:invertIfNegative val="0"/>
          <c:dLbls>
            <c:dLbl>
              <c:idx val="0"/>
              <c:layout>
                <c:manualLayout>
                  <c:x val="0"/>
                  <c:y val="-0.10886850152905199"/>
                </c:manualLayout>
              </c:layout>
              <c:numFmt formatCode="#,##0&quot; GW&quot;;&quot;-&quot;#,##0&quot; GW&quot;" sourceLinked="0"/>
              <c:spPr>
                <a:noFill/>
                <a:ln>
                  <a:noFill/>
                </a:ln>
              </c:spPr>
              <c:txPr>
                <a:bodyPr wrap="none"/>
                <a:lstStyle/>
                <a:p>
                  <a:pPr>
                    <a:defRPr sz="1000" b="1" kern="1200">
                      <a:solidFill>
                        <a:schemeClr val="tx1"/>
                      </a:solidFill>
                      <a:latin typeface="+mn-lt"/>
                      <a:ea typeface="Open Sans"/>
                      <a:cs typeface="Open San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430-5440-9C77-31AC6D82E408}"/>
                </c:ext>
              </c:extLst>
            </c:dLbl>
            <c:dLbl>
              <c:idx val="1"/>
              <c:layout>
                <c:manualLayout>
                  <c:x val="0"/>
                  <c:y val="-0.15596330275229359"/>
                </c:manualLayout>
              </c:layout>
              <c:numFmt formatCode="#,##0&quot; GW&quot;;&quot;-&quot;#,##0&quot; GW&quot;" sourceLinked="0"/>
              <c:spPr>
                <a:noFill/>
                <a:ln>
                  <a:noFill/>
                </a:ln>
              </c:spPr>
              <c:txPr>
                <a:bodyPr wrap="none"/>
                <a:lstStyle/>
                <a:p>
                  <a:pPr>
                    <a:defRPr sz="1000" b="1" kern="1200">
                      <a:solidFill>
                        <a:schemeClr val="tx1"/>
                      </a:solidFill>
                      <a:latin typeface="+mn-lt"/>
                      <a:ea typeface="Open Sans"/>
                      <a:cs typeface="Open San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430-5440-9C77-31AC6D82E408}"/>
                </c:ext>
              </c:extLst>
            </c:dLbl>
            <c:dLbl>
              <c:idx val="2"/>
              <c:layout>
                <c:manualLayout>
                  <c:x val="0"/>
                  <c:y val="-0.41896024464831805"/>
                </c:manualLayout>
              </c:layout>
              <c:numFmt formatCode="#,##0&quot; GW&quot;;&quot;-&quot;#,##0&quot; GW&quot;" sourceLinked="0"/>
              <c:spPr>
                <a:noFill/>
                <a:ln>
                  <a:noFill/>
                </a:ln>
              </c:spPr>
              <c:txPr>
                <a:bodyPr wrap="none"/>
                <a:lstStyle/>
                <a:p>
                  <a:pPr>
                    <a:defRPr sz="1000" b="1" kern="1200">
                      <a:solidFill>
                        <a:schemeClr val="tx1"/>
                      </a:solidFill>
                      <a:latin typeface="+mn-lt"/>
                      <a:ea typeface="Open Sans"/>
                      <a:cs typeface="Open San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E430-5440-9C77-31AC6D82E40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Sheet1!$A$1:$C$1</c:f>
              <c:numCache>
                <c:formatCode>General</c:formatCode>
                <c:ptCount val="3"/>
                <c:pt idx="0">
                  <c:v>23</c:v>
                </c:pt>
                <c:pt idx="1">
                  <c:v>39</c:v>
                </c:pt>
                <c:pt idx="2">
                  <c:v>128</c:v>
                </c:pt>
              </c:numCache>
            </c:numRef>
          </c:val>
          <c:extLst>
            <c:ext xmlns:c16="http://schemas.microsoft.com/office/drawing/2014/chart" uri="{C3380CC4-5D6E-409C-BE32-E72D297353CC}">
              <c16:uniqueId val="{00000003-E430-5440-9C77-31AC6D82E408}"/>
            </c:ext>
          </c:extLst>
        </c:ser>
        <c:dLbls>
          <c:showLegendKey val="0"/>
          <c:showVal val="0"/>
          <c:showCatName val="0"/>
          <c:showSerName val="0"/>
          <c:showPercent val="0"/>
          <c:showBubbleSize val="0"/>
        </c:dLbls>
        <c:gapWidth val="80"/>
        <c:overlap val="100"/>
        <c:axId val="1545991775"/>
        <c:axId val="1"/>
      </c:barChart>
      <c:catAx>
        <c:axId val="154599177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4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000" kern="1200">
                <a:solidFill>
                  <a:schemeClr val="tx1"/>
                </a:solidFill>
                <a:latin typeface="+mn-lt"/>
                <a:ea typeface="+mn-ea"/>
                <a:cs typeface="+mn-cs"/>
              </a:defRPr>
            </a:pPr>
            <a:endParaRPr lang="en-US"/>
          </a:p>
        </c:txPr>
        <c:crossAx val="1545991775"/>
        <c:crosses val="min"/>
        <c:crossBetween val="between"/>
        <c:majorUnit val="2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822434875066455E-2"/>
          <c:y val="3.4076015727391877E-2"/>
          <c:w val="0.97235513024986708"/>
          <c:h val="0.93184796854521623"/>
        </c:manualLayout>
      </c:layout>
      <c:scatterChart>
        <c:scatterStyle val="lineMarker"/>
        <c:varyColors val="0"/>
        <c:ser>
          <c:idx val="0"/>
          <c:order val="0"/>
          <c:spPr>
            <a:ln w="28575" cmpd="sng" algn="ctr">
              <a:solidFill>
                <a:srgbClr val="0078D4"/>
              </a:solidFill>
              <a:prstDash val="solid"/>
            </a:ln>
          </c:spPr>
          <c:marker>
            <c:symbol val="none"/>
          </c:marker>
          <c:xVal>
            <c:numRef>
              <c:f>Sheet1!$A$1:$BG$1</c:f>
              <c:numCache>
                <c:formatCode>General</c:formatCode>
                <c:ptCount val="59"/>
                <c:pt idx="0">
                  <c:v>18628</c:v>
                </c:pt>
                <c:pt idx="1">
                  <c:v>18659</c:v>
                </c:pt>
                <c:pt idx="2">
                  <c:v>18687</c:v>
                </c:pt>
                <c:pt idx="3">
                  <c:v>18718</c:v>
                </c:pt>
                <c:pt idx="4">
                  <c:v>18748</c:v>
                </c:pt>
                <c:pt idx="5">
                  <c:v>18779</c:v>
                </c:pt>
                <c:pt idx="6">
                  <c:v>18809</c:v>
                </c:pt>
                <c:pt idx="7">
                  <c:v>18840</c:v>
                </c:pt>
                <c:pt idx="8">
                  <c:v>18871</c:v>
                </c:pt>
                <c:pt idx="9">
                  <c:v>18901</c:v>
                </c:pt>
                <c:pt idx="10">
                  <c:v>18932</c:v>
                </c:pt>
                <c:pt idx="11">
                  <c:v>18962</c:v>
                </c:pt>
                <c:pt idx="12">
                  <c:v>18993</c:v>
                </c:pt>
                <c:pt idx="13">
                  <c:v>19024</c:v>
                </c:pt>
                <c:pt idx="14">
                  <c:v>19052</c:v>
                </c:pt>
                <c:pt idx="15">
                  <c:v>19083</c:v>
                </c:pt>
                <c:pt idx="16">
                  <c:v>19113</c:v>
                </c:pt>
                <c:pt idx="17">
                  <c:v>19144</c:v>
                </c:pt>
                <c:pt idx="18">
                  <c:v>19174</c:v>
                </c:pt>
                <c:pt idx="19">
                  <c:v>19205</c:v>
                </c:pt>
                <c:pt idx="20">
                  <c:v>19236</c:v>
                </c:pt>
                <c:pt idx="21">
                  <c:v>19266</c:v>
                </c:pt>
                <c:pt idx="22">
                  <c:v>19297</c:v>
                </c:pt>
                <c:pt idx="23">
                  <c:v>19327</c:v>
                </c:pt>
                <c:pt idx="24">
                  <c:v>19358</c:v>
                </c:pt>
                <c:pt idx="25">
                  <c:v>19389</c:v>
                </c:pt>
                <c:pt idx="26">
                  <c:v>19417</c:v>
                </c:pt>
                <c:pt idx="27">
                  <c:v>19448</c:v>
                </c:pt>
                <c:pt idx="28">
                  <c:v>19478</c:v>
                </c:pt>
                <c:pt idx="29">
                  <c:v>19509</c:v>
                </c:pt>
                <c:pt idx="30">
                  <c:v>19539</c:v>
                </c:pt>
                <c:pt idx="31">
                  <c:v>19570</c:v>
                </c:pt>
                <c:pt idx="32">
                  <c:v>19601</c:v>
                </c:pt>
                <c:pt idx="33">
                  <c:v>19631</c:v>
                </c:pt>
                <c:pt idx="34">
                  <c:v>19662</c:v>
                </c:pt>
                <c:pt idx="35">
                  <c:v>19692</c:v>
                </c:pt>
                <c:pt idx="36">
                  <c:v>19723</c:v>
                </c:pt>
                <c:pt idx="37">
                  <c:v>19754</c:v>
                </c:pt>
                <c:pt idx="38">
                  <c:v>19783</c:v>
                </c:pt>
                <c:pt idx="39">
                  <c:v>19814</c:v>
                </c:pt>
                <c:pt idx="40">
                  <c:v>19844</c:v>
                </c:pt>
                <c:pt idx="41">
                  <c:v>19875</c:v>
                </c:pt>
                <c:pt idx="42">
                  <c:v>19905</c:v>
                </c:pt>
                <c:pt idx="43">
                  <c:v>19936</c:v>
                </c:pt>
                <c:pt idx="44">
                  <c:v>19967</c:v>
                </c:pt>
                <c:pt idx="45">
                  <c:v>19997</c:v>
                </c:pt>
                <c:pt idx="46">
                  <c:v>20028</c:v>
                </c:pt>
                <c:pt idx="47">
                  <c:v>20058</c:v>
                </c:pt>
                <c:pt idx="48">
                  <c:v>20089</c:v>
                </c:pt>
                <c:pt idx="49">
                  <c:v>20120</c:v>
                </c:pt>
                <c:pt idx="50">
                  <c:v>20148</c:v>
                </c:pt>
                <c:pt idx="51">
                  <c:v>20179</c:v>
                </c:pt>
                <c:pt idx="52">
                  <c:v>20209</c:v>
                </c:pt>
                <c:pt idx="53">
                  <c:v>20240</c:v>
                </c:pt>
                <c:pt idx="54">
                  <c:v>20270</c:v>
                </c:pt>
                <c:pt idx="55">
                  <c:v>20301</c:v>
                </c:pt>
                <c:pt idx="56">
                  <c:v>20332</c:v>
                </c:pt>
                <c:pt idx="57">
                  <c:v>20362</c:v>
                </c:pt>
                <c:pt idx="58">
                  <c:v>20393</c:v>
                </c:pt>
              </c:numCache>
            </c:numRef>
          </c:xVal>
          <c:yVal>
            <c:numRef>
              <c:f>Sheet1!$A$2:$BG$2</c:f>
              <c:numCache>
                <c:formatCode>General</c:formatCode>
                <c:ptCount val="59"/>
                <c:pt idx="0">
                  <c:v>99.15</c:v>
                </c:pt>
                <c:pt idx="1">
                  <c:v>81.02</c:v>
                </c:pt>
                <c:pt idx="2">
                  <c:v>87.3</c:v>
                </c:pt>
                <c:pt idx="3">
                  <c:v>76.53</c:v>
                </c:pt>
                <c:pt idx="4">
                  <c:v>76.11</c:v>
                </c:pt>
                <c:pt idx="5">
                  <c:v>90.51</c:v>
                </c:pt>
                <c:pt idx="6">
                  <c:v>86.04</c:v>
                </c:pt>
                <c:pt idx="7">
                  <c:v>94</c:v>
                </c:pt>
                <c:pt idx="8">
                  <c:v>95.46</c:v>
                </c:pt>
                <c:pt idx="9">
                  <c:v>119.59</c:v>
                </c:pt>
                <c:pt idx="10">
                  <c:v>103.6</c:v>
                </c:pt>
                <c:pt idx="11">
                  <c:v>87.16</c:v>
                </c:pt>
                <c:pt idx="12">
                  <c:v>78.38</c:v>
                </c:pt>
                <c:pt idx="13">
                  <c:v>75.290000000000006</c:v>
                </c:pt>
                <c:pt idx="14">
                  <c:v>83.74</c:v>
                </c:pt>
                <c:pt idx="15">
                  <c:v>73.03</c:v>
                </c:pt>
                <c:pt idx="16">
                  <c:v>70.61</c:v>
                </c:pt>
                <c:pt idx="17">
                  <c:v>68.13</c:v>
                </c:pt>
                <c:pt idx="18">
                  <c:v>99.17</c:v>
                </c:pt>
                <c:pt idx="19">
                  <c:v>127.55</c:v>
                </c:pt>
                <c:pt idx="20">
                  <c:v>132.27000000000001</c:v>
                </c:pt>
                <c:pt idx="21">
                  <c:v>145.57</c:v>
                </c:pt>
                <c:pt idx="22">
                  <c:v>172.53</c:v>
                </c:pt>
                <c:pt idx="23">
                  <c:v>149.79</c:v>
                </c:pt>
                <c:pt idx="24">
                  <c:v>177.6</c:v>
                </c:pt>
                <c:pt idx="25">
                  <c:v>169.14</c:v>
                </c:pt>
                <c:pt idx="26">
                  <c:v>217.5</c:v>
                </c:pt>
                <c:pt idx="27">
                  <c:v>182.58</c:v>
                </c:pt>
                <c:pt idx="28">
                  <c:v>202.96</c:v>
                </c:pt>
                <c:pt idx="29">
                  <c:v>190.09</c:v>
                </c:pt>
                <c:pt idx="30">
                  <c:v>207.4</c:v>
                </c:pt>
                <c:pt idx="31">
                  <c:v>189.12</c:v>
                </c:pt>
                <c:pt idx="32">
                  <c:v>161.59</c:v>
                </c:pt>
                <c:pt idx="33">
                  <c:v>142.44999999999999</c:v>
                </c:pt>
                <c:pt idx="34">
                  <c:v>157.78</c:v>
                </c:pt>
                <c:pt idx="35">
                  <c:v>172.28</c:v>
                </c:pt>
                <c:pt idx="36">
                  <c:v>146.30000000000001</c:v>
                </c:pt>
                <c:pt idx="37">
                  <c:v>153.88999999999999</c:v>
                </c:pt>
                <c:pt idx="38">
                  <c:v>168.8</c:v>
                </c:pt>
                <c:pt idx="39">
                  <c:v>176.3</c:v>
                </c:pt>
                <c:pt idx="40">
                  <c:v>271.76</c:v>
                </c:pt>
                <c:pt idx="41">
                  <c:v>225.46</c:v>
                </c:pt>
                <c:pt idx="42">
                  <c:v>215.99</c:v>
                </c:pt>
                <c:pt idx="43">
                  <c:v>227.37</c:v>
                </c:pt>
                <c:pt idx="44">
                  <c:v>249.44</c:v>
                </c:pt>
                <c:pt idx="45">
                  <c:v>194.48</c:v>
                </c:pt>
                <c:pt idx="46">
                  <c:v>199.27</c:v>
                </c:pt>
                <c:pt idx="47">
                  <c:v>176.24</c:v>
                </c:pt>
                <c:pt idx="48">
                  <c:v>167.52</c:v>
                </c:pt>
                <c:pt idx="49">
                  <c:v>136.18</c:v>
                </c:pt>
                <c:pt idx="50">
                  <c:v>126.43</c:v>
                </c:pt>
                <c:pt idx="51">
                  <c:v>125.82</c:v>
                </c:pt>
                <c:pt idx="52">
                  <c:v>158.08000000000001</c:v>
                </c:pt>
                <c:pt idx="53">
                  <c:v>165.54</c:v>
                </c:pt>
                <c:pt idx="54">
                  <c:v>174.73</c:v>
                </c:pt>
                <c:pt idx="55">
                  <c:v>195.19</c:v>
                </c:pt>
                <c:pt idx="56">
                  <c:v>220.53</c:v>
                </c:pt>
                <c:pt idx="57">
                  <c:v>266.94</c:v>
                </c:pt>
                <c:pt idx="58">
                  <c:v>245.84</c:v>
                </c:pt>
              </c:numCache>
            </c:numRef>
          </c:yVal>
          <c:smooth val="0"/>
          <c:extLst>
            <c:ext xmlns:c16="http://schemas.microsoft.com/office/drawing/2014/chart" uri="{C3380CC4-5D6E-409C-BE32-E72D297353CC}">
              <c16:uniqueId val="{00000000-A5C5-4C3A-A8E1-A25856AEAA31}"/>
            </c:ext>
          </c:extLst>
        </c:ser>
        <c:dLbls>
          <c:showLegendKey val="0"/>
          <c:showVal val="0"/>
          <c:showCatName val="0"/>
          <c:showSerName val="0"/>
          <c:showPercent val="0"/>
          <c:showBubbleSize val="0"/>
        </c:dLbls>
        <c:axId val="4"/>
        <c:axId val="5"/>
      </c:scatterChart>
      <c:valAx>
        <c:axId val="4"/>
        <c:scaling>
          <c:orientation val="minMax"/>
          <c:max val="20454"/>
          <c:min val="18628"/>
        </c:scaling>
        <c:delete val="0"/>
        <c:axPos val="b"/>
        <c:majorGridlines>
          <c:spPr>
            <a:ln>
              <a:noFill/>
            </a:ln>
          </c:spPr>
        </c:majorGridlines>
        <c:numFmt formatCode="General" sourceLinked="1"/>
        <c:majorTickMark val="none"/>
        <c:minorTickMark val="none"/>
        <c:tickLblPos val="none"/>
        <c:spPr>
          <a:ln w="9525" cmpd="sng" algn="ctr">
            <a:solidFill>
              <a:srgbClr val="C0C0C0"/>
            </a:solidFill>
            <a:prstDash val="solid"/>
          </a:ln>
        </c:spPr>
        <c:crossAx val="5"/>
        <c:crosses val="min"/>
        <c:crossBetween val="midCat"/>
      </c:valAx>
      <c:valAx>
        <c:axId val="5"/>
        <c:scaling>
          <c:orientation val="minMax"/>
          <c:max val="280"/>
          <c:min val="40"/>
        </c:scaling>
        <c:delete val="0"/>
        <c:axPos val="l"/>
        <c:majorGridlines>
          <c:spPr>
            <a:ln>
              <a:noFill/>
            </a:ln>
          </c:spPr>
        </c:majorGridlines>
        <c:numFmt formatCode="General" sourceLinked="1"/>
        <c:majorTickMark val="none"/>
        <c:minorTickMark val="none"/>
        <c:tickLblPos val="none"/>
        <c:spPr>
          <a:ln w="9525" cmpd="sng" algn="ctr">
            <a:solidFill>
              <a:srgbClr val="C0C0C0"/>
            </a:solidFill>
            <a:prstDash val="solid"/>
          </a:ln>
        </c:spPr>
        <c:crossAx val="4"/>
        <c:crosses val="min"/>
        <c:crossBetween val="midCat"/>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335658238884045E-2"/>
          <c:y val="4.3297252289758538E-2"/>
          <c:w val="0.90932868352223195"/>
          <c:h val="0.91340549542048288"/>
        </c:manualLayout>
      </c:layout>
      <c:scatterChart>
        <c:scatterStyle val="lineMarker"/>
        <c:varyColors val="0"/>
        <c:ser>
          <c:idx val="0"/>
          <c:order val="0"/>
          <c:spPr>
            <a:ln w="19050" cmpd="sng" algn="ctr">
              <a:solidFill>
                <a:schemeClr val="accent1"/>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Sheet1!$A$2:$CD$2</c:f>
              <c:numCache>
                <c:formatCode>General</c:formatCode>
                <c:ptCount val="82"/>
                <c:pt idx="0">
                  <c:v>1.79</c:v>
                </c:pt>
                <c:pt idx="1">
                  <c:v>1.74</c:v>
                </c:pt>
                <c:pt idx="2">
                  <c:v>1.75</c:v>
                </c:pt>
                <c:pt idx="3">
                  <c:v>1.63</c:v>
                </c:pt>
                <c:pt idx="4">
                  <c:v>1.76</c:v>
                </c:pt>
                <c:pt idx="5">
                  <c:v>2.2999999999999998</c:v>
                </c:pt>
                <c:pt idx="6">
                  <c:v>1.92</c:v>
                </c:pt>
                <c:pt idx="7">
                  <c:v>2.39</c:v>
                </c:pt>
                <c:pt idx="8">
                  <c:v>2.61</c:v>
                </c:pt>
                <c:pt idx="9">
                  <c:v>2.58</c:v>
                </c:pt>
                <c:pt idx="10">
                  <c:v>2.71</c:v>
                </c:pt>
                <c:pt idx="11">
                  <c:v>5.35</c:v>
                </c:pt>
                <c:pt idx="12">
                  <c:v>2.62</c:v>
                </c:pt>
                <c:pt idx="13">
                  <c:v>2.66</c:v>
                </c:pt>
                <c:pt idx="14">
                  <c:v>2.91</c:v>
                </c:pt>
                <c:pt idx="15">
                  <c:v>3.26</c:v>
                </c:pt>
                <c:pt idx="16">
                  <c:v>3.84</c:v>
                </c:pt>
                <c:pt idx="17">
                  <c:v>4.07</c:v>
                </c:pt>
                <c:pt idx="18">
                  <c:v>5.16</c:v>
                </c:pt>
                <c:pt idx="19">
                  <c:v>5.51</c:v>
                </c:pt>
                <c:pt idx="20">
                  <c:v>5.05</c:v>
                </c:pt>
                <c:pt idx="21">
                  <c:v>3.76</c:v>
                </c:pt>
                <c:pt idx="22">
                  <c:v>4.38</c:v>
                </c:pt>
                <c:pt idx="23">
                  <c:v>4.6900000000000004</c:v>
                </c:pt>
                <c:pt idx="24">
                  <c:v>4.9000000000000004</c:v>
                </c:pt>
                <c:pt idx="25">
                  <c:v>6.6</c:v>
                </c:pt>
                <c:pt idx="26">
                  <c:v>8.14</c:v>
                </c:pt>
                <c:pt idx="27">
                  <c:v>7.7</c:v>
                </c:pt>
                <c:pt idx="28">
                  <c:v>7.28</c:v>
                </c:pt>
                <c:pt idx="29">
                  <c:v>8.81</c:v>
                </c:pt>
                <c:pt idx="30">
                  <c:v>7.88</c:v>
                </c:pt>
                <c:pt idx="31">
                  <c:v>5.66</c:v>
                </c:pt>
                <c:pt idx="32">
                  <c:v>5.45</c:v>
                </c:pt>
                <c:pt idx="33">
                  <c:v>5.53</c:v>
                </c:pt>
                <c:pt idx="34">
                  <c:v>3.27</c:v>
                </c:pt>
                <c:pt idx="35">
                  <c:v>2.38</c:v>
                </c:pt>
                <c:pt idx="36">
                  <c:v>2.31</c:v>
                </c:pt>
                <c:pt idx="37">
                  <c:v>2.16</c:v>
                </c:pt>
                <c:pt idx="38">
                  <c:v>2.15</c:v>
                </c:pt>
                <c:pt idx="39">
                  <c:v>2.1800000000000002</c:v>
                </c:pt>
                <c:pt idx="40">
                  <c:v>2.5499999999999998</c:v>
                </c:pt>
                <c:pt idx="41">
                  <c:v>2.58</c:v>
                </c:pt>
                <c:pt idx="42">
                  <c:v>2.64</c:v>
                </c:pt>
                <c:pt idx="43">
                  <c:v>2.98</c:v>
                </c:pt>
                <c:pt idx="44">
                  <c:v>2.71</c:v>
                </c:pt>
                <c:pt idx="45">
                  <c:v>2.52</c:v>
                </c:pt>
                <c:pt idx="46">
                  <c:v>3.18</c:v>
                </c:pt>
                <c:pt idx="47">
                  <c:v>1.72</c:v>
                </c:pt>
                <c:pt idx="48">
                  <c:v>1.49</c:v>
                </c:pt>
                <c:pt idx="49">
                  <c:v>1.6</c:v>
                </c:pt>
                <c:pt idx="50">
                  <c:v>2.12</c:v>
                </c:pt>
                <c:pt idx="51">
                  <c:v>2.54</c:v>
                </c:pt>
                <c:pt idx="52">
                  <c:v>2.0699999999999998</c:v>
                </c:pt>
                <c:pt idx="53">
                  <c:v>1.99</c:v>
                </c:pt>
                <c:pt idx="54">
                  <c:v>2.2799999999999998</c:v>
                </c:pt>
                <c:pt idx="55">
                  <c:v>2.2000000000000002</c:v>
                </c:pt>
                <c:pt idx="56">
                  <c:v>2.12</c:v>
                </c:pt>
                <c:pt idx="57">
                  <c:v>3.01</c:v>
                </c:pt>
                <c:pt idx="58">
                  <c:v>4.13</c:v>
                </c:pt>
                <c:pt idx="59">
                  <c:v>4.1900000000000004</c:v>
                </c:pt>
                <c:pt idx="60">
                  <c:v>4.12</c:v>
                </c:pt>
                <c:pt idx="61">
                  <c:v>3.42</c:v>
                </c:pt>
                <c:pt idx="62">
                  <c:v>3.12</c:v>
                </c:pt>
                <c:pt idx="63">
                  <c:v>3.02</c:v>
                </c:pt>
                <c:pt idx="64">
                  <c:v>3.2</c:v>
                </c:pt>
                <c:pt idx="65">
                  <c:v>2.91</c:v>
                </c:pt>
                <c:pt idx="66">
                  <c:v>2.97</c:v>
                </c:pt>
                <c:pt idx="67">
                  <c:v>3.19</c:v>
                </c:pt>
              </c:numCache>
            </c:numRef>
          </c:yVal>
          <c:smooth val="0"/>
          <c:extLst>
            <c:ext xmlns:c16="http://schemas.microsoft.com/office/drawing/2014/chart" uri="{C3380CC4-5D6E-409C-BE32-E72D297353CC}">
              <c16:uniqueId val="{00000000-66E6-466F-9E6B-D02E26D57CDF}"/>
            </c:ext>
          </c:extLst>
        </c:ser>
        <c:ser>
          <c:idx val="1"/>
          <c:order val="1"/>
          <c:spPr>
            <a:ln w="19050" cmpd="sng" algn="ctr">
              <a:solidFill>
                <a:srgbClr val="1B57F5"/>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Sheet1!$A$3:$CD$3</c:f>
              <c:numCache>
                <c:formatCode>General</c:formatCode>
                <c:ptCount val="82"/>
                <c:pt idx="67">
                  <c:v>3.19</c:v>
                </c:pt>
                <c:pt idx="68">
                  <c:v>3.3687429999999998</c:v>
                </c:pt>
                <c:pt idx="69">
                  <c:v>3.9648300000000001</c:v>
                </c:pt>
                <c:pt idx="70">
                  <c:v>4.251722</c:v>
                </c:pt>
                <c:pt idx="71">
                  <c:v>4.058846</c:v>
                </c:pt>
                <c:pt idx="72">
                  <c:v>3.6357200000000001</c:v>
                </c:pt>
                <c:pt idx="73">
                  <c:v>3.3212190000000001</c:v>
                </c:pt>
                <c:pt idx="74">
                  <c:v>3.3725580000000002</c:v>
                </c:pt>
                <c:pt idx="75">
                  <c:v>3.452143</c:v>
                </c:pt>
                <c:pt idx="76">
                  <c:v>3.7576909999999999</c:v>
                </c:pt>
                <c:pt idx="77">
                  <c:v>4.0514070000000002</c:v>
                </c:pt>
                <c:pt idx="78">
                  <c:v>4.1061240000000003</c:v>
                </c:pt>
                <c:pt idx="79">
                  <c:v>4.3271480000000002</c:v>
                </c:pt>
                <c:pt idx="80">
                  <c:v>4.7242940000000004</c:v>
                </c:pt>
                <c:pt idx="81">
                  <c:v>5.1440229999999998</c:v>
                </c:pt>
              </c:numCache>
            </c:numRef>
          </c:yVal>
          <c:smooth val="0"/>
          <c:extLst>
            <c:ext xmlns:c16="http://schemas.microsoft.com/office/drawing/2014/chart" uri="{C3380CC4-5D6E-409C-BE32-E72D297353CC}">
              <c16:uniqueId val="{00000001-66E6-466F-9E6B-D02E26D57CDF}"/>
            </c:ext>
          </c:extLst>
        </c:ser>
        <c:dLbls>
          <c:showLegendKey val="0"/>
          <c:showVal val="0"/>
          <c:showCatName val="0"/>
          <c:showSerName val="0"/>
          <c:showPercent val="0"/>
          <c:showBubbleSize val="0"/>
        </c:dLbls>
        <c:axId val="4"/>
        <c:axId val="5"/>
      </c:scatterChart>
      <c:valAx>
        <c:axId val="4"/>
        <c:scaling>
          <c:orientation val="minMax"/>
          <c:max val="20819"/>
          <c:min val="18262"/>
        </c:scaling>
        <c:delete val="0"/>
        <c:axPos val="b"/>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5"/>
        <c:crosses val="min"/>
        <c:crossBetween val="midCat"/>
      </c:valAx>
      <c:valAx>
        <c:axId val="5"/>
        <c:scaling>
          <c:orientation val="minMax"/>
          <c:max val="9"/>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4"/>
        <c:crosses val="min"/>
        <c:crossBetween val="midCat"/>
      </c:valAx>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74057843996492E-2"/>
          <c:y val="3.7463976945244955E-2"/>
          <c:w val="0.90885188431200703"/>
          <c:h val="0.9250720461095101"/>
        </c:manualLayout>
      </c:layout>
      <c:areaChart>
        <c:grouping val="stacked"/>
        <c:varyColors val="0"/>
        <c:ser>
          <c:idx val="0"/>
          <c:order val="0"/>
          <c:spPr>
            <a:solidFill>
              <a:schemeClr val="accent3"/>
            </a:solidFill>
            <a:ln>
              <a:noFill/>
            </a:ln>
          </c:spPr>
          <c:val>
            <c:numRef>
              <c:f>Sheet1!$A$1:$L$1</c:f>
              <c:numCache>
                <c:formatCode>General</c:formatCode>
                <c:ptCount val="12"/>
                <c:pt idx="0">
                  <c:v>4.2</c:v>
                </c:pt>
                <c:pt idx="1">
                  <c:v>4.9000000000000004</c:v>
                </c:pt>
                <c:pt idx="2">
                  <c:v>5.5</c:v>
                </c:pt>
                <c:pt idx="3">
                  <c:v>7</c:v>
                </c:pt>
                <c:pt idx="4">
                  <c:v>8.3000000000000007</c:v>
                </c:pt>
                <c:pt idx="5">
                  <c:v>9.4</c:v>
                </c:pt>
                <c:pt idx="6">
                  <c:v>10.9</c:v>
                </c:pt>
                <c:pt idx="7">
                  <c:v>12.5</c:v>
                </c:pt>
                <c:pt idx="8">
                  <c:v>14.1</c:v>
                </c:pt>
                <c:pt idx="9">
                  <c:v>15.899999999999999</c:v>
                </c:pt>
                <c:pt idx="10">
                  <c:v>17.399999999999999</c:v>
                </c:pt>
                <c:pt idx="11">
                  <c:v>19.7</c:v>
                </c:pt>
              </c:numCache>
            </c:numRef>
          </c:val>
          <c:extLst>
            <c:ext xmlns:c16="http://schemas.microsoft.com/office/drawing/2014/chart" uri="{C3380CC4-5D6E-409C-BE32-E72D297353CC}">
              <c16:uniqueId val="{00000000-A770-47FA-8EC5-A007E8C313A0}"/>
            </c:ext>
          </c:extLst>
        </c:ser>
        <c:ser>
          <c:idx val="1"/>
          <c:order val="1"/>
          <c:spPr>
            <a:solidFill>
              <a:srgbClr val="1B57F5"/>
            </a:solidFill>
            <a:ln>
              <a:noFill/>
            </a:ln>
          </c:spPr>
          <c:val>
            <c:numRef>
              <c:f>Sheet1!$A$2:$L$2</c:f>
              <c:numCache>
                <c:formatCode>General</c:formatCode>
                <c:ptCount val="12"/>
                <c:pt idx="0">
                  <c:v>3.3</c:v>
                </c:pt>
                <c:pt idx="1">
                  <c:v>5.2000000000000011</c:v>
                </c:pt>
                <c:pt idx="2">
                  <c:v>7.5</c:v>
                </c:pt>
                <c:pt idx="3">
                  <c:v>9.6000000000000014</c:v>
                </c:pt>
                <c:pt idx="4">
                  <c:v>11.7</c:v>
                </c:pt>
                <c:pt idx="5">
                  <c:v>14.200000000000001</c:v>
                </c:pt>
                <c:pt idx="6">
                  <c:v>17.200000000000003</c:v>
                </c:pt>
                <c:pt idx="7">
                  <c:v>21.1</c:v>
                </c:pt>
                <c:pt idx="8">
                  <c:v>26.299999999999997</c:v>
                </c:pt>
                <c:pt idx="9">
                  <c:v>32.6</c:v>
                </c:pt>
                <c:pt idx="10">
                  <c:v>36.5</c:v>
                </c:pt>
                <c:pt idx="11">
                  <c:v>40.299999999999997</c:v>
                </c:pt>
              </c:numCache>
            </c:numRef>
          </c:val>
          <c:extLst>
            <c:ext xmlns:c16="http://schemas.microsoft.com/office/drawing/2014/chart" uri="{C3380CC4-5D6E-409C-BE32-E72D297353CC}">
              <c16:uniqueId val="{00000001-A770-47FA-8EC5-A007E8C313A0}"/>
            </c:ext>
          </c:extLst>
        </c:ser>
        <c:ser>
          <c:idx val="2"/>
          <c:order val="2"/>
          <c:spPr>
            <a:solidFill>
              <a:schemeClr val="accent1"/>
            </a:solidFill>
            <a:ln>
              <a:noFill/>
            </a:ln>
          </c:spPr>
          <c:val>
            <c:numRef>
              <c:f>Sheet1!$A$3:$L$3</c:f>
              <c:numCache>
                <c:formatCode>General</c:formatCode>
                <c:ptCount val="12"/>
                <c:pt idx="0">
                  <c:v>8.4</c:v>
                </c:pt>
                <c:pt idx="1">
                  <c:v>11.600000000000001</c:v>
                </c:pt>
                <c:pt idx="2">
                  <c:v>19.899999999999999</c:v>
                </c:pt>
                <c:pt idx="3">
                  <c:v>24.9</c:v>
                </c:pt>
                <c:pt idx="4">
                  <c:v>29.700000000000003</c:v>
                </c:pt>
                <c:pt idx="5">
                  <c:v>35.299999999999997</c:v>
                </c:pt>
                <c:pt idx="6">
                  <c:v>45.800000000000004</c:v>
                </c:pt>
                <c:pt idx="7">
                  <c:v>59.499999999999993</c:v>
                </c:pt>
                <c:pt idx="8">
                  <c:v>70.799999999999983</c:v>
                </c:pt>
                <c:pt idx="9">
                  <c:v>89.800000000000011</c:v>
                </c:pt>
                <c:pt idx="10">
                  <c:v>121.29999999999998</c:v>
                </c:pt>
                <c:pt idx="11">
                  <c:v>147.5</c:v>
                </c:pt>
              </c:numCache>
            </c:numRef>
          </c:val>
          <c:extLst>
            <c:ext xmlns:c16="http://schemas.microsoft.com/office/drawing/2014/chart" uri="{C3380CC4-5D6E-409C-BE32-E72D297353CC}">
              <c16:uniqueId val="{00000002-A770-47FA-8EC5-A007E8C313A0}"/>
            </c:ext>
          </c:extLst>
        </c:ser>
        <c:dLbls>
          <c:showLegendKey val="0"/>
          <c:showVal val="0"/>
          <c:showCatName val="0"/>
          <c:showSerName val="0"/>
          <c:showPercent val="0"/>
          <c:showBubbleSize val="0"/>
        </c:dLbls>
        <c:axId val="105295904"/>
        <c:axId val="1"/>
      </c:areaChart>
      <c:catAx>
        <c:axId val="105295904"/>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220"/>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105295904"/>
        <c:crosses val="min"/>
        <c:crossBetween val="midCat"/>
      </c:valAx>
    </c:plotArea>
    <c:plotVisOnly val="0"/>
    <c:dispBlanksAs val="zero"/>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614035087719301E-2"/>
          <c:y val="3.9215686274509803E-2"/>
          <c:w val="0.90877192982456145"/>
          <c:h val="0.92156862745098034"/>
        </c:manualLayout>
      </c:layout>
      <c:scatterChart>
        <c:scatterStyle val="lineMarker"/>
        <c:varyColors val="0"/>
        <c:ser>
          <c:idx val="0"/>
          <c:order val="0"/>
          <c:spPr>
            <a:ln w="19050" cmpd="sng" algn="ctr">
              <a:solidFill>
                <a:schemeClr val="accent1"/>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Sheet1!$A$2:$CD$2</c:f>
              <c:numCache>
                <c:formatCode>General</c:formatCode>
                <c:ptCount val="82"/>
                <c:pt idx="0">
                  <c:v>1.79</c:v>
                </c:pt>
                <c:pt idx="1">
                  <c:v>1.74</c:v>
                </c:pt>
                <c:pt idx="2">
                  <c:v>1.75</c:v>
                </c:pt>
                <c:pt idx="3">
                  <c:v>1.63</c:v>
                </c:pt>
                <c:pt idx="4">
                  <c:v>1.76</c:v>
                </c:pt>
                <c:pt idx="5">
                  <c:v>2.2999999999999998</c:v>
                </c:pt>
                <c:pt idx="6">
                  <c:v>1.92</c:v>
                </c:pt>
                <c:pt idx="7">
                  <c:v>2.39</c:v>
                </c:pt>
                <c:pt idx="8">
                  <c:v>2.61</c:v>
                </c:pt>
                <c:pt idx="9">
                  <c:v>2.58</c:v>
                </c:pt>
                <c:pt idx="10">
                  <c:v>2.71</c:v>
                </c:pt>
                <c:pt idx="11">
                  <c:v>5.35</c:v>
                </c:pt>
                <c:pt idx="12">
                  <c:v>2.62</c:v>
                </c:pt>
                <c:pt idx="13">
                  <c:v>2.66</c:v>
                </c:pt>
                <c:pt idx="14">
                  <c:v>2.91</c:v>
                </c:pt>
                <c:pt idx="15">
                  <c:v>3.26</c:v>
                </c:pt>
                <c:pt idx="16">
                  <c:v>3.84</c:v>
                </c:pt>
                <c:pt idx="17">
                  <c:v>4.07</c:v>
                </c:pt>
                <c:pt idx="18">
                  <c:v>5.16</c:v>
                </c:pt>
                <c:pt idx="19">
                  <c:v>5.51</c:v>
                </c:pt>
                <c:pt idx="20">
                  <c:v>5.05</c:v>
                </c:pt>
                <c:pt idx="21">
                  <c:v>3.76</c:v>
                </c:pt>
                <c:pt idx="22">
                  <c:v>4.38</c:v>
                </c:pt>
                <c:pt idx="23">
                  <c:v>4.6900000000000004</c:v>
                </c:pt>
                <c:pt idx="24">
                  <c:v>4.9000000000000004</c:v>
                </c:pt>
                <c:pt idx="25">
                  <c:v>6.6</c:v>
                </c:pt>
                <c:pt idx="26">
                  <c:v>8.14</c:v>
                </c:pt>
                <c:pt idx="27">
                  <c:v>7.7</c:v>
                </c:pt>
                <c:pt idx="28">
                  <c:v>7.28</c:v>
                </c:pt>
                <c:pt idx="29">
                  <c:v>8.81</c:v>
                </c:pt>
                <c:pt idx="30">
                  <c:v>7.88</c:v>
                </c:pt>
                <c:pt idx="31">
                  <c:v>5.66</c:v>
                </c:pt>
                <c:pt idx="32">
                  <c:v>5.45</c:v>
                </c:pt>
                <c:pt idx="33">
                  <c:v>5.53</c:v>
                </c:pt>
                <c:pt idx="34">
                  <c:v>3.27</c:v>
                </c:pt>
                <c:pt idx="35">
                  <c:v>2.38</c:v>
                </c:pt>
                <c:pt idx="36">
                  <c:v>2.31</c:v>
                </c:pt>
                <c:pt idx="37">
                  <c:v>2.16</c:v>
                </c:pt>
                <c:pt idx="38">
                  <c:v>2.15</c:v>
                </c:pt>
                <c:pt idx="39">
                  <c:v>2.1800000000000002</c:v>
                </c:pt>
                <c:pt idx="40">
                  <c:v>2.5499999999999998</c:v>
                </c:pt>
                <c:pt idx="41">
                  <c:v>2.58</c:v>
                </c:pt>
                <c:pt idx="42">
                  <c:v>2.64</c:v>
                </c:pt>
                <c:pt idx="43">
                  <c:v>2.98</c:v>
                </c:pt>
                <c:pt idx="44">
                  <c:v>2.71</c:v>
                </c:pt>
                <c:pt idx="45">
                  <c:v>2.52</c:v>
                </c:pt>
                <c:pt idx="46">
                  <c:v>3.18</c:v>
                </c:pt>
                <c:pt idx="47">
                  <c:v>1.72</c:v>
                </c:pt>
                <c:pt idx="48">
                  <c:v>1.49</c:v>
                </c:pt>
                <c:pt idx="49">
                  <c:v>1.6</c:v>
                </c:pt>
                <c:pt idx="50">
                  <c:v>2.12</c:v>
                </c:pt>
                <c:pt idx="51">
                  <c:v>2.54</c:v>
                </c:pt>
                <c:pt idx="52">
                  <c:v>2.0699999999999998</c:v>
                </c:pt>
                <c:pt idx="53">
                  <c:v>1.99</c:v>
                </c:pt>
                <c:pt idx="54">
                  <c:v>2.2799999999999998</c:v>
                </c:pt>
                <c:pt idx="55">
                  <c:v>2.2000000000000002</c:v>
                </c:pt>
                <c:pt idx="56">
                  <c:v>2.12</c:v>
                </c:pt>
                <c:pt idx="57">
                  <c:v>3.01</c:v>
                </c:pt>
                <c:pt idx="58">
                  <c:v>4.13</c:v>
                </c:pt>
                <c:pt idx="59">
                  <c:v>4.1900000000000004</c:v>
                </c:pt>
                <c:pt idx="60">
                  <c:v>4.12</c:v>
                </c:pt>
                <c:pt idx="61">
                  <c:v>3.42</c:v>
                </c:pt>
                <c:pt idx="62">
                  <c:v>3.12</c:v>
                </c:pt>
                <c:pt idx="63">
                  <c:v>3.02</c:v>
                </c:pt>
                <c:pt idx="64">
                  <c:v>3.2</c:v>
                </c:pt>
                <c:pt idx="65">
                  <c:v>2.91</c:v>
                </c:pt>
                <c:pt idx="66">
                  <c:v>2.97</c:v>
                </c:pt>
                <c:pt idx="67">
                  <c:v>3.19</c:v>
                </c:pt>
              </c:numCache>
            </c:numRef>
          </c:yVal>
          <c:smooth val="0"/>
          <c:extLst>
            <c:ext xmlns:c16="http://schemas.microsoft.com/office/drawing/2014/chart" uri="{C3380CC4-5D6E-409C-BE32-E72D297353CC}">
              <c16:uniqueId val="{00000000-2946-47E6-B86C-4F57A2647B35}"/>
            </c:ext>
          </c:extLst>
        </c:ser>
        <c:ser>
          <c:idx val="1"/>
          <c:order val="1"/>
          <c:spPr>
            <a:ln w="19050" cmpd="sng" algn="ctr">
              <a:solidFill>
                <a:srgbClr val="1B57F5"/>
              </a:solidFill>
              <a:prstDash val="solid"/>
            </a:ln>
          </c:spPr>
          <c:marker>
            <c:symbol val="none"/>
          </c:marker>
          <c:xVal>
            <c:numRef>
              <c:f>Sheet1!$A$1:$CD$1</c:f>
              <c:numCache>
                <c:formatCode>General</c:formatCode>
                <c:ptCount val="82"/>
                <c:pt idx="0">
                  <c:v>18322</c:v>
                </c:pt>
                <c:pt idx="1">
                  <c:v>18353</c:v>
                </c:pt>
                <c:pt idx="2">
                  <c:v>18383</c:v>
                </c:pt>
                <c:pt idx="3">
                  <c:v>18414</c:v>
                </c:pt>
                <c:pt idx="4">
                  <c:v>18444</c:v>
                </c:pt>
                <c:pt idx="5">
                  <c:v>18475</c:v>
                </c:pt>
                <c:pt idx="6">
                  <c:v>18506</c:v>
                </c:pt>
                <c:pt idx="7">
                  <c:v>18536</c:v>
                </c:pt>
                <c:pt idx="8">
                  <c:v>18567</c:v>
                </c:pt>
                <c:pt idx="9">
                  <c:v>18597</c:v>
                </c:pt>
                <c:pt idx="10">
                  <c:v>18628</c:v>
                </c:pt>
                <c:pt idx="11">
                  <c:v>18659</c:v>
                </c:pt>
                <c:pt idx="12">
                  <c:v>18687</c:v>
                </c:pt>
                <c:pt idx="13">
                  <c:v>18718</c:v>
                </c:pt>
                <c:pt idx="14">
                  <c:v>18748</c:v>
                </c:pt>
                <c:pt idx="15">
                  <c:v>18779</c:v>
                </c:pt>
                <c:pt idx="16">
                  <c:v>18809</c:v>
                </c:pt>
                <c:pt idx="17">
                  <c:v>18840</c:v>
                </c:pt>
                <c:pt idx="18">
                  <c:v>18871</c:v>
                </c:pt>
                <c:pt idx="19">
                  <c:v>18901</c:v>
                </c:pt>
                <c:pt idx="20">
                  <c:v>18932</c:v>
                </c:pt>
                <c:pt idx="21">
                  <c:v>18962</c:v>
                </c:pt>
                <c:pt idx="22">
                  <c:v>18993</c:v>
                </c:pt>
                <c:pt idx="23">
                  <c:v>19024</c:v>
                </c:pt>
                <c:pt idx="24">
                  <c:v>19052</c:v>
                </c:pt>
                <c:pt idx="25">
                  <c:v>19083</c:v>
                </c:pt>
                <c:pt idx="26">
                  <c:v>19113</c:v>
                </c:pt>
                <c:pt idx="27">
                  <c:v>19144</c:v>
                </c:pt>
                <c:pt idx="28">
                  <c:v>19174</c:v>
                </c:pt>
                <c:pt idx="29">
                  <c:v>19205</c:v>
                </c:pt>
                <c:pt idx="30">
                  <c:v>19236</c:v>
                </c:pt>
                <c:pt idx="31">
                  <c:v>19266</c:v>
                </c:pt>
                <c:pt idx="32">
                  <c:v>19297</c:v>
                </c:pt>
                <c:pt idx="33">
                  <c:v>19327</c:v>
                </c:pt>
                <c:pt idx="34">
                  <c:v>19358</c:v>
                </c:pt>
                <c:pt idx="35">
                  <c:v>19389</c:v>
                </c:pt>
                <c:pt idx="36">
                  <c:v>19417</c:v>
                </c:pt>
                <c:pt idx="37">
                  <c:v>19448</c:v>
                </c:pt>
                <c:pt idx="38">
                  <c:v>19478</c:v>
                </c:pt>
                <c:pt idx="39">
                  <c:v>19509</c:v>
                </c:pt>
                <c:pt idx="40">
                  <c:v>19539</c:v>
                </c:pt>
                <c:pt idx="41">
                  <c:v>19570</c:v>
                </c:pt>
                <c:pt idx="42">
                  <c:v>19601</c:v>
                </c:pt>
                <c:pt idx="43">
                  <c:v>19631</c:v>
                </c:pt>
                <c:pt idx="44">
                  <c:v>19662</c:v>
                </c:pt>
                <c:pt idx="45">
                  <c:v>19692</c:v>
                </c:pt>
                <c:pt idx="46">
                  <c:v>19723</c:v>
                </c:pt>
                <c:pt idx="47">
                  <c:v>19754</c:v>
                </c:pt>
                <c:pt idx="48">
                  <c:v>19783</c:v>
                </c:pt>
                <c:pt idx="49">
                  <c:v>19814</c:v>
                </c:pt>
                <c:pt idx="50">
                  <c:v>19844</c:v>
                </c:pt>
                <c:pt idx="51">
                  <c:v>19875</c:v>
                </c:pt>
                <c:pt idx="52">
                  <c:v>19905</c:v>
                </c:pt>
                <c:pt idx="53">
                  <c:v>19936</c:v>
                </c:pt>
                <c:pt idx="54">
                  <c:v>19967</c:v>
                </c:pt>
                <c:pt idx="55">
                  <c:v>19997</c:v>
                </c:pt>
                <c:pt idx="56">
                  <c:v>20028</c:v>
                </c:pt>
                <c:pt idx="57">
                  <c:v>20058</c:v>
                </c:pt>
                <c:pt idx="58">
                  <c:v>20089</c:v>
                </c:pt>
                <c:pt idx="59">
                  <c:v>20120</c:v>
                </c:pt>
                <c:pt idx="60">
                  <c:v>20148</c:v>
                </c:pt>
                <c:pt idx="61">
                  <c:v>20179</c:v>
                </c:pt>
                <c:pt idx="62">
                  <c:v>20209</c:v>
                </c:pt>
                <c:pt idx="63">
                  <c:v>20240</c:v>
                </c:pt>
                <c:pt idx="64">
                  <c:v>20270</c:v>
                </c:pt>
                <c:pt idx="65">
                  <c:v>20301</c:v>
                </c:pt>
                <c:pt idx="66">
                  <c:v>20332</c:v>
                </c:pt>
                <c:pt idx="67">
                  <c:v>20362</c:v>
                </c:pt>
                <c:pt idx="68">
                  <c:v>20393</c:v>
                </c:pt>
                <c:pt idx="69">
                  <c:v>20423</c:v>
                </c:pt>
                <c:pt idx="70">
                  <c:v>20454</c:v>
                </c:pt>
                <c:pt idx="71">
                  <c:v>20485</c:v>
                </c:pt>
                <c:pt idx="72">
                  <c:v>20513</c:v>
                </c:pt>
                <c:pt idx="73">
                  <c:v>20544</c:v>
                </c:pt>
                <c:pt idx="74">
                  <c:v>20574</c:v>
                </c:pt>
                <c:pt idx="75">
                  <c:v>20605</c:v>
                </c:pt>
                <c:pt idx="76">
                  <c:v>20635</c:v>
                </c:pt>
                <c:pt idx="77">
                  <c:v>20666</c:v>
                </c:pt>
                <c:pt idx="78">
                  <c:v>20697</c:v>
                </c:pt>
                <c:pt idx="79">
                  <c:v>20727</c:v>
                </c:pt>
                <c:pt idx="80">
                  <c:v>20758</c:v>
                </c:pt>
                <c:pt idx="81">
                  <c:v>20788</c:v>
                </c:pt>
              </c:numCache>
            </c:numRef>
          </c:xVal>
          <c:yVal>
            <c:numRef>
              <c:f>Sheet1!$A$3:$CD$3</c:f>
              <c:numCache>
                <c:formatCode>General</c:formatCode>
                <c:ptCount val="82"/>
                <c:pt idx="67">
                  <c:v>3.19</c:v>
                </c:pt>
                <c:pt idx="68">
                  <c:v>3.3687429999999998</c:v>
                </c:pt>
                <c:pt idx="69">
                  <c:v>3.9648300000000001</c:v>
                </c:pt>
                <c:pt idx="70">
                  <c:v>4.251722</c:v>
                </c:pt>
                <c:pt idx="71">
                  <c:v>4.058846</c:v>
                </c:pt>
                <c:pt idx="72">
                  <c:v>3.6357200000000001</c:v>
                </c:pt>
                <c:pt idx="73">
                  <c:v>3.3212190000000001</c:v>
                </c:pt>
                <c:pt idx="74">
                  <c:v>3.3725580000000002</c:v>
                </c:pt>
                <c:pt idx="75">
                  <c:v>3.452143</c:v>
                </c:pt>
                <c:pt idx="76">
                  <c:v>3.7576909999999999</c:v>
                </c:pt>
                <c:pt idx="77">
                  <c:v>4.0514070000000002</c:v>
                </c:pt>
                <c:pt idx="78">
                  <c:v>4.1061240000000003</c:v>
                </c:pt>
                <c:pt idx="79">
                  <c:v>4.3271480000000002</c:v>
                </c:pt>
                <c:pt idx="80">
                  <c:v>4.7242940000000004</c:v>
                </c:pt>
                <c:pt idx="81">
                  <c:v>5.1440229999999998</c:v>
                </c:pt>
              </c:numCache>
            </c:numRef>
          </c:yVal>
          <c:smooth val="0"/>
          <c:extLst>
            <c:ext xmlns:c16="http://schemas.microsoft.com/office/drawing/2014/chart" uri="{C3380CC4-5D6E-409C-BE32-E72D297353CC}">
              <c16:uniqueId val="{00000001-2946-47E6-B86C-4F57A2647B35}"/>
            </c:ext>
          </c:extLst>
        </c:ser>
        <c:dLbls>
          <c:showLegendKey val="0"/>
          <c:showVal val="0"/>
          <c:showCatName val="0"/>
          <c:showSerName val="0"/>
          <c:showPercent val="0"/>
          <c:showBubbleSize val="0"/>
        </c:dLbls>
        <c:axId val="4"/>
        <c:axId val="5"/>
      </c:scatterChart>
      <c:valAx>
        <c:axId val="4"/>
        <c:scaling>
          <c:orientation val="minMax"/>
          <c:max val="20819"/>
          <c:min val="18262"/>
        </c:scaling>
        <c:delete val="0"/>
        <c:axPos val="b"/>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5"/>
        <c:crosses val="min"/>
        <c:crossBetween val="midCat"/>
      </c:valAx>
      <c:valAx>
        <c:axId val="5"/>
        <c:scaling>
          <c:orientation val="minMax"/>
          <c:max val="9"/>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4"/>
        <c:crosses val="min"/>
        <c:crossBetween val="midCat"/>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74057843996492E-2"/>
          <c:y val="3.7956204379562042E-2"/>
          <c:w val="0.90885188431200703"/>
          <c:h val="0.92408759124087592"/>
        </c:manualLayout>
      </c:layout>
      <c:areaChart>
        <c:grouping val="stacked"/>
        <c:varyColors val="0"/>
        <c:ser>
          <c:idx val="0"/>
          <c:order val="0"/>
          <c:spPr>
            <a:solidFill>
              <a:schemeClr val="accent3"/>
            </a:solidFill>
            <a:ln>
              <a:noFill/>
            </a:ln>
          </c:spPr>
          <c:val>
            <c:numRef>
              <c:f>Sheet1!$A$1:$L$1</c:f>
              <c:numCache>
                <c:formatCode>General</c:formatCode>
                <c:ptCount val="12"/>
                <c:pt idx="0">
                  <c:v>4.2</c:v>
                </c:pt>
                <c:pt idx="1">
                  <c:v>4.9000000000000004</c:v>
                </c:pt>
                <c:pt idx="2">
                  <c:v>5.5</c:v>
                </c:pt>
                <c:pt idx="3">
                  <c:v>7</c:v>
                </c:pt>
                <c:pt idx="4">
                  <c:v>8.3000000000000007</c:v>
                </c:pt>
                <c:pt idx="5">
                  <c:v>9.4</c:v>
                </c:pt>
                <c:pt idx="6">
                  <c:v>10.9</c:v>
                </c:pt>
                <c:pt idx="7">
                  <c:v>12.5</c:v>
                </c:pt>
                <c:pt idx="8">
                  <c:v>14.1</c:v>
                </c:pt>
                <c:pt idx="9">
                  <c:v>15.899999999999999</c:v>
                </c:pt>
                <c:pt idx="10">
                  <c:v>17.399999999999999</c:v>
                </c:pt>
                <c:pt idx="11">
                  <c:v>19.7</c:v>
                </c:pt>
              </c:numCache>
            </c:numRef>
          </c:val>
          <c:extLst>
            <c:ext xmlns:c16="http://schemas.microsoft.com/office/drawing/2014/chart" uri="{C3380CC4-5D6E-409C-BE32-E72D297353CC}">
              <c16:uniqueId val="{00000000-87AE-425C-825B-5EFD9AD3BEB1}"/>
            </c:ext>
          </c:extLst>
        </c:ser>
        <c:ser>
          <c:idx val="1"/>
          <c:order val="1"/>
          <c:spPr>
            <a:solidFill>
              <a:srgbClr val="1B57F5"/>
            </a:solidFill>
            <a:ln>
              <a:noFill/>
            </a:ln>
          </c:spPr>
          <c:val>
            <c:numRef>
              <c:f>Sheet1!$A$2:$L$2</c:f>
              <c:numCache>
                <c:formatCode>General</c:formatCode>
                <c:ptCount val="12"/>
                <c:pt idx="0">
                  <c:v>3.3</c:v>
                </c:pt>
                <c:pt idx="1">
                  <c:v>5.2000000000000011</c:v>
                </c:pt>
                <c:pt idx="2">
                  <c:v>7.5</c:v>
                </c:pt>
                <c:pt idx="3">
                  <c:v>9.6000000000000014</c:v>
                </c:pt>
                <c:pt idx="4">
                  <c:v>11.7</c:v>
                </c:pt>
                <c:pt idx="5">
                  <c:v>14.200000000000001</c:v>
                </c:pt>
                <c:pt idx="6">
                  <c:v>17.200000000000003</c:v>
                </c:pt>
                <c:pt idx="7">
                  <c:v>21.1</c:v>
                </c:pt>
                <c:pt idx="8">
                  <c:v>26.299999999999997</c:v>
                </c:pt>
                <c:pt idx="9">
                  <c:v>32.6</c:v>
                </c:pt>
                <c:pt idx="10">
                  <c:v>36.5</c:v>
                </c:pt>
                <c:pt idx="11">
                  <c:v>40.299999999999997</c:v>
                </c:pt>
              </c:numCache>
            </c:numRef>
          </c:val>
          <c:extLst>
            <c:ext xmlns:c16="http://schemas.microsoft.com/office/drawing/2014/chart" uri="{C3380CC4-5D6E-409C-BE32-E72D297353CC}">
              <c16:uniqueId val="{00000001-87AE-425C-825B-5EFD9AD3BEB1}"/>
            </c:ext>
          </c:extLst>
        </c:ser>
        <c:ser>
          <c:idx val="2"/>
          <c:order val="2"/>
          <c:spPr>
            <a:solidFill>
              <a:schemeClr val="accent1"/>
            </a:solidFill>
            <a:ln>
              <a:noFill/>
            </a:ln>
          </c:spPr>
          <c:val>
            <c:numRef>
              <c:f>Sheet1!$A$3:$L$3</c:f>
              <c:numCache>
                <c:formatCode>General</c:formatCode>
                <c:ptCount val="12"/>
                <c:pt idx="0">
                  <c:v>8.4</c:v>
                </c:pt>
                <c:pt idx="1">
                  <c:v>11.600000000000001</c:v>
                </c:pt>
                <c:pt idx="2">
                  <c:v>19.899999999999999</c:v>
                </c:pt>
                <c:pt idx="3">
                  <c:v>24.9</c:v>
                </c:pt>
                <c:pt idx="4">
                  <c:v>29.700000000000003</c:v>
                </c:pt>
                <c:pt idx="5">
                  <c:v>35.299999999999997</c:v>
                </c:pt>
                <c:pt idx="6">
                  <c:v>45.800000000000004</c:v>
                </c:pt>
                <c:pt idx="7">
                  <c:v>59.499999999999993</c:v>
                </c:pt>
                <c:pt idx="8">
                  <c:v>70.799999999999983</c:v>
                </c:pt>
                <c:pt idx="9">
                  <c:v>89.800000000000011</c:v>
                </c:pt>
                <c:pt idx="10">
                  <c:v>121.29999999999998</c:v>
                </c:pt>
                <c:pt idx="11">
                  <c:v>147.5</c:v>
                </c:pt>
              </c:numCache>
            </c:numRef>
          </c:val>
          <c:extLst>
            <c:ext xmlns:c16="http://schemas.microsoft.com/office/drawing/2014/chart" uri="{C3380CC4-5D6E-409C-BE32-E72D297353CC}">
              <c16:uniqueId val="{00000002-87AE-425C-825B-5EFD9AD3BEB1}"/>
            </c:ext>
          </c:extLst>
        </c:ser>
        <c:dLbls>
          <c:showLegendKey val="0"/>
          <c:showVal val="0"/>
          <c:showCatName val="0"/>
          <c:showSerName val="0"/>
          <c:showPercent val="0"/>
          <c:showBubbleSize val="0"/>
        </c:dLbls>
        <c:axId val="864766000"/>
        <c:axId val="1"/>
      </c:areaChart>
      <c:catAx>
        <c:axId val="864766000"/>
        <c:scaling>
          <c:orientation val="minMax"/>
        </c:scaling>
        <c:delete val="0"/>
        <c:axPos val="b"/>
        <c:majorGridlines>
          <c:spPr>
            <a:ln>
              <a:noFill/>
            </a:ln>
          </c:spPr>
        </c:majorGridlines>
        <c:majorTickMark val="none"/>
        <c:minorTickMark val="none"/>
        <c:tickLblPos val="none"/>
        <c:spPr>
          <a:ln w="9525" cmpd="sng" algn="ctr">
            <a:solidFill>
              <a:srgbClr val="969696"/>
            </a:solidFill>
            <a:prstDash val="solid"/>
          </a:ln>
        </c:spPr>
        <c:crossAx val="1"/>
        <c:crosses val="min"/>
        <c:auto val="0"/>
        <c:lblAlgn val="ctr"/>
        <c:lblOffset val="100"/>
        <c:noMultiLvlLbl val="0"/>
      </c:catAx>
      <c:valAx>
        <c:axId val="1"/>
        <c:scaling>
          <c:orientation val="minMax"/>
          <c:max val="220"/>
          <c:min val="0"/>
        </c:scaling>
        <c:delete val="0"/>
        <c:axPos val="l"/>
        <c:majorGridlines>
          <c:spPr>
            <a:ln>
              <a:noFill/>
            </a:ln>
          </c:spPr>
        </c:majorGridlines>
        <c:numFmt formatCode="General" sourceLinked="1"/>
        <c:majorTickMark val="none"/>
        <c:minorTickMark val="none"/>
        <c:tickLblPos val="none"/>
        <c:spPr>
          <a:ln w="9525" cmpd="sng" algn="ctr">
            <a:solidFill>
              <a:srgbClr val="969696"/>
            </a:solidFill>
            <a:prstDash val="solid"/>
          </a:ln>
        </c:spPr>
        <c:crossAx val="864766000"/>
        <c:crosses val="min"/>
        <c:crossBetween val="midCat"/>
      </c:valAx>
    </c:plotArea>
    <c:plotVisOnly val="0"/>
    <c:dispBlanksAs val="zero"/>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29878048780487"/>
          <c:y val="5.6397425299864322E-2"/>
          <c:w val="0.72970121951219513"/>
          <c:h val="0.66345744699403231"/>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Carbon (gCO₂ equivalent/Wp)</c:v>
                </c:pt>
              </c:strCache>
            </c:strRef>
          </c:cat>
          <c:val>
            <c:numRef>
              <c:f>Sheet1!$B$2</c:f>
              <c:numCache>
                <c:formatCode>General</c:formatCode>
                <c:ptCount val="1"/>
                <c:pt idx="0">
                  <c:v>790</c:v>
                </c:pt>
              </c:numCache>
            </c:numRef>
          </c:val>
          <c:extLst>
            <c:ext xmlns:c16="http://schemas.microsoft.com/office/drawing/2014/chart" uri="{C3380CC4-5D6E-409C-BE32-E72D297353CC}">
              <c16:uniqueId val="{00000000-94C6-834E-8C03-77333A26E1D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Carbon (gCO₂ equivalent/Wp)</c:v>
                </c:pt>
              </c:strCache>
            </c:strRef>
          </c:cat>
          <c:val>
            <c:numRef>
              <c:f>Sheet1!$C$2</c:f>
              <c:numCache>
                <c:formatCode>General</c:formatCode>
                <c:ptCount val="1"/>
                <c:pt idx="0">
                  <c:v>267</c:v>
                </c:pt>
              </c:numCache>
            </c:numRef>
          </c:val>
          <c:extLst>
            <c:ext xmlns:c16="http://schemas.microsoft.com/office/drawing/2014/chart" uri="{C3380CC4-5D6E-409C-BE32-E72D297353CC}">
              <c16:uniqueId val="{00000001-94C6-834E-8C03-77333A26E1D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Carbon (gCO₂ equivalent/Wp)</c:v>
                </c:pt>
              </c:strCache>
            </c:strRef>
          </c:cat>
          <c:val>
            <c:numRef>
              <c:f>Sheet1!$D$2</c:f>
              <c:numCache>
                <c:formatCode>General</c:formatCode>
                <c:ptCount val="1"/>
                <c:pt idx="0">
                  <c:v>219</c:v>
                </c:pt>
              </c:numCache>
            </c:numRef>
          </c:val>
          <c:extLst>
            <c:ext xmlns:c16="http://schemas.microsoft.com/office/drawing/2014/chart" uri="{C3380CC4-5D6E-409C-BE32-E72D297353CC}">
              <c16:uniqueId val="{00000002-94C6-834E-8C03-77333A26E1D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75948509485096"/>
          <c:y val="3.6922129459702073E-2"/>
          <c:w val="0.93541006397637794"/>
          <c:h val="0.69647774311751487"/>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Water Foorprint (Liters/Wp)</c:v>
                </c:pt>
              </c:strCache>
            </c:strRef>
          </c:cat>
          <c:val>
            <c:numRef>
              <c:f>Sheet1!$B$2</c:f>
              <c:numCache>
                <c:formatCode>General</c:formatCode>
                <c:ptCount val="1"/>
                <c:pt idx="0">
                  <c:v>22</c:v>
                </c:pt>
              </c:numCache>
            </c:numRef>
          </c:val>
          <c:extLst>
            <c:ext xmlns:c16="http://schemas.microsoft.com/office/drawing/2014/chart" uri="{C3380CC4-5D6E-409C-BE32-E72D297353CC}">
              <c16:uniqueId val="{00000000-DBAD-3041-9560-45BDC8D4342E}"/>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Water Foorprint (Liters/Wp)</c:v>
                </c:pt>
              </c:strCache>
            </c:strRef>
          </c:cat>
          <c:val>
            <c:numRef>
              <c:f>Sheet1!$C$2</c:f>
              <c:numCache>
                <c:formatCode>General</c:formatCode>
                <c:ptCount val="1"/>
                <c:pt idx="0">
                  <c:v>7</c:v>
                </c:pt>
              </c:numCache>
            </c:numRef>
          </c:val>
          <c:extLst>
            <c:ext xmlns:c16="http://schemas.microsoft.com/office/drawing/2014/chart" uri="{C3380CC4-5D6E-409C-BE32-E72D297353CC}">
              <c16:uniqueId val="{00000001-DBAD-3041-9560-45BDC8D4342E}"/>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Water Foorprint (Liters/Wp)</c:v>
                </c:pt>
              </c:strCache>
            </c:strRef>
          </c:cat>
          <c:val>
            <c:numRef>
              <c:f>Sheet1!$D$2</c:f>
              <c:numCache>
                <c:formatCode>General</c:formatCode>
                <c:ptCount val="1"/>
                <c:pt idx="0">
                  <c:v>5.8</c:v>
                </c:pt>
              </c:numCache>
            </c:numRef>
          </c:val>
          <c:extLst>
            <c:ext xmlns:c16="http://schemas.microsoft.com/office/drawing/2014/chart" uri="{C3380CC4-5D6E-409C-BE32-E72D297353CC}">
              <c16:uniqueId val="{00000002-DBAD-3041-9560-45BDC8D4342E}"/>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30907435988757E-2"/>
          <c:y val="6.0712670948844097E-2"/>
          <c:w val="0.22236947115701716"/>
          <c:h val="0.71249203679578232"/>
        </c:manualLayout>
      </c:layout>
      <c:barChart>
        <c:barDir val="col"/>
        <c:grouping val="clustered"/>
        <c:varyColors val="0"/>
        <c:ser>
          <c:idx val="0"/>
          <c:order val="0"/>
          <c:tx>
            <c:strRef>
              <c:f>Sheet1!$B$1</c:f>
              <c:strCache>
                <c:ptCount val="1"/>
                <c:pt idx="0">
                  <c:v>c-Si</c:v>
                </c:pt>
              </c:strCache>
            </c:strRef>
          </c:tx>
          <c:spPr>
            <a:solidFill>
              <a:schemeClr val="accent1"/>
            </a:solidFill>
            <a:ln>
              <a:noFill/>
            </a:ln>
            <a:effectLst/>
          </c:spPr>
          <c:invertIfNegative val="0"/>
          <c:cat>
            <c:strRef>
              <c:f>Sheet1!$A$2</c:f>
              <c:strCache>
                <c:ptCount val="1"/>
                <c:pt idx="0">
                  <c:v>Energy Payback Time (months)</c:v>
                </c:pt>
              </c:strCache>
            </c:strRef>
          </c:cat>
          <c:val>
            <c:numRef>
              <c:f>Sheet1!$B$2</c:f>
              <c:numCache>
                <c:formatCode>General</c:formatCode>
                <c:ptCount val="1"/>
                <c:pt idx="0">
                  <c:v>9</c:v>
                </c:pt>
              </c:numCache>
            </c:numRef>
          </c:val>
          <c:extLst>
            <c:ext xmlns:c16="http://schemas.microsoft.com/office/drawing/2014/chart" uri="{C3380CC4-5D6E-409C-BE32-E72D297353CC}">
              <c16:uniqueId val="{00000000-CED4-4C4C-86D7-171EC40A5F8D}"/>
            </c:ext>
          </c:extLst>
        </c:ser>
        <c:ser>
          <c:idx val="1"/>
          <c:order val="1"/>
          <c:tx>
            <c:strRef>
              <c:f>Sheet1!$C$1</c:f>
              <c:strCache>
                <c:ptCount val="1"/>
                <c:pt idx="0">
                  <c:v>First Solar Series 6</c:v>
                </c:pt>
              </c:strCache>
            </c:strRef>
          </c:tx>
          <c:spPr>
            <a:solidFill>
              <a:schemeClr val="accent2"/>
            </a:solidFill>
            <a:ln>
              <a:noFill/>
            </a:ln>
            <a:effectLst/>
          </c:spPr>
          <c:invertIfNegative val="0"/>
          <c:cat>
            <c:strRef>
              <c:f>Sheet1!$A$2</c:f>
              <c:strCache>
                <c:ptCount val="1"/>
                <c:pt idx="0">
                  <c:v>Energy Payback Time (months)</c:v>
                </c:pt>
              </c:strCache>
            </c:strRef>
          </c:cat>
          <c:val>
            <c:numRef>
              <c:f>Sheet1!$C$2</c:f>
              <c:numCache>
                <c:formatCode>General</c:formatCode>
                <c:ptCount val="1"/>
                <c:pt idx="0">
                  <c:v>4</c:v>
                </c:pt>
              </c:numCache>
            </c:numRef>
          </c:val>
          <c:extLst>
            <c:ext xmlns:c16="http://schemas.microsoft.com/office/drawing/2014/chart" uri="{C3380CC4-5D6E-409C-BE32-E72D297353CC}">
              <c16:uniqueId val="{00000001-CED4-4C4C-86D7-171EC40A5F8D}"/>
            </c:ext>
          </c:extLst>
        </c:ser>
        <c:ser>
          <c:idx val="2"/>
          <c:order val="2"/>
          <c:tx>
            <c:strRef>
              <c:f>Sheet1!$D$1</c:f>
              <c:strCache>
                <c:ptCount val="1"/>
                <c:pt idx="0">
                  <c:v>First Solar Series 7</c:v>
                </c:pt>
              </c:strCache>
            </c:strRef>
          </c:tx>
          <c:spPr>
            <a:solidFill>
              <a:schemeClr val="accent3"/>
            </a:solidFill>
            <a:ln>
              <a:noFill/>
            </a:ln>
            <a:effectLst/>
          </c:spPr>
          <c:invertIfNegative val="0"/>
          <c:cat>
            <c:strRef>
              <c:f>Sheet1!$A$2</c:f>
              <c:strCache>
                <c:ptCount val="1"/>
                <c:pt idx="0">
                  <c:v>Energy Payback Time (months)</c:v>
                </c:pt>
              </c:strCache>
            </c:strRef>
          </c:cat>
          <c:val>
            <c:numRef>
              <c:f>Sheet1!$D$2</c:f>
              <c:numCache>
                <c:formatCode>General</c:formatCode>
                <c:ptCount val="1"/>
                <c:pt idx="0">
                  <c:v>1.9</c:v>
                </c:pt>
              </c:numCache>
            </c:numRef>
          </c:val>
          <c:extLst>
            <c:ext xmlns:c16="http://schemas.microsoft.com/office/drawing/2014/chart" uri="{C3380CC4-5D6E-409C-BE32-E72D297353CC}">
              <c16:uniqueId val="{00000002-CED4-4C4C-86D7-171EC40A5F8D}"/>
            </c:ext>
          </c:extLst>
        </c:ser>
        <c:dLbls>
          <c:showLegendKey val="0"/>
          <c:showVal val="0"/>
          <c:showCatName val="0"/>
          <c:showSerName val="0"/>
          <c:showPercent val="0"/>
          <c:showBubbleSize val="0"/>
        </c:dLbls>
        <c:gapWidth val="219"/>
        <c:overlap val="-27"/>
        <c:axId val="531657855"/>
        <c:axId val="2014134256"/>
      </c:barChart>
      <c:catAx>
        <c:axId val="531657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14134256"/>
        <c:crosses val="autoZero"/>
        <c:auto val="1"/>
        <c:lblAlgn val="ctr"/>
        <c:lblOffset val="100"/>
        <c:noMultiLvlLbl val="0"/>
      </c:catAx>
      <c:valAx>
        <c:axId val="2014134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1657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14060308266223"/>
          <c:y val="0.23749107200831115"/>
          <c:w val="0.83872026876388805"/>
          <c:h val="0.45983247841049291"/>
        </c:manualLayout>
      </c:layout>
      <c:barChart>
        <c:barDir val="col"/>
        <c:grouping val="stacked"/>
        <c:varyColors val="0"/>
        <c:ser>
          <c:idx val="0"/>
          <c:order val="0"/>
          <c:tx>
            <c:strRef>
              <c:f>Sheet1!$B$5</c:f>
              <c:strCache>
                <c:ptCount val="1"/>
                <c:pt idx="0">
                  <c:v>Base Price </c:v>
                </c:pt>
              </c:strCache>
            </c:strRef>
          </c:tx>
          <c:spPr>
            <a:solidFill>
              <a:srgbClr val="002046"/>
            </a:solidFill>
            <a:ln>
              <a:noFill/>
            </a:ln>
            <a:effectLst/>
          </c:spPr>
          <c:invertIfNegative val="0"/>
          <c:dLbls>
            <c:delete val="1"/>
          </c:dLbls>
          <c:cat>
            <c:strRef>
              <c:f>Sheet1!$A$6:$A$10</c:f>
              <c:strCache>
                <c:ptCount val="4"/>
                <c:pt idx="0">
                  <c:v>Cambodia </c:v>
                </c:pt>
                <c:pt idx="1">
                  <c:v>Vietnam </c:v>
                </c:pt>
                <c:pt idx="2">
                  <c:v>Thailand </c:v>
                </c:pt>
                <c:pt idx="3">
                  <c:v>USA </c:v>
                </c:pt>
              </c:strCache>
            </c:strRef>
          </c:cat>
          <c:val>
            <c:numRef>
              <c:f>Sheet1!$B$6:$B$10</c:f>
              <c:numCache>
                <c:formatCode>General</c:formatCode>
                <c:ptCount val="4"/>
                <c:pt idx="0">
                  <c:v>0.18</c:v>
                </c:pt>
                <c:pt idx="1">
                  <c:v>0.18</c:v>
                </c:pt>
                <c:pt idx="2">
                  <c:v>0.18</c:v>
                </c:pt>
                <c:pt idx="3">
                  <c:v>0.3</c:v>
                </c:pt>
              </c:numCache>
            </c:numRef>
          </c:val>
          <c:extLst>
            <c:ext xmlns:c16="http://schemas.microsoft.com/office/drawing/2014/chart" uri="{C3380CC4-5D6E-409C-BE32-E72D297353CC}">
              <c16:uniqueId val="{00000000-D001-7544-B78B-D69053DF2635}"/>
            </c:ext>
          </c:extLst>
        </c:ser>
        <c:ser>
          <c:idx val="1"/>
          <c:order val="1"/>
          <c:tx>
            <c:strRef>
              <c:f>Sheet1!$C$5</c:f>
              <c:strCache>
                <c:ptCount val="1"/>
                <c:pt idx="0">
                  <c:v>Antidumping Duty </c:v>
                </c:pt>
              </c:strCache>
            </c:strRef>
          </c:tx>
          <c:spPr>
            <a:solidFill>
              <a:srgbClr val="156082"/>
            </a:solidFill>
            <a:ln>
              <a:noFill/>
            </a:ln>
            <a:effectLst/>
          </c:spPr>
          <c:invertIfNegative val="0"/>
          <c:dLbls>
            <c:delete val="1"/>
          </c:dLbls>
          <c:cat>
            <c:strRef>
              <c:f>Sheet1!$A$6:$A$10</c:f>
              <c:strCache>
                <c:ptCount val="4"/>
                <c:pt idx="0">
                  <c:v>Cambodia </c:v>
                </c:pt>
                <c:pt idx="1">
                  <c:v>Vietnam </c:v>
                </c:pt>
                <c:pt idx="2">
                  <c:v>Thailand </c:v>
                </c:pt>
                <c:pt idx="3">
                  <c:v>USA </c:v>
                </c:pt>
              </c:strCache>
            </c:strRef>
          </c:cat>
          <c:val>
            <c:numRef>
              <c:f>Sheet1!$C$6:$C$10</c:f>
              <c:numCache>
                <c:formatCode>General</c:formatCode>
                <c:ptCount val="4"/>
                <c:pt idx="0">
                  <c:v>0.21059999999999998</c:v>
                </c:pt>
                <c:pt idx="1">
                  <c:v>0.48779999999999996</c:v>
                </c:pt>
                <c:pt idx="2">
                  <c:v>0.19980000000000001</c:v>
                </c:pt>
                <c:pt idx="3">
                  <c:v>0</c:v>
                </c:pt>
              </c:numCache>
            </c:numRef>
          </c:val>
          <c:extLst>
            <c:ext xmlns:c16="http://schemas.microsoft.com/office/drawing/2014/chart" uri="{C3380CC4-5D6E-409C-BE32-E72D297353CC}">
              <c16:uniqueId val="{00000001-D001-7544-B78B-D69053DF2635}"/>
            </c:ext>
          </c:extLst>
        </c:ser>
        <c:ser>
          <c:idx val="2"/>
          <c:order val="2"/>
          <c:tx>
            <c:strRef>
              <c:f>Sheet1!$D$5</c:f>
              <c:strCache>
                <c:ptCount val="1"/>
                <c:pt idx="0">
                  <c:v>Countervailing Duty </c:v>
                </c:pt>
              </c:strCache>
            </c:strRef>
          </c:tx>
          <c:spPr>
            <a:solidFill>
              <a:srgbClr val="65A0E2"/>
            </a:solidFill>
            <a:ln>
              <a:noFill/>
            </a:ln>
            <a:effectLst/>
          </c:spPr>
          <c:invertIfNegative val="0"/>
          <c:dLbls>
            <c:dLbl>
              <c:idx val="0"/>
              <c:layout>
                <c:manualLayout>
                  <c:x val="2.9291287263026665E-3"/>
                  <c:y val="-0.20303980261022014"/>
                </c:manualLayout>
              </c:layout>
              <c:tx>
                <c:rich>
                  <a:bodyPr/>
                  <a:lstStyle/>
                  <a:p>
                    <a:r>
                      <a:rPr lang="en-US"/>
                      <a:t>1.35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001-7544-B78B-D69053DF2635}"/>
                </c:ext>
              </c:extLst>
            </c:dLbl>
            <c:dLbl>
              <c:idx val="1"/>
              <c:layout>
                <c:manualLayout>
                  <c:x val="-2.1463039727241742E-3"/>
                  <c:y val="-7.3365625608726712E-2"/>
                </c:manualLayout>
              </c:layout>
              <c:tx>
                <c:rich>
                  <a:bodyPr/>
                  <a:lstStyle/>
                  <a:p>
                    <a:r>
                      <a:rPr lang="en-US"/>
                      <a:t>0.89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D001-7544-B78B-D69053DF2635}"/>
                </c:ext>
              </c:extLst>
            </c:dLbl>
            <c:dLbl>
              <c:idx val="2"/>
              <c:layout>
                <c:manualLayout>
                  <c:x val="2.1483100726052127E-3"/>
                  <c:y val="-0.11889981170053893"/>
                </c:manualLayout>
              </c:layout>
              <c:tx>
                <c:rich>
                  <a:bodyPr/>
                  <a:lstStyle/>
                  <a:p>
                    <a:r>
                      <a:rPr lang="en-US"/>
                      <a:t>0.86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001-7544-B78B-D69053DF2635}"/>
                </c:ext>
              </c:extLst>
            </c:dLbl>
            <c:dLbl>
              <c:idx val="3"/>
              <c:layout>
                <c:manualLayout>
                  <c:x val="-3.5195907912883699E-3"/>
                  <c:y val="-5.2681773910785074E-2"/>
                </c:manualLayout>
              </c:layout>
              <c:tx>
                <c:rich>
                  <a:bodyPr/>
                  <a:lstStyle/>
                  <a:p>
                    <a:r>
                      <a:rPr lang="en-US"/>
                      <a:t>0.30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001-7544-B78B-D69053DF2635}"/>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strRef>
              <c:f>Sheet1!$A$6:$A$10</c:f>
              <c:strCache>
                <c:ptCount val="4"/>
                <c:pt idx="0">
                  <c:v>Cambodia </c:v>
                </c:pt>
                <c:pt idx="1">
                  <c:v>Vietnam </c:v>
                </c:pt>
                <c:pt idx="2">
                  <c:v>Thailand </c:v>
                </c:pt>
                <c:pt idx="3">
                  <c:v>USA </c:v>
                </c:pt>
              </c:strCache>
            </c:strRef>
          </c:cat>
          <c:val>
            <c:numRef>
              <c:f>Sheet1!$D$6:$D$10</c:f>
              <c:numCache>
                <c:formatCode>General</c:formatCode>
                <c:ptCount val="4"/>
                <c:pt idx="0">
                  <c:v>0.96119999999999994</c:v>
                </c:pt>
                <c:pt idx="1">
                  <c:v>0.22499999999999998</c:v>
                </c:pt>
                <c:pt idx="2">
                  <c:v>0.47520000000000001</c:v>
                </c:pt>
                <c:pt idx="3">
                  <c:v>0</c:v>
                </c:pt>
              </c:numCache>
            </c:numRef>
          </c:val>
          <c:extLst>
            <c:ext xmlns:c16="http://schemas.microsoft.com/office/drawing/2014/chart" uri="{C3380CC4-5D6E-409C-BE32-E72D297353CC}">
              <c16:uniqueId val="{00000006-D001-7544-B78B-D69053DF2635}"/>
            </c:ext>
          </c:extLst>
        </c:ser>
        <c:dLbls>
          <c:dLblPos val="inEnd"/>
          <c:showLegendKey val="0"/>
          <c:showVal val="1"/>
          <c:showCatName val="0"/>
          <c:showSerName val="0"/>
          <c:showPercent val="0"/>
          <c:showBubbleSize val="0"/>
        </c:dLbls>
        <c:gapWidth val="150"/>
        <c:overlap val="100"/>
        <c:axId val="1189829632"/>
        <c:axId val="1164670976"/>
      </c:barChart>
      <c:catAx>
        <c:axId val="1189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64670976"/>
        <c:crosses val="autoZero"/>
        <c:auto val="1"/>
        <c:lblAlgn val="ctr"/>
        <c:lblOffset val="100"/>
        <c:noMultiLvlLbl val="0"/>
      </c:catAx>
      <c:valAx>
        <c:axId val="116467097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r>
                  <a:rPr lang="en-GB"/>
                  <a:t>Solar Module Price ($/Watt)</a:t>
                </a:r>
              </a:p>
            </c:rich>
          </c:tx>
          <c:layout>
            <c:manualLayout>
              <c:xMode val="edge"/>
              <c:yMode val="edge"/>
              <c:x val="1.9348850558493575E-2"/>
              <c:y val="0.12577967143986646"/>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crossAx val="1189829632"/>
        <c:crosses val="autoZero"/>
        <c:crossBetween val="between"/>
      </c:valAx>
      <c:spPr>
        <a:noFill/>
        <a:ln>
          <a:noFill/>
        </a:ln>
        <a:effectLst/>
      </c:spPr>
    </c:plotArea>
    <c:legend>
      <c:legendPos val="b"/>
      <c:layout>
        <c:manualLayout>
          <c:xMode val="edge"/>
          <c:yMode val="edge"/>
          <c:x val="4.6324635552949113E-2"/>
          <c:y val="0.84405168495552241"/>
          <c:w val="0.89999983126985739"/>
          <c:h val="8.6133045610459244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Open Sans" panose="020B0606030504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sz="800" baseline="0">
          <a:solidFill>
            <a:schemeClr val="tx1"/>
          </a:solidFill>
          <a:latin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F_CCE4814.xml><?xml version="1.0" encoding="utf-8"?>
<p188:cmLst xmlns:a="http://schemas.openxmlformats.org/drawingml/2006/main" xmlns:r="http://schemas.openxmlformats.org/officeDocument/2006/relationships" xmlns:p188="http://schemas.microsoft.com/office/powerpoint/2018/8/main">
  <p188:cm id="{C3002C51-19F6-4A21-BC82-8312FFCA4776}" authorId="{B80D2BAC-CF59-9E0A-44EB-B8467077FE68}" created="2025-11-13T11:38:02.164">
    <ac:txMkLst xmlns:ac="http://schemas.microsoft.com/office/drawing/2013/main/command">
      <pc:docMk xmlns:pc="http://schemas.microsoft.com/office/powerpoint/2013/main/command"/>
      <pc:sldMk xmlns:pc="http://schemas.microsoft.com/office/powerpoint/2013/main/command" cId="214845460" sldId="319"/>
      <ac:spMk id="6" creationId="{F6DE154C-E919-87FC-056A-1F5D2F080532}"/>
      <ac:txMk cp="0">
        <ac:context len="131" hash="4043581614"/>
      </ac:txMk>
    </ac:txMkLst>
    <p188:replyLst>
      <p188:reply id="{AA75E295-5AE5-4CFA-B934-19F3D6E9757A}" authorId="{83E98EF4-396E-21EF-518C-CDB5B4CAB23E}" created="2025-11-13T11:49:52.987">
        <p188:txBody>
          <a:bodyPr/>
          <a:lstStyle/>
          <a:p>
            <a:r>
              <a:rPr lang="en-US"/>
              <a:t>yep thats good thanks Michael</a:t>
            </a:r>
          </a:p>
        </p188:txBody>
      </p188:reply>
    </p188:replyLst>
    <p188:txBody>
      <a:bodyPr/>
      <a:lstStyle/>
      <a:p>
        <a:r>
          <a:rPr lang="en-US"/>
          <a:t>There's a few points about First Solar that suggest a LONG TERM competitive advantage that hasn't materialised yet - might be worth highlighting in the presentation or supporting a higher terminal growth rate in the valuation</a:t>
        </a:r>
      </a:p>
    </p188:txBody>
  </p188:cm>
  <p188:cm id="{E77DE5A0-7172-4995-8C05-9BF7F3E56E1A}" authorId="{B80D2BAC-CF59-9E0A-44EB-B8467077FE68}" created="2025-11-18T17:30:16.766">
    <ac:txMkLst xmlns:ac="http://schemas.microsoft.com/office/drawing/2013/main/command">
      <pc:docMk xmlns:pc="http://schemas.microsoft.com/office/powerpoint/2013/main/command"/>
      <pc:sldMk xmlns:pc="http://schemas.microsoft.com/office/powerpoint/2013/main/command" cId="214845460" sldId="319"/>
      <ac:spMk id="83" creationId="{08DFA76A-1090-2E15-337C-45DB1A60F31B}"/>
      <ac:txMk cp="178" len="7">
        <ac:context len="806" hash="1148723441"/>
      </ac:txMk>
    </ac:txMkLst>
    <p188:pos x="1558986" y="267526"/>
    <p188:txBody>
      <a:bodyPr/>
      <a:lstStyle/>
      <a:p>
        <a:r>
          <a:rPr lang="en-IE"/>
          <a:t>Note to Self: Check overlap with Thesis 1</a:t>
        </a:r>
      </a:p>
    </p188:txBody>
  </p188:cm>
</p188:cmLst>
</file>

<file path=ppt/comments/modernComment_140_5468B075.xml><?xml version="1.0" encoding="utf-8"?>
<p188:cmLst xmlns:a="http://schemas.openxmlformats.org/drawingml/2006/main" xmlns:r="http://schemas.openxmlformats.org/officeDocument/2006/relationships" xmlns:p188="http://schemas.microsoft.com/office/powerpoint/2018/8/main">
  <p188:cm id="{556FBE16-0979-4715-970F-DAAF6A1DC9D3}" authorId="{87B2A696-6781-6671-7BF2-0AA5CCFAEDEA}" status="resolved" created="2025-11-19T01:02:32.577">
    <ac:deMkLst xmlns:ac="http://schemas.microsoft.com/office/drawing/2013/main/command">
      <pc:docMk xmlns:pc="http://schemas.microsoft.com/office/powerpoint/2013/main/command"/>
      <pc:sldMk xmlns:pc="http://schemas.microsoft.com/office/powerpoint/2013/main/command" cId="1416147061" sldId="320"/>
      <ac:spMk id="44" creationId="{F8611D79-6036-505F-E5B0-D1487746DCAB}"/>
    </ac:deMkLst>
    <p188:replyLst>
      <p188:reply id="{3A64E8A7-03F7-6D45-A5B8-108626A7232A}" authorId="{83E98EF4-396E-21EF-518C-CDB5B4CAB23E}" created="2025-11-19T10:48:32.248">
        <p188:txBody>
          <a:bodyPr/>
          <a:lstStyle/>
          <a:p>
            <a:r>
              <a:rPr lang="en-US"/>
              <a:t>Im modelling the change in the IRA tax credits - bear case is they dont get it anymore and it becomes statuary tax, bull is they retain the current tax incentives </a:t>
            </a:r>
          </a:p>
        </p188:txBody>
      </p188:reply>
    </p188:replyLst>
    <p188:txBody>
      <a:bodyPr/>
      <a:lstStyle/>
      <a:p>
        <a:r>
          <a:rPr lang="en-SG"/>
          <a:t>Corporate tax rate will in every case be the same, right?</a:t>
        </a:r>
      </a:p>
    </p188:txBody>
  </p188:cm>
</p188:cmLst>
</file>

<file path=ppt/comments/modernComment_14D_C66D4173.xml><?xml version="1.0" encoding="utf-8"?>
<p188:cmLst xmlns:a="http://schemas.openxmlformats.org/drawingml/2006/main" xmlns:r="http://schemas.openxmlformats.org/officeDocument/2006/relationships" xmlns:p188="http://schemas.microsoft.com/office/powerpoint/2018/8/main">
  <p188:cm id="{1956D8AD-B9DA-46C8-8238-874F3FC29560}" authorId="{87B2A696-6781-6671-7BF2-0AA5CCFAEDEA}" status="resolved" created="2025-11-21T15:35:07.888">
    <ac:txMkLst xmlns:ac="http://schemas.microsoft.com/office/drawing/2013/main/command">
      <pc:docMk xmlns:pc="http://schemas.microsoft.com/office/powerpoint/2013/main/command"/>
      <pc:sldMk xmlns:pc="http://schemas.microsoft.com/office/powerpoint/2013/main/command" cId="3329048947" sldId="333"/>
      <ac:spMk id="104" creationId="{2C1B20FD-4456-928A-F4FE-077DADDCFF89}"/>
      <ac:txMk cp="492" len="54">
        <ac:context len="554" hash="1604486532"/>
      </ac:txMk>
    </ac:txMkLst>
    <p188:pos x="8768670" y="1031073"/>
    <p188:txBody>
      <a:bodyPr/>
      <a:lstStyle/>
      <a:p>
        <a:r>
          <a:rPr lang="en-US"/>
          <a:t>[@Alex Brown] include timeline</a:t>
        </a:r>
      </a:p>
    </p188:txBody>
  </p188:cm>
  <p188:cm id="{4E690E10-6A45-43DF-91CF-423793B0C21E}" authorId="{87B2A696-6781-6671-7BF2-0AA5CCFAEDEA}" status="resolved" created="2025-11-21T15:39:48.833">
    <ac:txMkLst xmlns:ac="http://schemas.microsoft.com/office/drawing/2013/main/command">
      <pc:docMk xmlns:pc="http://schemas.microsoft.com/office/powerpoint/2013/main/command"/>
      <pc:sldMk xmlns:pc="http://schemas.microsoft.com/office/powerpoint/2013/main/command" cId="3329048947" sldId="333"/>
      <ac:spMk id="11" creationId="{E0BEC9F8-2FEE-F645-8B6D-919724CA72B8}"/>
      <ac:txMk cp="1">
        <ac:context len="17" hash="4245248277"/>
      </ac:txMk>
    </ac:txMkLst>
    <p188:pos x="509944" y="173353"/>
    <p188:txBody>
      <a:bodyPr/>
      <a:lstStyle/>
      <a:p>
        <a:r>
          <a:rPr lang="en-US"/>
          <a:t>Median or average?</a:t>
        </a:r>
      </a:p>
    </p188:txBody>
  </p188:cm>
  <p188:cm id="{4F75CBAB-2043-4285-9A58-EB21766CC43D}" authorId="{87B2A696-6781-6671-7BF2-0AA5CCFAEDEA}" created="2025-11-21T16:08:50.406">
    <ac:deMkLst xmlns:ac="http://schemas.microsoft.com/office/drawing/2013/main/command">
      <pc:docMk xmlns:pc="http://schemas.microsoft.com/office/powerpoint/2013/main/command"/>
      <pc:sldMk xmlns:pc="http://schemas.microsoft.com/office/powerpoint/2013/main/command" cId="3329048947" sldId="333"/>
      <ac:spMk id="113" creationId="{B2547720-5C0C-8128-41E0-32BF42E28DE7}"/>
    </ac:deMkLst>
    <p188:txBody>
      <a:bodyPr/>
      <a:lstStyle/>
      <a:p>
        <a:r>
          <a:rPr lang="en-US"/>
          <a:t>Would connect here to slide risk &amp; catalyst and instead write: 
Title: Policy + Production Catalysts Ahead
Text: Section 232 outcomes, FEOC restrictions, and a 45–50% module ramp through 2028 collectively reinforce higher U.S. ASPs, strengthen pricing power, and accelerate volume growth</a:t>
        </a:r>
      </a:p>
    </p188:txBody>
  </p188:cm>
</p188:cmLst>
</file>

<file path=ppt/comments/modernComment_7FFFE5C7_371D01FD.xml><?xml version="1.0" encoding="utf-8"?>
<p188:cmLst xmlns:a="http://schemas.openxmlformats.org/drawingml/2006/main" xmlns:r="http://schemas.openxmlformats.org/officeDocument/2006/relationships" xmlns:p188="http://schemas.microsoft.com/office/powerpoint/2018/8/main">
  <p188:cm id="{8E4C97FA-6DC7-4CAE-B670-5652DB9CA129}" authorId="{87B2A696-6781-6671-7BF2-0AA5CCFAEDEA}" status="resolved" created="2025-11-21T14:43:42.764" complete="100000">
    <ac:deMkLst xmlns:ac="http://schemas.microsoft.com/office/drawing/2013/main/command">
      <pc:docMk xmlns:pc="http://schemas.microsoft.com/office/powerpoint/2013/main/command"/>
      <pc:sldMk xmlns:pc="http://schemas.microsoft.com/office/powerpoint/2013/main/command" cId="924647933" sldId="2147476935"/>
      <ac:spMk id="46" creationId="{DD671CEE-6CA9-194D-EE17-4F4DCC406621}"/>
    </ac:deMkLst>
    <p188:replyLst>
      <p188:reply id="{44F533BD-E985-9B4F-8059-0362C3B7AC5B}" authorId="{A886A03E-69CA-2682-1BDF-1A3E19106A26}" created="2025-11-21T14:45:02.172">
        <p188:txBody>
          <a:bodyPr/>
          <a:lstStyle/>
          <a:p>
            <a:r>
              <a:rPr lang="en-US"/>
              <a:t>↑import competition, + tariff uncertainty, ↑interest rate</a:t>
            </a:r>
          </a:p>
        </p188:txBody>
      </p188:reply>
      <p188:reply id="{5076AFAC-AF12-4810-8D1D-143E54625835}" authorId="{87B2A696-6781-6671-7BF2-0AA5CCFAEDEA}" created="2025-11-21T14:55:08.498">
        <p188:txBody>
          <a:bodyPr/>
          <a:lstStyle/>
          <a:p>
            <a:r>
              <a:rPr lang="en-US"/>
              <a:t>Nicely implemented, thanks!</a:t>
            </a:r>
          </a:p>
        </p188:txBody>
      </p188:reply>
    </p188:replyLst>
    <p188:txBody>
      <a:bodyPr/>
      <a:lstStyle/>
      <a:p>
        <a:r>
          <a:rPr lang="en-US"/>
          <a:t>[@Yifei Wang] what caused the stock going down in 2024?</a:t>
        </a:r>
      </a:p>
    </p188:txBody>
    <p188:extLst>
      <p:ext xmlns:p="http://schemas.openxmlformats.org/presentationml/2006/main" uri="{57CB4572-C831-44C2-8A1C-0ADB6CCDFE69}">
        <p223:reactions xmlns:p223="http://schemas.microsoft.com/office/powerpoint/2022/03/main">
          <p223:rxn type="👍">
            <p223:instance time="2025-11-21T14:48:40.565" authorId="{A886A03E-69CA-2682-1BDF-1A3E19106A26}"/>
          </p223:rxn>
        </p223:reactions>
      </p:ext>
    </p188:extLst>
  </p188:cm>
</p188:cmLst>
</file>

<file path=ppt/comments/modernComment_7FFFE5C8_60C9BEED.xml><?xml version="1.0" encoding="utf-8"?>
<p188:cmLst xmlns:a="http://schemas.openxmlformats.org/drawingml/2006/main" xmlns:r="http://schemas.openxmlformats.org/officeDocument/2006/relationships" xmlns:p188="http://schemas.microsoft.com/office/powerpoint/2018/8/main">
  <p188:cm id="{DBF168B4-C6FB-499A-94D3-B18E9F05D6DC}" authorId="{B80D2BAC-CF59-9E0A-44EB-B8467077FE68}" created="2025-11-13T11:38:02.164">
    <ac:txMkLst xmlns:ac="http://schemas.microsoft.com/office/drawing/2013/main/command">
      <pc:docMk xmlns:pc="http://schemas.microsoft.com/office/powerpoint/2013/main/command"/>
      <pc:sldMk xmlns:pc="http://schemas.microsoft.com/office/powerpoint/2013/main/command" cId="1623834349" sldId="2147476936"/>
      <ac:spMk id="6" creationId="{3B55AD4E-A856-00D5-C429-EFB8984AF0D5}"/>
      <ac:txMk cp="0">
        <ac:context len="18" hash="2545684198"/>
      </ac:txMk>
    </ac:txMkLst>
    <p188:replyLst>
      <p188:reply id="{AA75E295-5AE5-4CFA-B934-19F3D6E9757A}" authorId="{83E98EF4-396E-21EF-518C-CDB5B4CAB23E}" created="2025-11-13T11:49:52.987">
        <p188:txBody>
          <a:bodyPr/>
          <a:lstStyle/>
          <a:p>
            <a:r>
              <a:rPr lang="en-US"/>
              <a:t>yep thats good thanks Michael</a:t>
            </a:r>
          </a:p>
        </p188:txBody>
      </p188:reply>
    </p188:replyLst>
    <p188:txBody>
      <a:bodyPr/>
      <a:lstStyle/>
      <a:p>
        <a:r>
          <a:rPr lang="en-US"/>
          <a:t>There's a few points about First Solar that suggest a LONG TERM competitive advantage that hasn't materialised yet - might be worth highlighting in the presentation or supporting a higher terminal growth rate in the valuation</a:t>
        </a:r>
      </a:p>
    </p188:txBody>
  </p188:cm>
  <p188:cm id="{86B2D583-3B93-4772-A6A3-9EDADA487882}" authorId="{B80D2BAC-CF59-9E0A-44EB-B8467077FE68}" created="2025-11-18T17:30:16.766">
    <ac:txMkLst xmlns:ac="http://schemas.microsoft.com/office/drawing/2013/main/command">
      <pc:docMk xmlns:pc="http://schemas.microsoft.com/office/powerpoint/2013/main/command"/>
      <pc:sldMk xmlns:pc="http://schemas.microsoft.com/office/powerpoint/2013/main/command" cId="1623834349" sldId="2147476936"/>
      <ac:spMk id="83" creationId="{DDD8A807-DF9F-3C63-D0F8-6B5B32748395}"/>
      <ac:txMk cp="178" len="7">
        <ac:context len="804" hash="726208533"/>
      </ac:txMk>
    </ac:txMkLst>
    <p188:pos x="1558986" y="267526"/>
    <p188:txBody>
      <a:bodyPr/>
      <a:lstStyle/>
      <a:p>
        <a:r>
          <a:rPr lang="en-IE"/>
          <a:t>Note to Self: Check overlap with Thesis 1</a:t>
        </a:r>
      </a:p>
    </p188:txBody>
  </p188:cm>
</p188:cmLst>
</file>

<file path=ppt/comments/modernComment_7FFFE5C9_811314CE.xml><?xml version="1.0" encoding="utf-8"?>
<p188:cmLst xmlns:a="http://schemas.openxmlformats.org/drawingml/2006/main" xmlns:r="http://schemas.openxmlformats.org/officeDocument/2006/relationships" xmlns:p188="http://schemas.microsoft.com/office/powerpoint/2018/8/main">
  <p188:cm id="{63D89799-B957-4C38-AF02-EB0BA81A0C52}" authorId="{87B2A696-6781-6671-7BF2-0AA5CCFAEDEA}" created="2025-11-21T17:43:40.966">
    <ac:txMkLst xmlns:ac="http://schemas.microsoft.com/office/drawing/2013/main/command">
      <pc:docMk xmlns:pc="http://schemas.microsoft.com/office/powerpoint/2013/main/command"/>
      <pc:sldMk xmlns:pc="http://schemas.microsoft.com/office/powerpoint/2013/main/command" cId="2165511374" sldId="2147476937"/>
      <ac:spMk id="5" creationId="{2B5D315D-A12F-5253-C6C1-4E836C8DCD74}"/>
      <ac:txMk cp="0" len="20">
        <ac:context len="33" hash="435648580"/>
      </ac:txMk>
    </ac:txMkLst>
    <p188:pos x="1648459" y="153911"/>
    <p188:txBody>
      <a:bodyPr/>
      <a:lstStyle/>
      <a:p>
        <a:r>
          <a:rPr lang="en-SG"/>
          <a:t>Based on base case? Please include in heading</a:t>
        </a:r>
      </a:p>
    </p188:txBody>
  </p188:cm>
</p188:cmLst>
</file>

<file path=ppt/comments/modernComment_7FFFE5CB_D1215094.xml><?xml version="1.0" encoding="utf-8"?>
<p188:cmLst xmlns:a="http://schemas.openxmlformats.org/drawingml/2006/main" xmlns:r="http://schemas.openxmlformats.org/officeDocument/2006/relationships" xmlns:p188="http://schemas.microsoft.com/office/powerpoint/2018/8/main">
  <p188:cm id="{F2821782-7AC4-4438-A9C9-51568F2195DF}" authorId="{83E98EF4-396E-21EF-518C-CDB5B4CAB23E}" created="2025-11-18T23:11:19.946">
    <ac:deMkLst xmlns:ac="http://schemas.microsoft.com/office/drawing/2013/main/command">
      <pc:docMk xmlns:pc="http://schemas.microsoft.com/office/powerpoint/2013/main/command"/>
      <pc:sldMk xmlns:pc="http://schemas.microsoft.com/office/powerpoint/2013/main/command" cId="3508621460" sldId="2147476939"/>
      <ac:spMk id="35" creationId="{DE766BF1-961D-8C31-5D93-C70C5CE92A48}"/>
    </ac:deMkLst>
    <p188:txBody>
      <a:bodyPr/>
      <a:lstStyle/>
      <a:p>
        <a:r>
          <a:rPr lang="en-US"/>
          <a:t>Perhaps can we add cheaper Chinese competition or from C-si panels? Mitigates for c-si is that FSLR tech is just inherently better in all weather and high temp /lowlight</a:t>
        </a:r>
      </a:p>
    </p188:txBody>
  </p188:cm>
</p188:cmLst>
</file>

<file path=ppt/comments/modernComment_7FFFE5CF_563263FF.xml><?xml version="1.0" encoding="utf-8"?>
<p188:cmLst xmlns:a="http://schemas.openxmlformats.org/drawingml/2006/main" xmlns:r="http://schemas.openxmlformats.org/officeDocument/2006/relationships" xmlns:p188="http://schemas.microsoft.com/office/powerpoint/2018/8/main">
  <p188:cm id="{EECAB268-D036-48B5-9116-4F887432DC66}" authorId="{137D10F7-FBA5-1249-22D8-A76397AA2323}" created="2025-11-14T13:24:21.656">
    <ac:deMkLst xmlns:ac="http://schemas.microsoft.com/office/drawing/2013/main/command">
      <pc:docMk xmlns:pc="http://schemas.microsoft.com/office/powerpoint/2013/main/command"/>
      <pc:sldMk xmlns:pc="http://schemas.microsoft.com/office/powerpoint/2013/main/command" cId="1091907771" sldId="322"/>
      <ac:picMk id="23" creationId="{7FD6A4FF-E79D-DE0C-DAC3-C76670026409}"/>
    </ac:deMkLst>
    <p188:txBody>
      <a:bodyPr/>
      <a:lstStyle/>
      <a:p>
        <a:r>
          <a:rPr lang="en-CH"/>
          <a:t>Note to self: Since these are applied on slightly different tax bases (CVD sometimes applied first, AD applied on a CVD-adjusted price), the precise compounded rate varies. So for Cambodia for example, it’s not price x --&gt; x*(117+534). But more or less so. </a:t>
        </a:r>
      </a:p>
    </p188:txBody>
  </p188:cm>
  <p188:cm id="{C5C4CAB9-BA35-4117-B3ED-9C150D085828}" authorId="{137D10F7-FBA5-1249-22D8-A76397AA2323}" created="2025-11-14T13:27:52.527">
    <ac:txMkLst xmlns:ac="http://schemas.microsoft.com/office/drawing/2013/main/command">
      <pc:docMk xmlns:pc="http://schemas.microsoft.com/office/powerpoint/2013/main/command"/>
      <pc:sldMk xmlns:pc="http://schemas.microsoft.com/office/powerpoint/2013/main/command" cId="1446142975" sldId="2147476943"/>
      <ac:spMk id="10" creationId="{DEAC233E-79C9-A8CE-B7C3-A8C5B10F1B20}"/>
      <ac:txMk cp="40">
        <ac:context len="3" hash="55024"/>
      </ac:txMk>
    </ac:txMkLst>
    <p188:pos x="5278769" y="645178"/>
    <p188:txBody>
      <a:bodyPr/>
      <a:lstStyle/>
      <a:p>
        <a:r>
          <a:rPr lang="en-CH"/>
          <a:t>Note to self: I don't think I will reference s232 here. Probably better to mention it together with EBITDA margin protection later on. Think this relates to onshoring too from Malaysia --&gt; USA, which they are planning. Bloomberg: One-year race </a:t>
        </a:r>
      </a:p>
    </p188:txBody>
  </p188:cm>
  <p188:cm id="{A0668D7D-E24F-4599-9966-C51BE60207A5}" authorId="{137D10F7-FBA5-1249-22D8-A76397AA2323}" created="2025-11-14T19:55:33.566">
    <ac:deMkLst xmlns:ac="http://schemas.microsoft.com/office/drawing/2013/main/command">
      <pc:docMk xmlns:pc="http://schemas.microsoft.com/office/powerpoint/2013/main/command"/>
      <pc:sldMk xmlns:pc="http://schemas.microsoft.com/office/powerpoint/2013/main/command" cId="1091907771" sldId="322"/>
      <ac:picMk id="23" creationId="{7FD6A4FF-E79D-DE0C-DAC3-C76670026409}"/>
    </ac:deMkLst>
    <p188:txBody>
      <a:bodyPr/>
      <a:lstStyle/>
      <a:p>
        <a:r>
          <a:rPr lang="en-CH"/>
          <a:t>Average Selling Prices </a:t>
        </a:r>
      </a:p>
    </p188:txBody>
  </p188:cm>
  <p188:cm id="{4978925C-039F-4EC8-BE11-F6DD429249F4}" authorId="{83E98EF4-396E-21EF-518C-CDB5B4CAB23E}" created="2025-11-14T21:23:43.868">
    <pc:sldMkLst xmlns:pc="http://schemas.microsoft.com/office/powerpoint/2013/main/command">
      <pc:docMk/>
      <pc:sldMk cId="1091907771" sldId="322"/>
    </pc:sldMkLst>
    <p188:txBody>
      <a:bodyPr/>
      <a:lstStyle/>
      <a:p>
        <a:r>
          <a:rPr lang="en-US"/>
          <a:t>ill add more comments throughout the weekend but the presentation of this looks great so far</a:t>
        </a:r>
      </a:p>
    </p188:txBody>
  </p188:cm>
  <p188:cm id="{0CBE8CA5-1CCF-4F21-8FC6-43FFBF0F198B}" authorId="{B80D2BAC-CF59-9E0A-44EB-B8467077FE68}" created="2025-11-15T15:02:58.473">
    <ac:txMkLst xmlns:ac="http://schemas.microsoft.com/office/drawing/2013/main/command">
      <pc:docMk xmlns:pc="http://schemas.microsoft.com/office/powerpoint/2013/main/command"/>
      <pc:sldMk xmlns:pc="http://schemas.microsoft.com/office/powerpoint/2013/main/command" cId="1091907771" sldId="322"/>
      <ac:spMk id="17" creationId="{4B4DA98E-8A3F-A0A2-D263-31F7B3FF794A}"/>
      <ac:txMk cp="0">
        <ac:context len="1" hash="13"/>
      </ac:txMk>
    </ac:txMkLst>
    <p188:replyLst>
      <p188:reply id="{01C4F910-28CD-434F-B53F-76D26A51FA97}" authorId="{137D10F7-FBA5-1249-22D8-A76397AA2323}" created="2025-11-16T19:54:47.336">
        <p188:txBody>
          <a:bodyPr/>
          <a:lstStyle/>
          <a:p>
            <a:r>
              <a:rPr lang="en-CH"/>
              <a:t>Great idea! Wil have a look. Let's also discuss this once we all meet. I agree that it's also a good thing to keep at the back of our heads for questions </a:t>
            </a:r>
          </a:p>
        </p188:txBody>
      </p188:reply>
    </p188:replyLst>
    <p188:txBody>
      <a:bodyPr/>
      <a:lstStyle/>
      <a:p>
        <a:r>
          <a:rPr lang="en-US"/>
          <a:t>Slide looks great Fleur - One Regulatory related question that might come up is First Solar's position and plans in India. I came a cross an article on a production linked incentive that First Solar has won for its Indian manufacturing facitility and might be one worth mentioning if we can find the space (or just one for us to keep in the back pocket for questions). Article here: https://www.moneycontrol.com/news/business/mc-interview-first-solar-looks-at-producing-3-4-gw-of-solar-modules-annually-a-year-from-now-md-sujoy-ghosh-10527951.html?</a:t>
        </a:r>
      </a:p>
    </p188:txBody>
  </p188:cm>
  <p188:cm id="{EE1E398C-BE16-40D0-B722-B8B6B1B8F52F}" authorId="{87B2A696-6781-6671-7BF2-0AA5CCFAEDEA}" created="2025-11-19T01:10:55.482">
    <pc:sldMkLst xmlns:pc="http://schemas.microsoft.com/office/powerpoint/2013/main/command">
      <pc:docMk/>
      <pc:sldMk cId="1091907771" sldId="322"/>
    </pc:sldMkLst>
    <p188:txBody>
      <a:bodyPr/>
      <a:lstStyle/>
      <a:p>
        <a:r>
          <a:rPr lang="en-US"/>
          <a:t>Cut down the text by turning long sections into bullet points, and avoid block justification - align all text to the left </a:t>
        </a:r>
      </a:p>
    </p188:txBody>
  </p188:cm>
  <p188:cm id="{9FD7C290-A402-4CD6-B884-50236F13B05F}" authorId="{87B2A696-6781-6671-7BF2-0AA5CCFAEDEA}" created="2025-11-19T01:11:45.936">
    <ac:deMkLst xmlns:ac="http://schemas.microsoft.com/office/drawing/2013/main/command">
      <pc:docMk xmlns:pc="http://schemas.microsoft.com/office/powerpoint/2013/main/command"/>
      <pc:sldMk xmlns:pc="http://schemas.microsoft.com/office/powerpoint/2013/main/command" cId="1446142975" sldId="2147476943"/>
      <ac:spMk id="7" creationId="{6216696A-0913-6798-E9D8-CA8B7E5FE7FB}"/>
    </ac:deMkLst>
    <p188:txBody>
      <a:bodyPr/>
      <a:lstStyle/>
      <a:p>
        <a:r>
          <a:rPr lang="en-US"/>
          <a:t>Add action title, meaning the main message of the slide</a:t>
        </a:r>
      </a:p>
    </p188:txBody>
  </p188:cm>
  <p188:cm id="{CB665E6B-6916-4521-9E0A-FFBA1D1EB3B4}" authorId="{87B2A696-6781-6671-7BF2-0AA5CCFAEDEA}" created="2025-11-19T01:13:01.998">
    <ac:deMkLst xmlns:ac="http://schemas.microsoft.com/office/drawing/2013/main/command">
      <pc:docMk xmlns:pc="http://schemas.microsoft.com/office/powerpoint/2013/main/command"/>
      <pc:sldMk xmlns:pc="http://schemas.microsoft.com/office/powerpoint/2013/main/command" cId="1446142975" sldId="2147476943"/>
      <ac:spMk id="7" creationId="{6216696A-0913-6798-E9D8-CA8B7E5FE7FB}"/>
    </ac:deMkLst>
    <p188:txBody>
      <a:bodyPr/>
      <a:lstStyle/>
      <a:p>
        <a:r>
          <a:rPr lang="en-US"/>
          <a:t>Check that font size is consistent (also in graphs) and be slightly more in line with template slide 4</a:t>
        </a:r>
      </a:p>
    </p188:txBody>
  </p188:cm>
  <p188:cm id="{FD6F1FB8-0722-43F5-9786-B89A111467A8}" authorId="{87B2A696-6781-6671-7BF2-0AA5CCFAEDEA}" created="2025-11-19T01:13:32.642">
    <pc:sldMkLst xmlns:pc="http://schemas.microsoft.com/office/powerpoint/2013/main/command">
      <pc:docMk/>
      <pc:sldMk cId="1091907771" sldId="322"/>
    </pc:sldMkLst>
    <p188:txBody>
      <a:bodyPr/>
      <a:lstStyle/>
      <a:p>
        <a:r>
          <a:rPr lang="en-US"/>
          <a:t>Content is very nice, nothing to add!</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6760A-1AB7-C046-94EA-A480D1F87E83}" type="doc">
      <dgm:prSet loTypeId="urn:microsoft.com/office/officeart/2005/8/layout/process1" loCatId="" qsTypeId="urn:microsoft.com/office/officeart/2005/8/quickstyle/simple1" qsCatId="simple" csTypeId="urn:microsoft.com/office/officeart/2005/8/colors/accent1_3" csCatId="accent1" phldr="1"/>
      <dgm:spPr/>
    </dgm:pt>
    <dgm:pt modelId="{D8D958DD-08A0-164A-8236-582B6532A2E5}">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Higher lifetime energy yield and less sensitive to weather</a:t>
          </a:r>
        </a:p>
      </dgm:t>
    </dgm:pt>
    <dgm:pt modelId="{63C976AC-B731-8641-924F-F3F818F972F7}" type="parTrans" cxnId="{1FF1F2D7-B7EC-0B40-B227-DA32476A157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8DB2D757-3E85-1446-8514-4B7720C7AE9F}" type="sibTrans" cxnId="{1FF1F2D7-B7EC-0B40-B227-DA32476A157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12DC0137-99A8-1F4B-B2C2-AF9D1723A0FD}">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Not dependent on C-Si (reliant on China – UFLPA)</a:t>
          </a:r>
        </a:p>
      </dgm:t>
    </dgm:pt>
    <dgm:pt modelId="{6D6C5609-41FB-B54C-8802-DAFD31286874}" type="parTrans" cxnId="{E5076002-4B0F-7F48-B0B4-D6AB4E954557}">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01AE52D0-258D-0441-A41F-AD93F7AB7A5F}" type="sibTrans" cxnId="{E5076002-4B0F-7F48-B0B4-D6AB4E954557}">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5CFD3A6E-B340-D148-A920-9D53721DA90A}">
      <dgm:prSet phldrT="[Text]"/>
      <dgm:spPr/>
      <dgm:t>
        <a:bodyPr/>
        <a:lstStyle/>
        <a:p>
          <a:r>
            <a:rPr lang="en-GB">
              <a:latin typeface="Open Sans" panose="020B0606030504020204" pitchFamily="34" charset="0"/>
              <a:ea typeface="Open Sans" panose="020B0606030504020204" pitchFamily="34" charset="0"/>
              <a:cs typeface="Open Sans" panose="020B0606030504020204" pitchFamily="34" charset="0"/>
            </a:rPr>
            <a:t>Lower CO2 and water footprint. Lasts 10 years longer than C-Si</a:t>
          </a:r>
        </a:p>
      </dgm:t>
    </dgm:pt>
    <dgm:pt modelId="{331320AA-775B-904A-92BE-BAC9A6A1B766}" type="parTrans" cxnId="{B6CAE180-BB19-BD43-BDC3-0D17B1162FF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9ADF61DB-CF59-D842-B30B-B0AE55FE5058}" type="sibTrans" cxnId="{B6CAE180-BB19-BD43-BDC3-0D17B1162FFA}">
      <dgm:prSet/>
      <dgm:spPr/>
      <dgm:t>
        <a:bodyPr/>
        <a:lstStyle/>
        <a:p>
          <a:endParaRPr lang="en-GB">
            <a:latin typeface="Open Sans" panose="020B0606030504020204" pitchFamily="34" charset="0"/>
            <a:ea typeface="Open Sans" panose="020B0606030504020204" pitchFamily="34" charset="0"/>
            <a:cs typeface="Open Sans" panose="020B0606030504020204" pitchFamily="34" charset="0"/>
          </a:endParaRPr>
        </a:p>
      </dgm:t>
    </dgm:pt>
    <dgm:pt modelId="{BBA1A54C-4673-F347-BE12-FFEECB6BDD0E}" type="pres">
      <dgm:prSet presAssocID="{A3F6760A-1AB7-C046-94EA-A480D1F87E83}" presName="Name0" presStyleCnt="0">
        <dgm:presLayoutVars>
          <dgm:dir/>
          <dgm:resizeHandles val="exact"/>
        </dgm:presLayoutVars>
      </dgm:prSet>
      <dgm:spPr/>
    </dgm:pt>
    <dgm:pt modelId="{DCA42B95-5794-9F4E-B822-54E76E03922C}" type="pres">
      <dgm:prSet presAssocID="{D8D958DD-08A0-164A-8236-582B6532A2E5}" presName="node" presStyleLbl="node1" presStyleIdx="0" presStyleCnt="3">
        <dgm:presLayoutVars>
          <dgm:bulletEnabled val="1"/>
        </dgm:presLayoutVars>
      </dgm:prSet>
      <dgm:spPr/>
    </dgm:pt>
    <dgm:pt modelId="{605010A3-D05C-CF4D-9C05-7D70AA74B5CB}" type="pres">
      <dgm:prSet presAssocID="{8DB2D757-3E85-1446-8514-4B7720C7AE9F}" presName="sibTrans" presStyleLbl="sibTrans2D1" presStyleIdx="0" presStyleCnt="2"/>
      <dgm:spPr/>
    </dgm:pt>
    <dgm:pt modelId="{F21D1B9D-6517-9048-8CC9-C1FE7539752C}" type="pres">
      <dgm:prSet presAssocID="{8DB2D757-3E85-1446-8514-4B7720C7AE9F}" presName="connectorText" presStyleLbl="sibTrans2D1" presStyleIdx="0" presStyleCnt="2"/>
      <dgm:spPr/>
    </dgm:pt>
    <dgm:pt modelId="{288A06F5-23A7-DF42-96C7-56C2FCDC9FAD}" type="pres">
      <dgm:prSet presAssocID="{12DC0137-99A8-1F4B-B2C2-AF9D1723A0FD}" presName="node" presStyleLbl="node1" presStyleIdx="1" presStyleCnt="3">
        <dgm:presLayoutVars>
          <dgm:bulletEnabled val="1"/>
        </dgm:presLayoutVars>
      </dgm:prSet>
      <dgm:spPr/>
    </dgm:pt>
    <dgm:pt modelId="{B732F0A0-5DA8-F649-B798-5AD317E0CBDC}" type="pres">
      <dgm:prSet presAssocID="{01AE52D0-258D-0441-A41F-AD93F7AB7A5F}" presName="sibTrans" presStyleLbl="sibTrans2D1" presStyleIdx="1" presStyleCnt="2"/>
      <dgm:spPr/>
    </dgm:pt>
    <dgm:pt modelId="{1229B952-03CD-4841-B762-4E1C4098E156}" type="pres">
      <dgm:prSet presAssocID="{01AE52D0-258D-0441-A41F-AD93F7AB7A5F}" presName="connectorText" presStyleLbl="sibTrans2D1" presStyleIdx="1" presStyleCnt="2"/>
      <dgm:spPr/>
    </dgm:pt>
    <dgm:pt modelId="{66E4468C-2844-3542-9737-33AB9993B333}" type="pres">
      <dgm:prSet presAssocID="{5CFD3A6E-B340-D148-A920-9D53721DA90A}" presName="node" presStyleLbl="node1" presStyleIdx="2" presStyleCnt="3">
        <dgm:presLayoutVars>
          <dgm:bulletEnabled val="1"/>
        </dgm:presLayoutVars>
      </dgm:prSet>
      <dgm:spPr/>
    </dgm:pt>
  </dgm:ptLst>
  <dgm:cxnLst>
    <dgm:cxn modelId="{E5076002-4B0F-7F48-B0B4-D6AB4E954557}" srcId="{A3F6760A-1AB7-C046-94EA-A480D1F87E83}" destId="{12DC0137-99A8-1F4B-B2C2-AF9D1723A0FD}" srcOrd="1" destOrd="0" parTransId="{6D6C5609-41FB-B54C-8802-DAFD31286874}" sibTransId="{01AE52D0-258D-0441-A41F-AD93F7AB7A5F}"/>
    <dgm:cxn modelId="{99367A03-B0DA-6043-9753-1A7628592AD3}" type="presOf" srcId="{5CFD3A6E-B340-D148-A920-9D53721DA90A}" destId="{66E4468C-2844-3542-9737-33AB9993B333}" srcOrd="0" destOrd="0" presId="urn:microsoft.com/office/officeart/2005/8/layout/process1"/>
    <dgm:cxn modelId="{97F4A308-B55A-A745-BC0A-413776C1341E}" type="presOf" srcId="{8DB2D757-3E85-1446-8514-4B7720C7AE9F}" destId="{605010A3-D05C-CF4D-9C05-7D70AA74B5CB}" srcOrd="0" destOrd="0" presId="urn:microsoft.com/office/officeart/2005/8/layout/process1"/>
    <dgm:cxn modelId="{FCF15254-D528-184D-8F05-542D3F0F564D}" type="presOf" srcId="{A3F6760A-1AB7-C046-94EA-A480D1F87E83}" destId="{BBA1A54C-4673-F347-BE12-FFEECB6BDD0E}" srcOrd="0" destOrd="0" presId="urn:microsoft.com/office/officeart/2005/8/layout/process1"/>
    <dgm:cxn modelId="{A5FD3E7F-A2EF-7D49-8F6C-B0EBFEF3B7D1}" type="presOf" srcId="{01AE52D0-258D-0441-A41F-AD93F7AB7A5F}" destId="{B732F0A0-5DA8-F649-B798-5AD317E0CBDC}" srcOrd="0" destOrd="0" presId="urn:microsoft.com/office/officeart/2005/8/layout/process1"/>
    <dgm:cxn modelId="{B6CAE180-BB19-BD43-BDC3-0D17B1162FFA}" srcId="{A3F6760A-1AB7-C046-94EA-A480D1F87E83}" destId="{5CFD3A6E-B340-D148-A920-9D53721DA90A}" srcOrd="2" destOrd="0" parTransId="{331320AA-775B-904A-92BE-BAC9A6A1B766}" sibTransId="{9ADF61DB-CF59-D842-B30B-B0AE55FE5058}"/>
    <dgm:cxn modelId="{91D9CEB0-CD4E-BA44-98F7-BA67632C961D}" type="presOf" srcId="{12DC0137-99A8-1F4B-B2C2-AF9D1723A0FD}" destId="{288A06F5-23A7-DF42-96C7-56C2FCDC9FAD}" srcOrd="0" destOrd="0" presId="urn:microsoft.com/office/officeart/2005/8/layout/process1"/>
    <dgm:cxn modelId="{557AFBD1-F613-974A-B5FC-182C2A575477}" type="presOf" srcId="{D8D958DD-08A0-164A-8236-582B6532A2E5}" destId="{DCA42B95-5794-9F4E-B822-54E76E03922C}" srcOrd="0" destOrd="0" presId="urn:microsoft.com/office/officeart/2005/8/layout/process1"/>
    <dgm:cxn modelId="{1FF1F2D7-B7EC-0B40-B227-DA32476A157A}" srcId="{A3F6760A-1AB7-C046-94EA-A480D1F87E83}" destId="{D8D958DD-08A0-164A-8236-582B6532A2E5}" srcOrd="0" destOrd="0" parTransId="{63C976AC-B731-8641-924F-F3F818F972F7}" sibTransId="{8DB2D757-3E85-1446-8514-4B7720C7AE9F}"/>
    <dgm:cxn modelId="{1235CBF9-5AAC-9F40-98DD-245F85C868D4}" type="presOf" srcId="{01AE52D0-258D-0441-A41F-AD93F7AB7A5F}" destId="{1229B952-03CD-4841-B762-4E1C4098E156}" srcOrd="1" destOrd="0" presId="urn:microsoft.com/office/officeart/2005/8/layout/process1"/>
    <dgm:cxn modelId="{59C326FA-D525-0840-9B23-B1153E3D126B}" type="presOf" srcId="{8DB2D757-3E85-1446-8514-4B7720C7AE9F}" destId="{F21D1B9D-6517-9048-8CC9-C1FE7539752C}" srcOrd="1" destOrd="0" presId="urn:microsoft.com/office/officeart/2005/8/layout/process1"/>
    <dgm:cxn modelId="{F28F57B3-6557-9743-9578-DE7FDF20EF87}" type="presParOf" srcId="{BBA1A54C-4673-F347-BE12-FFEECB6BDD0E}" destId="{DCA42B95-5794-9F4E-B822-54E76E03922C}" srcOrd="0" destOrd="0" presId="urn:microsoft.com/office/officeart/2005/8/layout/process1"/>
    <dgm:cxn modelId="{C520C151-0740-DD4F-B79C-029E31865EB9}" type="presParOf" srcId="{BBA1A54C-4673-F347-BE12-FFEECB6BDD0E}" destId="{605010A3-D05C-CF4D-9C05-7D70AA74B5CB}" srcOrd="1" destOrd="0" presId="urn:microsoft.com/office/officeart/2005/8/layout/process1"/>
    <dgm:cxn modelId="{DA836EBB-8082-554F-9533-D579E601657B}" type="presParOf" srcId="{605010A3-D05C-CF4D-9C05-7D70AA74B5CB}" destId="{F21D1B9D-6517-9048-8CC9-C1FE7539752C}" srcOrd="0" destOrd="0" presId="urn:microsoft.com/office/officeart/2005/8/layout/process1"/>
    <dgm:cxn modelId="{5F4F6915-BFC3-4843-B44F-F6C04EDA3448}" type="presParOf" srcId="{BBA1A54C-4673-F347-BE12-FFEECB6BDD0E}" destId="{288A06F5-23A7-DF42-96C7-56C2FCDC9FAD}" srcOrd="2" destOrd="0" presId="urn:microsoft.com/office/officeart/2005/8/layout/process1"/>
    <dgm:cxn modelId="{2AC40D68-9C3D-C64E-A333-D6054C6E0A77}" type="presParOf" srcId="{BBA1A54C-4673-F347-BE12-FFEECB6BDD0E}" destId="{B732F0A0-5DA8-F649-B798-5AD317E0CBDC}" srcOrd="3" destOrd="0" presId="urn:microsoft.com/office/officeart/2005/8/layout/process1"/>
    <dgm:cxn modelId="{0EBA7708-F9D7-1F49-A54A-79EE6952D6A7}" type="presParOf" srcId="{B732F0A0-5DA8-F649-B798-5AD317E0CBDC}" destId="{1229B952-03CD-4841-B762-4E1C4098E156}" srcOrd="0" destOrd="0" presId="urn:microsoft.com/office/officeart/2005/8/layout/process1"/>
    <dgm:cxn modelId="{29547C93-2FF4-254B-974D-5EF1171AA7B4}" type="presParOf" srcId="{BBA1A54C-4673-F347-BE12-FFEECB6BDD0E}" destId="{66E4468C-2844-3542-9737-33AB9993B333}"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A9C456-DFAD-ED4C-BD0B-9023DF742B09}" type="doc">
      <dgm:prSet loTypeId="urn:microsoft.com/office/officeart/2005/8/layout/chevron1" loCatId="" qsTypeId="urn:microsoft.com/office/officeart/2005/8/quickstyle/simple1" qsCatId="simple" csTypeId="urn:microsoft.com/office/officeart/2005/8/colors/accent1_3" csCatId="accent1" phldr="1"/>
      <dgm:spPr/>
      <dgm:t>
        <a:bodyPr/>
        <a:lstStyle/>
        <a:p>
          <a:endParaRPr lang="en-GB"/>
        </a:p>
      </dgm:t>
    </dgm:pt>
    <dgm:pt modelId="{7340FD82-EF14-AD47-BC70-D343B569F0AF}">
      <dgm:prSet phldrT="[Text]" custT="1"/>
      <dgm:spPr/>
      <dgm:t>
        <a:bodyPr/>
        <a:lstStyle/>
        <a:p>
          <a:r>
            <a:rPr lang="en-GB" sz="600"/>
            <a:t>Raw</a:t>
          </a:r>
          <a:r>
            <a:rPr lang="zh-CN" altLang="en-US" sz="600"/>
            <a:t> </a:t>
          </a:r>
          <a:r>
            <a:rPr lang="en-US" altLang="zh-CN" sz="600"/>
            <a:t>Material</a:t>
          </a:r>
          <a:endParaRPr lang="en-GB" sz="600"/>
        </a:p>
      </dgm:t>
    </dgm:pt>
    <dgm:pt modelId="{82A8B112-06DB-D74D-925C-C5336D060A07}" type="parTrans" cxnId="{CC53B864-6628-FD42-9D2A-05FE9BAD1EA0}">
      <dgm:prSet/>
      <dgm:spPr/>
      <dgm:t>
        <a:bodyPr/>
        <a:lstStyle/>
        <a:p>
          <a:endParaRPr lang="en-GB" sz="600"/>
        </a:p>
      </dgm:t>
    </dgm:pt>
    <dgm:pt modelId="{A67DDD18-DD06-2546-9C63-D5A4156E4B3B}" type="sibTrans" cxnId="{CC53B864-6628-FD42-9D2A-05FE9BAD1EA0}">
      <dgm:prSet/>
      <dgm:spPr/>
      <dgm:t>
        <a:bodyPr/>
        <a:lstStyle/>
        <a:p>
          <a:endParaRPr lang="en-GB" sz="600"/>
        </a:p>
      </dgm:t>
    </dgm:pt>
    <dgm:pt modelId="{F7D978F2-0FFE-B741-9BDF-8C70BDFD3BB7}">
      <dgm:prSet phldrT="[Text]" custT="1"/>
      <dgm:spPr/>
      <dgm:t>
        <a:bodyPr/>
        <a:lstStyle/>
        <a:p>
          <a:r>
            <a:rPr lang="en-GB" sz="600"/>
            <a:t>Thin-film Manufacturing</a:t>
          </a:r>
        </a:p>
      </dgm:t>
    </dgm:pt>
    <dgm:pt modelId="{E4758AB1-ECC7-8441-92B9-2C415D44DA9B}" type="parTrans" cxnId="{ED7ACE81-7C36-2244-A847-4F30CF971768}">
      <dgm:prSet/>
      <dgm:spPr/>
      <dgm:t>
        <a:bodyPr/>
        <a:lstStyle/>
        <a:p>
          <a:endParaRPr lang="en-GB" sz="600"/>
        </a:p>
      </dgm:t>
    </dgm:pt>
    <dgm:pt modelId="{53956190-2D39-284B-800D-2311F22E15D3}" type="sibTrans" cxnId="{ED7ACE81-7C36-2244-A847-4F30CF971768}">
      <dgm:prSet/>
      <dgm:spPr/>
      <dgm:t>
        <a:bodyPr/>
        <a:lstStyle/>
        <a:p>
          <a:endParaRPr lang="en-GB" sz="600"/>
        </a:p>
      </dgm:t>
    </dgm:pt>
    <dgm:pt modelId="{F226CA07-1E51-0E49-AA3F-F22F0738D56B}">
      <dgm:prSet phldrT="[Text]" custT="1"/>
      <dgm:spPr/>
      <dgm:t>
        <a:bodyPr/>
        <a:lstStyle/>
        <a:p>
          <a:r>
            <a:rPr lang="en-GB" sz="600"/>
            <a:t>Module Assembly</a:t>
          </a:r>
        </a:p>
      </dgm:t>
    </dgm:pt>
    <dgm:pt modelId="{1D299394-879E-6143-A495-8355B8A523BF}" type="parTrans" cxnId="{1F7AB768-BE88-A14F-909C-88509A0880DE}">
      <dgm:prSet/>
      <dgm:spPr/>
      <dgm:t>
        <a:bodyPr/>
        <a:lstStyle/>
        <a:p>
          <a:endParaRPr lang="en-GB" sz="600"/>
        </a:p>
      </dgm:t>
    </dgm:pt>
    <dgm:pt modelId="{FC959C61-C716-FB4A-ADAB-5AEFEC5AA860}" type="sibTrans" cxnId="{1F7AB768-BE88-A14F-909C-88509A0880DE}">
      <dgm:prSet/>
      <dgm:spPr/>
      <dgm:t>
        <a:bodyPr/>
        <a:lstStyle/>
        <a:p>
          <a:endParaRPr lang="en-GB" sz="600"/>
        </a:p>
      </dgm:t>
    </dgm:pt>
    <dgm:pt modelId="{3EC8970A-387D-F94F-B213-DA427FCC1B15}">
      <dgm:prSet custT="1"/>
      <dgm:spPr/>
      <dgm:t>
        <a:bodyPr/>
        <a:lstStyle/>
        <a:p>
          <a:r>
            <a:rPr lang="en-GB" sz="600"/>
            <a:t>Testing &amp; Quality Control</a:t>
          </a:r>
        </a:p>
      </dgm:t>
    </dgm:pt>
    <dgm:pt modelId="{DDCDFC8F-A8A9-A943-BD0B-90454AA02047}" type="parTrans" cxnId="{ADB4D720-AA26-F645-B3B0-CCD5633B43C4}">
      <dgm:prSet/>
      <dgm:spPr/>
      <dgm:t>
        <a:bodyPr/>
        <a:lstStyle/>
        <a:p>
          <a:endParaRPr lang="en-GB" sz="600"/>
        </a:p>
      </dgm:t>
    </dgm:pt>
    <dgm:pt modelId="{17846921-76BF-FC43-995D-4758AA417079}" type="sibTrans" cxnId="{ADB4D720-AA26-F645-B3B0-CCD5633B43C4}">
      <dgm:prSet/>
      <dgm:spPr/>
      <dgm:t>
        <a:bodyPr/>
        <a:lstStyle/>
        <a:p>
          <a:endParaRPr lang="en-GB" sz="600"/>
        </a:p>
      </dgm:t>
    </dgm:pt>
    <dgm:pt modelId="{75CB8B48-E697-A24B-B8F7-D1BE7B46130E}">
      <dgm:prSet custT="1"/>
      <dgm:spPr/>
      <dgm:t>
        <a:bodyPr/>
        <a:lstStyle/>
        <a:p>
          <a:r>
            <a:rPr lang="en-GB" sz="600"/>
            <a:t>Recycling &amp; Reclaiming</a:t>
          </a:r>
        </a:p>
      </dgm:t>
    </dgm:pt>
    <dgm:pt modelId="{9CC4ED57-61AB-F949-BF93-AFCA735352FC}" type="parTrans" cxnId="{89D05DD2-C996-FF4A-8C99-B8BF48888DED}">
      <dgm:prSet/>
      <dgm:spPr/>
      <dgm:t>
        <a:bodyPr/>
        <a:lstStyle/>
        <a:p>
          <a:endParaRPr lang="en-GB" sz="600"/>
        </a:p>
      </dgm:t>
    </dgm:pt>
    <dgm:pt modelId="{5255EEA1-4E54-7E41-AA29-9FE5D102803B}" type="sibTrans" cxnId="{89D05DD2-C996-FF4A-8C99-B8BF48888DED}">
      <dgm:prSet/>
      <dgm:spPr/>
      <dgm:t>
        <a:bodyPr/>
        <a:lstStyle/>
        <a:p>
          <a:endParaRPr lang="en-GB" sz="600"/>
        </a:p>
      </dgm:t>
    </dgm:pt>
    <dgm:pt modelId="{394A7F41-3708-D143-805D-40ADC5377E5D}" type="pres">
      <dgm:prSet presAssocID="{4CA9C456-DFAD-ED4C-BD0B-9023DF742B09}" presName="Name0" presStyleCnt="0">
        <dgm:presLayoutVars>
          <dgm:dir/>
          <dgm:animLvl val="lvl"/>
          <dgm:resizeHandles val="exact"/>
        </dgm:presLayoutVars>
      </dgm:prSet>
      <dgm:spPr/>
    </dgm:pt>
    <dgm:pt modelId="{44D705F8-2102-9E46-9C88-FFC3D482122C}" type="pres">
      <dgm:prSet presAssocID="{7340FD82-EF14-AD47-BC70-D343B569F0AF}" presName="parTxOnly" presStyleLbl="node1" presStyleIdx="0" presStyleCnt="5">
        <dgm:presLayoutVars>
          <dgm:chMax val="0"/>
          <dgm:chPref val="0"/>
          <dgm:bulletEnabled val="1"/>
        </dgm:presLayoutVars>
      </dgm:prSet>
      <dgm:spPr/>
    </dgm:pt>
    <dgm:pt modelId="{10CAC456-4DE5-4148-92CE-0450905FD936}" type="pres">
      <dgm:prSet presAssocID="{A67DDD18-DD06-2546-9C63-D5A4156E4B3B}" presName="parTxOnlySpace" presStyleCnt="0"/>
      <dgm:spPr/>
    </dgm:pt>
    <dgm:pt modelId="{FCA54378-D392-4842-B77B-5A089AEBD1EF}" type="pres">
      <dgm:prSet presAssocID="{F7D978F2-0FFE-B741-9BDF-8C70BDFD3BB7}" presName="parTxOnly" presStyleLbl="node1" presStyleIdx="1" presStyleCnt="5">
        <dgm:presLayoutVars>
          <dgm:chMax val="0"/>
          <dgm:chPref val="0"/>
          <dgm:bulletEnabled val="1"/>
        </dgm:presLayoutVars>
      </dgm:prSet>
      <dgm:spPr/>
    </dgm:pt>
    <dgm:pt modelId="{0E347E78-B45E-EA41-AD67-E9332D00496F}" type="pres">
      <dgm:prSet presAssocID="{53956190-2D39-284B-800D-2311F22E15D3}" presName="parTxOnlySpace" presStyleCnt="0"/>
      <dgm:spPr/>
    </dgm:pt>
    <dgm:pt modelId="{00BEB888-33A0-0641-86FA-24154030641A}" type="pres">
      <dgm:prSet presAssocID="{F226CA07-1E51-0E49-AA3F-F22F0738D56B}" presName="parTxOnly" presStyleLbl="node1" presStyleIdx="2" presStyleCnt="5">
        <dgm:presLayoutVars>
          <dgm:chMax val="0"/>
          <dgm:chPref val="0"/>
          <dgm:bulletEnabled val="1"/>
        </dgm:presLayoutVars>
      </dgm:prSet>
      <dgm:spPr/>
    </dgm:pt>
    <dgm:pt modelId="{04687D5F-0A32-8F49-8923-D7B5F766B9B2}" type="pres">
      <dgm:prSet presAssocID="{FC959C61-C716-FB4A-ADAB-5AEFEC5AA860}" presName="parTxOnlySpace" presStyleCnt="0"/>
      <dgm:spPr/>
    </dgm:pt>
    <dgm:pt modelId="{BF8F32B4-A404-B547-B654-B0ED5C8E08E3}" type="pres">
      <dgm:prSet presAssocID="{3EC8970A-387D-F94F-B213-DA427FCC1B15}" presName="parTxOnly" presStyleLbl="node1" presStyleIdx="3" presStyleCnt="5">
        <dgm:presLayoutVars>
          <dgm:chMax val="0"/>
          <dgm:chPref val="0"/>
          <dgm:bulletEnabled val="1"/>
        </dgm:presLayoutVars>
      </dgm:prSet>
      <dgm:spPr/>
    </dgm:pt>
    <dgm:pt modelId="{B3469F71-53B0-6646-9B9B-FF29B3557812}" type="pres">
      <dgm:prSet presAssocID="{17846921-76BF-FC43-995D-4758AA417079}" presName="parTxOnlySpace" presStyleCnt="0"/>
      <dgm:spPr/>
    </dgm:pt>
    <dgm:pt modelId="{BBBCB254-077D-2746-B1E7-260D114CA4E5}" type="pres">
      <dgm:prSet presAssocID="{75CB8B48-E697-A24B-B8F7-D1BE7B46130E}" presName="parTxOnly" presStyleLbl="node1" presStyleIdx="4" presStyleCnt="5">
        <dgm:presLayoutVars>
          <dgm:chMax val="0"/>
          <dgm:chPref val="0"/>
          <dgm:bulletEnabled val="1"/>
        </dgm:presLayoutVars>
      </dgm:prSet>
      <dgm:spPr/>
    </dgm:pt>
  </dgm:ptLst>
  <dgm:cxnLst>
    <dgm:cxn modelId="{ADB4D720-AA26-F645-B3B0-CCD5633B43C4}" srcId="{4CA9C456-DFAD-ED4C-BD0B-9023DF742B09}" destId="{3EC8970A-387D-F94F-B213-DA427FCC1B15}" srcOrd="3" destOrd="0" parTransId="{DDCDFC8F-A8A9-A943-BD0B-90454AA02047}" sibTransId="{17846921-76BF-FC43-995D-4758AA417079}"/>
    <dgm:cxn modelId="{FE2B7F2E-EB6F-4B3E-9D2B-A87214FDD0D3}" type="presOf" srcId="{F226CA07-1E51-0E49-AA3F-F22F0738D56B}" destId="{00BEB888-33A0-0641-86FA-24154030641A}" srcOrd="0" destOrd="0" presId="urn:microsoft.com/office/officeart/2005/8/layout/chevron1"/>
    <dgm:cxn modelId="{CC53B864-6628-FD42-9D2A-05FE9BAD1EA0}" srcId="{4CA9C456-DFAD-ED4C-BD0B-9023DF742B09}" destId="{7340FD82-EF14-AD47-BC70-D343B569F0AF}" srcOrd="0" destOrd="0" parTransId="{82A8B112-06DB-D74D-925C-C5336D060A07}" sibTransId="{A67DDD18-DD06-2546-9C63-D5A4156E4B3B}"/>
    <dgm:cxn modelId="{1F7AB768-BE88-A14F-909C-88509A0880DE}" srcId="{4CA9C456-DFAD-ED4C-BD0B-9023DF742B09}" destId="{F226CA07-1E51-0E49-AA3F-F22F0738D56B}" srcOrd="2" destOrd="0" parTransId="{1D299394-879E-6143-A495-8355B8A523BF}" sibTransId="{FC959C61-C716-FB4A-ADAB-5AEFEC5AA860}"/>
    <dgm:cxn modelId="{0492C97E-6F22-4AE1-AE28-3BBB2F4CC8C3}" type="presOf" srcId="{3EC8970A-387D-F94F-B213-DA427FCC1B15}" destId="{BF8F32B4-A404-B547-B654-B0ED5C8E08E3}" srcOrd="0" destOrd="0" presId="urn:microsoft.com/office/officeart/2005/8/layout/chevron1"/>
    <dgm:cxn modelId="{C24F2680-124A-4026-85B4-32F3686B5E3F}" type="presOf" srcId="{4CA9C456-DFAD-ED4C-BD0B-9023DF742B09}" destId="{394A7F41-3708-D143-805D-40ADC5377E5D}" srcOrd="0" destOrd="0" presId="urn:microsoft.com/office/officeart/2005/8/layout/chevron1"/>
    <dgm:cxn modelId="{ED7ACE81-7C36-2244-A847-4F30CF971768}" srcId="{4CA9C456-DFAD-ED4C-BD0B-9023DF742B09}" destId="{F7D978F2-0FFE-B741-9BDF-8C70BDFD3BB7}" srcOrd="1" destOrd="0" parTransId="{E4758AB1-ECC7-8441-92B9-2C415D44DA9B}" sibTransId="{53956190-2D39-284B-800D-2311F22E15D3}"/>
    <dgm:cxn modelId="{FEFEE996-0D78-4A6A-8E60-587D92BCFA2D}" type="presOf" srcId="{7340FD82-EF14-AD47-BC70-D343B569F0AF}" destId="{44D705F8-2102-9E46-9C88-FFC3D482122C}" srcOrd="0" destOrd="0" presId="urn:microsoft.com/office/officeart/2005/8/layout/chevron1"/>
    <dgm:cxn modelId="{B58355B6-3CB9-4B98-97A7-48E45DF00D86}" type="presOf" srcId="{F7D978F2-0FFE-B741-9BDF-8C70BDFD3BB7}" destId="{FCA54378-D392-4842-B77B-5A089AEBD1EF}" srcOrd="0" destOrd="0" presId="urn:microsoft.com/office/officeart/2005/8/layout/chevron1"/>
    <dgm:cxn modelId="{89D05DD2-C996-FF4A-8C99-B8BF48888DED}" srcId="{4CA9C456-DFAD-ED4C-BD0B-9023DF742B09}" destId="{75CB8B48-E697-A24B-B8F7-D1BE7B46130E}" srcOrd="4" destOrd="0" parTransId="{9CC4ED57-61AB-F949-BF93-AFCA735352FC}" sibTransId="{5255EEA1-4E54-7E41-AA29-9FE5D102803B}"/>
    <dgm:cxn modelId="{AD7AFEE6-44D4-40E4-91B7-5C8FCEB9466B}" type="presOf" srcId="{75CB8B48-E697-A24B-B8F7-D1BE7B46130E}" destId="{BBBCB254-077D-2746-B1E7-260D114CA4E5}" srcOrd="0" destOrd="0" presId="urn:microsoft.com/office/officeart/2005/8/layout/chevron1"/>
    <dgm:cxn modelId="{E1CB2440-C4B4-47FF-B1DE-2258FE8F86F4}" type="presParOf" srcId="{394A7F41-3708-D143-805D-40ADC5377E5D}" destId="{44D705F8-2102-9E46-9C88-FFC3D482122C}" srcOrd="0" destOrd="0" presId="urn:microsoft.com/office/officeart/2005/8/layout/chevron1"/>
    <dgm:cxn modelId="{7BFD61A3-12C9-454E-9D1A-F2B3227228C2}" type="presParOf" srcId="{394A7F41-3708-D143-805D-40ADC5377E5D}" destId="{10CAC456-4DE5-4148-92CE-0450905FD936}" srcOrd="1" destOrd="0" presId="urn:microsoft.com/office/officeart/2005/8/layout/chevron1"/>
    <dgm:cxn modelId="{E16D18D5-8CEA-4860-AD1C-3242E7196F95}" type="presParOf" srcId="{394A7F41-3708-D143-805D-40ADC5377E5D}" destId="{FCA54378-D392-4842-B77B-5A089AEBD1EF}" srcOrd="2" destOrd="0" presId="urn:microsoft.com/office/officeart/2005/8/layout/chevron1"/>
    <dgm:cxn modelId="{3C046F82-1001-40F9-AB13-F08B0BA52717}" type="presParOf" srcId="{394A7F41-3708-D143-805D-40ADC5377E5D}" destId="{0E347E78-B45E-EA41-AD67-E9332D00496F}" srcOrd="3" destOrd="0" presId="urn:microsoft.com/office/officeart/2005/8/layout/chevron1"/>
    <dgm:cxn modelId="{7C83F0FD-955E-4E0C-B903-2F8838966A93}" type="presParOf" srcId="{394A7F41-3708-D143-805D-40ADC5377E5D}" destId="{00BEB888-33A0-0641-86FA-24154030641A}" srcOrd="4" destOrd="0" presId="urn:microsoft.com/office/officeart/2005/8/layout/chevron1"/>
    <dgm:cxn modelId="{8B46AC67-88CE-4967-A66F-68BBEFD724EF}" type="presParOf" srcId="{394A7F41-3708-D143-805D-40ADC5377E5D}" destId="{04687D5F-0A32-8F49-8923-D7B5F766B9B2}" srcOrd="5" destOrd="0" presId="urn:microsoft.com/office/officeart/2005/8/layout/chevron1"/>
    <dgm:cxn modelId="{9029FFE6-B2AD-4513-A577-E00C2FD3A87A}" type="presParOf" srcId="{394A7F41-3708-D143-805D-40ADC5377E5D}" destId="{BF8F32B4-A404-B547-B654-B0ED5C8E08E3}" srcOrd="6" destOrd="0" presId="urn:microsoft.com/office/officeart/2005/8/layout/chevron1"/>
    <dgm:cxn modelId="{12091C5A-4E60-4FEC-AFC6-DE471C535984}" type="presParOf" srcId="{394A7F41-3708-D143-805D-40ADC5377E5D}" destId="{B3469F71-53B0-6646-9B9B-FF29B3557812}" srcOrd="7" destOrd="0" presId="urn:microsoft.com/office/officeart/2005/8/layout/chevron1"/>
    <dgm:cxn modelId="{3CB8D4B9-CD4F-4037-A7B1-C7B8A1AD6CDE}" type="presParOf" srcId="{394A7F41-3708-D143-805D-40ADC5377E5D}" destId="{BBBCB254-077D-2746-B1E7-260D114CA4E5}"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42B95-5794-9F4E-B822-54E76E03922C}">
      <dsp:nvSpPr>
        <dsp:cNvPr id="0" name=""/>
        <dsp:cNvSpPr/>
      </dsp:nvSpPr>
      <dsp:spPr>
        <a:xfrm>
          <a:off x="7961" y="0"/>
          <a:ext cx="2379571" cy="62635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Higher lifetime energy yield and less sensitive to weather</a:t>
          </a:r>
        </a:p>
      </dsp:txBody>
      <dsp:txXfrm>
        <a:off x="26306" y="18345"/>
        <a:ext cx="2342881" cy="589667"/>
      </dsp:txXfrm>
    </dsp:sp>
    <dsp:sp modelId="{605010A3-D05C-CF4D-9C05-7D70AA74B5CB}">
      <dsp:nvSpPr>
        <dsp:cNvPr id="0" name=""/>
        <dsp:cNvSpPr/>
      </dsp:nvSpPr>
      <dsp:spPr>
        <a:xfrm>
          <a:off x="2625490" y="18111"/>
          <a:ext cx="504469" cy="59013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latin typeface="Open Sans" panose="020B0606030504020204" pitchFamily="34" charset="0"/>
            <a:ea typeface="Open Sans" panose="020B0606030504020204" pitchFamily="34" charset="0"/>
            <a:cs typeface="Open Sans" panose="020B0606030504020204" pitchFamily="34" charset="0"/>
          </a:endParaRPr>
        </a:p>
      </dsp:txBody>
      <dsp:txXfrm>
        <a:off x="2625490" y="136138"/>
        <a:ext cx="353128" cy="354079"/>
      </dsp:txXfrm>
    </dsp:sp>
    <dsp:sp modelId="{288A06F5-23A7-DF42-96C7-56C2FCDC9FAD}">
      <dsp:nvSpPr>
        <dsp:cNvPr id="0" name=""/>
        <dsp:cNvSpPr/>
      </dsp:nvSpPr>
      <dsp:spPr>
        <a:xfrm>
          <a:off x="3339361" y="0"/>
          <a:ext cx="2379571" cy="626357"/>
        </a:xfrm>
        <a:prstGeom prst="roundRect">
          <a:avLst>
            <a:gd name="adj" fmla="val 10000"/>
          </a:avLst>
        </a:prstGeom>
        <a:solidFill>
          <a:schemeClr val="accent1">
            <a:shade val="80000"/>
            <a:hueOff val="407497"/>
            <a:satOff val="-44222"/>
            <a:lumOff val="22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Not dependent on C-Si (reliant on China – UFLPA)</a:t>
          </a:r>
        </a:p>
      </dsp:txBody>
      <dsp:txXfrm>
        <a:off x="3357706" y="18345"/>
        <a:ext cx="2342881" cy="589667"/>
      </dsp:txXfrm>
    </dsp:sp>
    <dsp:sp modelId="{B732F0A0-5DA8-F649-B798-5AD317E0CBDC}">
      <dsp:nvSpPr>
        <dsp:cNvPr id="0" name=""/>
        <dsp:cNvSpPr/>
      </dsp:nvSpPr>
      <dsp:spPr>
        <a:xfrm>
          <a:off x="5956890" y="18111"/>
          <a:ext cx="504469" cy="590133"/>
        </a:xfrm>
        <a:prstGeom prst="rightArrow">
          <a:avLst>
            <a:gd name="adj1" fmla="val 60000"/>
            <a:gd name="adj2" fmla="val 50000"/>
          </a:avLst>
        </a:prstGeom>
        <a:solidFill>
          <a:schemeClr val="accent1">
            <a:shade val="90000"/>
            <a:hueOff val="826830"/>
            <a:satOff val="-88337"/>
            <a:lumOff val="43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latin typeface="Open Sans" panose="020B0606030504020204" pitchFamily="34" charset="0"/>
            <a:ea typeface="Open Sans" panose="020B0606030504020204" pitchFamily="34" charset="0"/>
            <a:cs typeface="Open Sans" panose="020B0606030504020204" pitchFamily="34" charset="0"/>
          </a:endParaRPr>
        </a:p>
      </dsp:txBody>
      <dsp:txXfrm>
        <a:off x="5956890" y="136138"/>
        <a:ext cx="353128" cy="354079"/>
      </dsp:txXfrm>
    </dsp:sp>
    <dsp:sp modelId="{66E4468C-2844-3542-9737-33AB9993B333}">
      <dsp:nvSpPr>
        <dsp:cNvPr id="0" name=""/>
        <dsp:cNvSpPr/>
      </dsp:nvSpPr>
      <dsp:spPr>
        <a:xfrm>
          <a:off x="6670761" y="0"/>
          <a:ext cx="2379571" cy="626357"/>
        </a:xfrm>
        <a:prstGeom prst="roundRect">
          <a:avLst>
            <a:gd name="adj" fmla="val 10000"/>
          </a:avLst>
        </a:prstGeom>
        <a:solidFill>
          <a:schemeClr val="accent1">
            <a:shade val="80000"/>
            <a:hueOff val="814994"/>
            <a:satOff val="-88445"/>
            <a:lumOff val="441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Open Sans" panose="020B0606030504020204" pitchFamily="34" charset="0"/>
              <a:ea typeface="Open Sans" panose="020B0606030504020204" pitchFamily="34" charset="0"/>
              <a:cs typeface="Open Sans" panose="020B0606030504020204" pitchFamily="34" charset="0"/>
            </a:rPr>
            <a:t>Lower CO2 and water footprint. Lasts 10 years longer than C-Si</a:t>
          </a:r>
        </a:p>
      </dsp:txBody>
      <dsp:txXfrm>
        <a:off x="6689106" y="18345"/>
        <a:ext cx="2342881" cy="589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705F8-2102-9E46-9C88-FFC3D482122C}">
      <dsp:nvSpPr>
        <dsp:cNvPr id="0" name=""/>
        <dsp:cNvSpPr/>
      </dsp:nvSpPr>
      <dsp:spPr>
        <a:xfrm>
          <a:off x="1100" y="352378"/>
          <a:ext cx="979476" cy="391790"/>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a:t>Raw</a:t>
          </a:r>
          <a:r>
            <a:rPr lang="zh-CN" altLang="en-US" sz="600" kern="1200"/>
            <a:t> </a:t>
          </a:r>
          <a:r>
            <a:rPr lang="en-US" altLang="zh-CN" sz="600" kern="1200"/>
            <a:t>Material</a:t>
          </a:r>
          <a:endParaRPr lang="en-GB" sz="600" kern="1200"/>
        </a:p>
      </dsp:txBody>
      <dsp:txXfrm>
        <a:off x="196995" y="352378"/>
        <a:ext cx="587686" cy="391790"/>
      </dsp:txXfrm>
    </dsp:sp>
    <dsp:sp modelId="{FCA54378-D392-4842-B77B-5A089AEBD1EF}">
      <dsp:nvSpPr>
        <dsp:cNvPr id="0" name=""/>
        <dsp:cNvSpPr/>
      </dsp:nvSpPr>
      <dsp:spPr>
        <a:xfrm>
          <a:off x="882629" y="352378"/>
          <a:ext cx="979476" cy="391790"/>
        </a:xfrm>
        <a:prstGeom prst="chevron">
          <a:avLst/>
        </a:prstGeom>
        <a:solidFill>
          <a:schemeClr val="accent1">
            <a:shade val="80000"/>
            <a:hueOff val="203749"/>
            <a:satOff val="-22111"/>
            <a:lumOff val="11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a:t>Thin-film Manufacturing</a:t>
          </a:r>
        </a:p>
      </dsp:txBody>
      <dsp:txXfrm>
        <a:off x="1078524" y="352378"/>
        <a:ext cx="587686" cy="391790"/>
      </dsp:txXfrm>
    </dsp:sp>
    <dsp:sp modelId="{00BEB888-33A0-0641-86FA-24154030641A}">
      <dsp:nvSpPr>
        <dsp:cNvPr id="0" name=""/>
        <dsp:cNvSpPr/>
      </dsp:nvSpPr>
      <dsp:spPr>
        <a:xfrm>
          <a:off x="1764158" y="352378"/>
          <a:ext cx="979476" cy="391790"/>
        </a:xfrm>
        <a:prstGeom prst="chevron">
          <a:avLst/>
        </a:prstGeom>
        <a:solidFill>
          <a:schemeClr val="accent1">
            <a:shade val="80000"/>
            <a:hueOff val="407497"/>
            <a:satOff val="-44222"/>
            <a:lumOff val="22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a:t>Module Assembly</a:t>
          </a:r>
        </a:p>
      </dsp:txBody>
      <dsp:txXfrm>
        <a:off x="1960053" y="352378"/>
        <a:ext cx="587686" cy="391790"/>
      </dsp:txXfrm>
    </dsp:sp>
    <dsp:sp modelId="{BF8F32B4-A404-B547-B654-B0ED5C8E08E3}">
      <dsp:nvSpPr>
        <dsp:cNvPr id="0" name=""/>
        <dsp:cNvSpPr/>
      </dsp:nvSpPr>
      <dsp:spPr>
        <a:xfrm>
          <a:off x="2645687" y="352378"/>
          <a:ext cx="979476" cy="391790"/>
        </a:xfrm>
        <a:prstGeom prst="chevron">
          <a:avLst/>
        </a:prstGeom>
        <a:solidFill>
          <a:schemeClr val="accent1">
            <a:shade val="80000"/>
            <a:hueOff val="611246"/>
            <a:satOff val="-66334"/>
            <a:lumOff val="331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a:t>Testing &amp; Quality Control</a:t>
          </a:r>
        </a:p>
      </dsp:txBody>
      <dsp:txXfrm>
        <a:off x="2841582" y="352378"/>
        <a:ext cx="587686" cy="391790"/>
      </dsp:txXfrm>
    </dsp:sp>
    <dsp:sp modelId="{BBBCB254-077D-2746-B1E7-260D114CA4E5}">
      <dsp:nvSpPr>
        <dsp:cNvPr id="0" name=""/>
        <dsp:cNvSpPr/>
      </dsp:nvSpPr>
      <dsp:spPr>
        <a:xfrm>
          <a:off x="3527215" y="352378"/>
          <a:ext cx="979476" cy="391790"/>
        </a:xfrm>
        <a:prstGeom prst="chevron">
          <a:avLst/>
        </a:prstGeom>
        <a:solidFill>
          <a:schemeClr val="accent1">
            <a:shade val="80000"/>
            <a:hueOff val="814994"/>
            <a:satOff val="-88445"/>
            <a:lumOff val="441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GB" sz="600" kern="1200"/>
            <a:t>Recycling &amp; Reclaiming</a:t>
          </a:r>
        </a:p>
      </dsp:txBody>
      <dsp:txXfrm>
        <a:off x="3723110" y="352378"/>
        <a:ext cx="587686" cy="3917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B97FF-D766-4BCD-A1BD-A885A6C2CDC6}" type="datetimeFigureOut">
              <a:rPr lang="de-CH"/>
              <a:t>22.11.2025</a:t>
            </a:fld>
            <a:endParaRPr lang="de-CH"/>
          </a:p>
        </p:txBody>
      </p:sp>
      <p:sp>
        <p:nvSpPr>
          <p:cNvPr id="4" name="Slide Image Placeholder 3"/>
          <p:cNvSpPr>
            <a:spLocks noGrp="1" noRot="1" noChangeAspect="1"/>
          </p:cNvSpPr>
          <p:nvPr>
            <p:ph type="sldImg" idx="2"/>
          </p:nvPr>
        </p:nvSpPr>
        <p:spPr>
          <a:xfrm>
            <a:off x="1231900" y="1143000"/>
            <a:ext cx="43942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43A2B-8538-4DC4-85E2-C63C47E11FE2}" type="slidenum">
              <a:rPr lang="de-CH"/>
              <a:t>‹#›</a:t>
            </a:fld>
            <a:endParaRPr lang="de-CH"/>
          </a:p>
        </p:txBody>
      </p:sp>
    </p:spTree>
    <p:extLst>
      <p:ext uri="{BB962C8B-B14F-4D97-AF65-F5344CB8AC3E}">
        <p14:creationId xmlns:p14="http://schemas.microsoft.com/office/powerpoint/2010/main" val="83949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SG"/>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43A2B-8538-4DC4-85E2-C63C47E11FE2}" type="slidenum">
              <a:rPr lang="en-US"/>
              <a:t>1</a:t>
            </a:fld>
            <a:endParaRPr lang="en-US"/>
          </a:p>
        </p:txBody>
      </p:sp>
    </p:spTree>
    <p:extLst>
      <p:ext uri="{BB962C8B-B14F-4D97-AF65-F5344CB8AC3E}">
        <p14:creationId xmlns:p14="http://schemas.microsoft.com/office/powerpoint/2010/main" val="32246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483E-7E02-1C48-A6AC-A24BFA8535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D5FEF9-39D1-D242-072F-4E574FEA6F1A}"/>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A9C5F61-51FD-5CF6-AB11-2D201BEED6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63EED1-2E4F-C09F-6160-46660F26D0F3}"/>
              </a:ext>
            </a:extLst>
          </p:cNvPr>
          <p:cNvSpPr>
            <a:spLocks noGrp="1"/>
          </p:cNvSpPr>
          <p:nvPr>
            <p:ph type="sldNum" sz="quarter" idx="5"/>
          </p:nvPr>
        </p:nvSpPr>
        <p:spPr/>
        <p:txBody>
          <a:bodyPr/>
          <a:lstStyle/>
          <a:p>
            <a:fld id="{26C371B7-DF50-498F-A716-E2887E716940}" type="slidenum">
              <a:rPr lang="zh-CN" altLang="en-US" smtClean="0"/>
              <a:t>10</a:t>
            </a:fld>
            <a:endParaRPr lang="zh-CN" altLang="en-US"/>
          </a:p>
        </p:txBody>
      </p:sp>
    </p:spTree>
    <p:extLst>
      <p:ext uri="{BB962C8B-B14F-4D97-AF65-F5344CB8AC3E}">
        <p14:creationId xmlns:p14="http://schemas.microsoft.com/office/powerpoint/2010/main" val="4171027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211E6-5340-D9E9-74DF-F6CB2C19E0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FD5927-282D-F8E6-DB9B-07865E526A9D}"/>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7C61AFF4-DC04-71F0-8831-54255CC4D9C3}"/>
              </a:ext>
            </a:extLst>
          </p:cNvPr>
          <p:cNvSpPr>
            <a:spLocks noGrp="1"/>
          </p:cNvSpPr>
          <p:nvPr>
            <p:ph type="body" idx="1"/>
          </p:nvPr>
        </p:nvSpPr>
        <p:spPr/>
        <p:txBody>
          <a:bodyPr/>
          <a:lstStyle/>
          <a:p>
            <a:endParaRPr lang="en-AU" altLang="zh-CN" b="1"/>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Munger once said, to succeed, you just have to avoid where it will fail. Luckily, in the case of first solar, our major risks are all well mitigated. The biggest risk of our thesis is the reliance on favourable regulatory policy. However, we see durability in current US trade policy amid the US-China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decouping</a:t>
            </a:r>
            <a:r>
              <a:rPr lang="en-AU" sz="1800" kern="100">
                <a:effectLst/>
                <a:latin typeface="Aptos" panose="020B0004020202020204" pitchFamily="34" charset="0"/>
                <a:ea typeface="DengXian" panose="02010600030101010101" pitchFamily="2" charset="-122"/>
                <a:cs typeface="Times New Roman" panose="02020603050405020304" pitchFamily="18" charset="0"/>
              </a:rPr>
              <a:t> and solar being a strategic industry in this arm-race.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Demand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Additionally, the demand for utility-scale power may also slow due to the rolling back of tax-concessions for renewable projects under trump’s admin, deviating with our solar industry growth stack. But instead we see our structural demand drivers from for example Data centre remain resilient, due to the fact that solar offering a lower levelized cost of energy even absent tax credits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Tech and Management</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There is also possibility that the rapid advancement poly-silicon tech could narrow first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solar’s</a:t>
            </a:r>
            <a:r>
              <a:rPr lang="en-AU" sz="1800" kern="100">
                <a:effectLst/>
                <a:latin typeface="Aptos" panose="020B0004020202020204" pitchFamily="34" charset="0"/>
                <a:ea typeface="DengXian" panose="02010600030101010101" pitchFamily="2" charset="-122"/>
                <a:cs typeface="Times New Roman" panose="02020603050405020304" pitchFamily="18" charset="0"/>
              </a:rPr>
              <a:t> real world performance </a:t>
            </a:r>
            <a:r>
              <a:rPr lang="en-AU" sz="1800" kern="100" err="1">
                <a:effectLst/>
                <a:latin typeface="Aptos" panose="020B0004020202020204" pitchFamily="34" charset="0"/>
                <a:ea typeface="DengXian" panose="02010600030101010101" pitchFamily="2" charset="-122"/>
                <a:cs typeface="Times New Roman" panose="02020603050405020304" pitchFamily="18" charset="0"/>
              </a:rPr>
              <a:t>advanatage</a:t>
            </a:r>
            <a:r>
              <a:rPr lang="en-AU" sz="1800" kern="100">
                <a:effectLst/>
                <a:latin typeface="Aptos" panose="020B0004020202020204" pitchFamily="34" charset="0"/>
                <a:ea typeface="DengXian" panose="02010600030101010101" pitchFamily="2" charset="-122"/>
                <a:cs typeface="Times New Roman" panose="02020603050405020304" pitchFamily="18" charset="0"/>
              </a:rPr>
              <a:t> or management fail to execute roadmap on technology and capacity ramping, however, we see first solar having a strong technology differentiation and a great execution track record so far, even a miss in execution will be well buffered by its take-or-pay backlog, low gearing and policy position. </a:t>
            </a: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AU" sz="1800" b="1" kern="100">
                <a:effectLst/>
                <a:latin typeface="Aptos" panose="020B0004020202020204" pitchFamily="34" charset="0"/>
                <a:ea typeface="DengXian" panose="02010600030101010101" pitchFamily="2" charset="-122"/>
                <a:cs typeface="Times New Roman" panose="02020603050405020304" pitchFamily="18" charset="0"/>
              </a:rPr>
              <a:t>Catalysts</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AU" sz="1800" kern="100">
                <a:effectLst/>
                <a:latin typeface="Aptos" panose="020B0004020202020204" pitchFamily="34" charset="0"/>
                <a:ea typeface="DengXian" panose="02010600030101010101" pitchFamily="2" charset="-122"/>
                <a:cs typeface="Times New Roman" panose="02020603050405020304" pitchFamily="18" charset="0"/>
              </a:rPr>
              <a:t>Moving on to catalysts, we break our catalyst to those tied to our key drivers of ASPs and capacity. For ASPs, two upcoming macro catalysts that are section 232 into polysilicon and FEOC which will exert upward pressure on ASP to at least maintain $0.30/w ,  which expected to be realised at Q1Q2 next year, and module sold we see execution to increase module sold by 45-50% by ramping production throughout 2025-2028, we will see the stock trends toward our target price when execution keep hitting and </a:t>
            </a:r>
            <a:r>
              <a:rPr lang="en-GB" sz="1800" kern="0">
                <a:effectLst/>
                <a:latin typeface="Aptos" panose="020B0004020202020204" pitchFamily="34" charset="0"/>
                <a:ea typeface="DengXian" panose="02010600030101010101" pitchFamily="2" charset="-122"/>
                <a:cs typeface="Helvetica" pitchFamily="2" charset="0"/>
              </a:rPr>
              <a:t>new facilities ramp their productions</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GB" sz="1800" kern="0">
                <a:effectLst/>
                <a:latin typeface="Aptos" panose="020B0004020202020204" pitchFamily="34" charset="0"/>
                <a:ea typeface="DengXian" panose="02010600030101010101" pitchFamily="2" charset="-122"/>
                <a:cs typeface="Helvetica" pitchFamily="2" charset="0"/>
              </a:rPr>
              <a:t>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GB" sz="1800" kern="0">
                <a:effectLst/>
                <a:latin typeface="Aptos" panose="020B0004020202020204" pitchFamily="34" charset="0"/>
                <a:ea typeface="DengXian" panose="02010600030101010101" pitchFamily="2" charset="-122"/>
                <a:cs typeface="Helvetica" pitchFamily="2" charset="0"/>
              </a:rPr>
              <a:t>That </a:t>
            </a:r>
            <a:r>
              <a:rPr lang="en-GB" sz="1800" kern="0" err="1">
                <a:effectLst/>
                <a:latin typeface="Aptos" panose="020B0004020202020204" pitchFamily="34" charset="0"/>
                <a:ea typeface="DengXian" panose="02010600030101010101" pitchFamily="2" charset="-122"/>
                <a:cs typeface="Helvetica" pitchFamily="2" charset="0"/>
              </a:rPr>
              <a:t>ll</a:t>
            </a:r>
            <a:r>
              <a:rPr lang="en-GB" sz="1800" kern="0">
                <a:effectLst/>
                <a:latin typeface="Aptos" panose="020B0004020202020204" pitchFamily="34" charset="0"/>
                <a:ea typeface="DengXian" panose="02010600030101010101" pitchFamily="2" charset="-122"/>
                <a:cs typeface="Helvetica" pitchFamily="2" charset="0"/>
              </a:rPr>
              <a:t> be the end of our presentation. Thank you for listening, and we now welcome any question </a:t>
            </a:r>
            <a:endParaRPr lang="en-AU" sz="1800" kern="10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C39271D-D8BA-15E2-1929-69785AFE83A7}"/>
              </a:ext>
            </a:extLst>
          </p:cNvPr>
          <p:cNvSpPr>
            <a:spLocks noGrp="1"/>
          </p:cNvSpPr>
          <p:nvPr>
            <p:ph type="sldNum" sz="quarter" idx="5"/>
          </p:nvPr>
        </p:nvSpPr>
        <p:spPr/>
        <p:txBody>
          <a:bodyPr/>
          <a:lstStyle/>
          <a:p>
            <a:fld id="{26C371B7-DF50-498F-A716-E2887E716940}" type="slidenum">
              <a:rPr lang="zh-CN" altLang="en-US" smtClean="0"/>
              <a:t>11</a:t>
            </a:fld>
            <a:endParaRPr lang="zh-CN" altLang="en-US"/>
          </a:p>
        </p:txBody>
      </p:sp>
    </p:spTree>
    <p:extLst>
      <p:ext uri="{BB962C8B-B14F-4D97-AF65-F5344CB8AC3E}">
        <p14:creationId xmlns:p14="http://schemas.microsoft.com/office/powerpoint/2010/main" val="185394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13</a:t>
            </a:fld>
            <a:endParaRPr lang="zh-CN" altLang="en-US"/>
          </a:p>
        </p:txBody>
      </p:sp>
    </p:spTree>
    <p:extLst>
      <p:ext uri="{BB962C8B-B14F-4D97-AF65-F5344CB8AC3E}">
        <p14:creationId xmlns:p14="http://schemas.microsoft.com/office/powerpoint/2010/main" val="2809187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14</a:t>
            </a:fld>
            <a:endParaRPr lang="zh-CN" altLang="en-US"/>
          </a:p>
        </p:txBody>
      </p:sp>
    </p:spTree>
    <p:extLst>
      <p:ext uri="{BB962C8B-B14F-4D97-AF65-F5344CB8AC3E}">
        <p14:creationId xmlns:p14="http://schemas.microsoft.com/office/powerpoint/2010/main" val="406967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15</a:t>
            </a:fld>
            <a:endParaRPr lang="zh-CN" altLang="en-US"/>
          </a:p>
        </p:txBody>
      </p:sp>
    </p:spTree>
    <p:extLst>
      <p:ext uri="{BB962C8B-B14F-4D97-AF65-F5344CB8AC3E}">
        <p14:creationId xmlns:p14="http://schemas.microsoft.com/office/powerpoint/2010/main" val="2588558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16</a:t>
            </a:fld>
            <a:endParaRPr lang="zh-CN" altLang="en-US"/>
          </a:p>
        </p:txBody>
      </p:sp>
    </p:spTree>
    <p:extLst>
      <p:ext uri="{BB962C8B-B14F-4D97-AF65-F5344CB8AC3E}">
        <p14:creationId xmlns:p14="http://schemas.microsoft.com/office/powerpoint/2010/main" val="37735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en-IE"/>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6C371B7-DF50-498F-A716-E2887E716940}" type="slidenum">
              <a:rPr lang="zh-CN" altLang="en-US" smtClean="0"/>
              <a:t>17</a:t>
            </a:fld>
            <a:endParaRPr lang="zh-CN" altLang="en-US"/>
          </a:p>
        </p:txBody>
      </p:sp>
    </p:spTree>
    <p:extLst>
      <p:ext uri="{BB962C8B-B14F-4D97-AF65-F5344CB8AC3E}">
        <p14:creationId xmlns:p14="http://schemas.microsoft.com/office/powerpoint/2010/main" val="428571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B09A-52E3-CAEC-11A2-0E2B5D6C15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5DA964-0838-407C-ECEC-FE816E16E755}"/>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933767E6-6055-917E-3346-F96E45115D3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6535EE-79AC-677F-4EEB-07453B30CB7A}"/>
              </a:ext>
            </a:extLst>
          </p:cNvPr>
          <p:cNvSpPr>
            <a:spLocks noGrp="1"/>
          </p:cNvSpPr>
          <p:nvPr>
            <p:ph type="sldNum" sz="quarter" idx="5"/>
          </p:nvPr>
        </p:nvSpPr>
        <p:spPr/>
        <p:txBody>
          <a:bodyPr/>
          <a:lstStyle/>
          <a:p>
            <a:fld id="{26C371B7-DF50-498F-A716-E2887E716940}" type="slidenum">
              <a:rPr lang="zh-CN" altLang="en-US" smtClean="0"/>
              <a:t>18</a:t>
            </a:fld>
            <a:endParaRPr lang="zh-CN" altLang="en-US"/>
          </a:p>
        </p:txBody>
      </p:sp>
    </p:spTree>
    <p:extLst>
      <p:ext uri="{BB962C8B-B14F-4D97-AF65-F5344CB8AC3E}">
        <p14:creationId xmlns:p14="http://schemas.microsoft.com/office/powerpoint/2010/main" val="195534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2F59B-9807-0209-45C8-3AEFAA4785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3E307-B361-38CB-D535-9A47951188CA}"/>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3874A0E-A9D0-AABB-0679-4BCE9460A4A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B182753-6978-708B-97C2-D4A1F3C86CF2}"/>
              </a:ext>
            </a:extLst>
          </p:cNvPr>
          <p:cNvSpPr>
            <a:spLocks noGrp="1"/>
          </p:cNvSpPr>
          <p:nvPr>
            <p:ph type="sldNum" sz="quarter" idx="5"/>
          </p:nvPr>
        </p:nvSpPr>
        <p:spPr/>
        <p:txBody>
          <a:bodyPr/>
          <a:lstStyle/>
          <a:p>
            <a:fld id="{26C371B7-DF50-498F-A716-E2887E716940}" type="slidenum">
              <a:rPr lang="zh-CN" altLang="en-US" smtClean="0"/>
              <a:t>19</a:t>
            </a:fld>
            <a:endParaRPr lang="zh-CN" altLang="en-US"/>
          </a:p>
        </p:txBody>
      </p:sp>
    </p:spTree>
    <p:extLst>
      <p:ext uri="{BB962C8B-B14F-4D97-AF65-F5344CB8AC3E}">
        <p14:creationId xmlns:p14="http://schemas.microsoft.com/office/powerpoint/2010/main" val="954644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D253-9ED5-2C32-4332-A915DCBD4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4EAED5-CBE4-76A6-538E-62F834333516}"/>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1CFF0A8-5AB9-1062-BFE1-D5AD428FC68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6E7B03A-9256-D40D-57E4-394AF0E633D4}"/>
              </a:ext>
            </a:extLst>
          </p:cNvPr>
          <p:cNvSpPr>
            <a:spLocks noGrp="1"/>
          </p:cNvSpPr>
          <p:nvPr>
            <p:ph type="sldNum" sz="quarter" idx="5"/>
          </p:nvPr>
        </p:nvSpPr>
        <p:spPr/>
        <p:txBody>
          <a:bodyPr/>
          <a:lstStyle/>
          <a:p>
            <a:fld id="{26C371B7-DF50-498F-A716-E2887E716940}" type="slidenum">
              <a:rPr lang="zh-CN" altLang="en-US" smtClean="0"/>
              <a:t>20</a:t>
            </a:fld>
            <a:endParaRPr lang="zh-CN" altLang="en-US"/>
          </a:p>
        </p:txBody>
      </p:sp>
    </p:spTree>
    <p:extLst>
      <p:ext uri="{BB962C8B-B14F-4D97-AF65-F5344CB8AC3E}">
        <p14:creationId xmlns:p14="http://schemas.microsoft.com/office/powerpoint/2010/main" val="175325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59C1D-E271-0BE0-D62B-A00D2E2373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7011C-124B-FC8C-70F1-599FBAB33BB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8988639-B85B-7E1A-7250-2F9AD8AACB4C}"/>
              </a:ext>
            </a:extLst>
          </p:cNvPr>
          <p:cNvSpPr>
            <a:spLocks noGrp="1"/>
          </p:cNvSpPr>
          <p:nvPr>
            <p:ph type="body" idx="1"/>
          </p:nvPr>
        </p:nvSpPr>
        <p:spPr/>
        <p:txBody>
          <a:bodyPr/>
          <a:lstStyle/>
          <a:p>
            <a:r>
              <a:rPr lang="en-GB" altLang="zh-CN"/>
              <a:t>Bear case, make clear 3 thesis to support upside</a:t>
            </a:r>
          </a:p>
          <a:p>
            <a:r>
              <a:rPr lang="en-GB" altLang="zh-CN"/>
              <a:t>Micheal: less financials</a:t>
            </a:r>
          </a:p>
          <a:p>
            <a:r>
              <a:rPr lang="en-GB" altLang="zh-CN"/>
              <a:t>Yifei: don’t ask question</a:t>
            </a:r>
          </a:p>
          <a:p>
            <a:r>
              <a:rPr lang="en-GB" altLang="zh-CN"/>
              <a:t>Micheal: Slide 5 a bit to long</a:t>
            </a:r>
          </a:p>
          <a:p>
            <a:r>
              <a:rPr lang="en-GB" altLang="zh-CN" err="1"/>
              <a:t>Yifey</a:t>
            </a:r>
            <a:r>
              <a:rPr lang="en-GB" altLang="zh-CN"/>
              <a:t>: Less </a:t>
            </a:r>
            <a:r>
              <a:rPr lang="en-GB" altLang="zh-CN" err="1"/>
              <a:t>esg</a:t>
            </a:r>
            <a:r>
              <a:rPr lang="en-GB" altLang="zh-CN"/>
              <a:t> -&gt; highlight also vertical integration </a:t>
            </a:r>
            <a:r>
              <a:rPr lang="en-US" altLang="zh-CN"/>
              <a:t>+ domestic advantage</a:t>
            </a:r>
          </a:p>
          <a:p>
            <a:r>
              <a:rPr lang="en-US" altLang="zh-CN"/>
              <a:t>Fleur: Last sentence referencing to graph not necessary</a:t>
            </a:r>
          </a:p>
          <a:p>
            <a:r>
              <a:rPr lang="en-US" altLang="zh-CN"/>
              <a:t>Thesis 3: like structure 1</a:t>
            </a:r>
            <a:r>
              <a:rPr lang="en-US" altLang="zh-CN" baseline="30000"/>
              <a:t>st</a:t>
            </a:r>
            <a:r>
              <a:rPr lang="en-US" altLang="zh-CN"/>
              <a:t> 2</a:t>
            </a:r>
            <a:r>
              <a:rPr lang="en-US" altLang="zh-CN" baseline="30000"/>
              <a:t>nd</a:t>
            </a:r>
            <a:r>
              <a:rPr lang="en-US" altLang="zh-CN"/>
              <a:t> 3</a:t>
            </a:r>
            <a:r>
              <a:rPr lang="en-US" altLang="zh-CN" baseline="30000"/>
              <a:t>rd</a:t>
            </a:r>
            <a:r>
              <a:rPr lang="en-US" altLang="zh-CN"/>
              <a:t> -&gt; more concise</a:t>
            </a:r>
          </a:p>
          <a:p>
            <a:r>
              <a:rPr lang="en-US" altLang="zh-CN"/>
              <a:t>Valuation: shorter case description</a:t>
            </a:r>
            <a:endParaRPr lang="en-GB" altLang="zh-CN"/>
          </a:p>
          <a:p>
            <a:r>
              <a:rPr lang="en-US" altLang="zh-CN"/>
              <a:t>Sensitivity: base case sensitivity </a:t>
            </a:r>
            <a:r>
              <a:rPr lang="en-US" altLang="zh-CN">
                <a:sym typeface="Wingdings" panose="05000000000000000000" pitchFamily="2" charset="2"/>
              </a:rPr>
              <a:t> can be more concise</a:t>
            </a:r>
          </a:p>
          <a:p>
            <a:r>
              <a:rPr lang="en-US" altLang="zh-CN">
                <a:sym typeface="Wingdings" panose="05000000000000000000" pitchFamily="2" charset="2"/>
              </a:rPr>
              <a:t>Catalysts: more concise risk/mitigants  catalysts very importance</a:t>
            </a:r>
            <a:endParaRPr lang="zh-CN" altLang="en-US"/>
          </a:p>
        </p:txBody>
      </p:sp>
      <p:sp>
        <p:nvSpPr>
          <p:cNvPr id="4" name="灯片编号占位符 3">
            <a:extLst>
              <a:ext uri="{FF2B5EF4-FFF2-40B4-BE49-F238E27FC236}">
                <a16:creationId xmlns:a16="http://schemas.microsoft.com/office/drawing/2014/main" id="{6E259B63-E523-AC2E-A96B-FF1A80DA5E57}"/>
              </a:ext>
            </a:extLst>
          </p:cNvPr>
          <p:cNvSpPr>
            <a:spLocks noGrp="1"/>
          </p:cNvSpPr>
          <p:nvPr>
            <p:ph type="sldNum" sz="quarter" idx="5"/>
          </p:nvPr>
        </p:nvSpPr>
        <p:spPr/>
        <p:txBody>
          <a:bodyPr/>
          <a:lstStyle/>
          <a:p>
            <a:fld id="{26C371B7-DF50-498F-A716-E2887E716940}" type="slidenum">
              <a:rPr lang="zh-CN" altLang="en-US" smtClean="0"/>
              <a:t>2</a:t>
            </a:fld>
            <a:endParaRPr lang="zh-CN" altLang="en-US"/>
          </a:p>
        </p:txBody>
      </p:sp>
    </p:spTree>
    <p:extLst>
      <p:ext uri="{BB962C8B-B14F-4D97-AF65-F5344CB8AC3E}">
        <p14:creationId xmlns:p14="http://schemas.microsoft.com/office/powerpoint/2010/main" val="363354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0B30-9397-7D81-4C22-E9AC146CB3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C31A06-7792-B26D-830F-21E7EC03F431}"/>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0FB46679-FC19-4106-B65A-E7317943E99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0BFC13D-7970-8203-77CB-C0AEC719E4E8}"/>
              </a:ext>
            </a:extLst>
          </p:cNvPr>
          <p:cNvSpPr>
            <a:spLocks noGrp="1"/>
          </p:cNvSpPr>
          <p:nvPr>
            <p:ph type="sldNum" sz="quarter" idx="5"/>
          </p:nvPr>
        </p:nvSpPr>
        <p:spPr/>
        <p:txBody>
          <a:bodyPr/>
          <a:lstStyle/>
          <a:p>
            <a:fld id="{26C371B7-DF50-498F-A716-E2887E716940}" type="slidenum">
              <a:rPr lang="zh-CN" altLang="en-US" smtClean="0"/>
              <a:t>21</a:t>
            </a:fld>
            <a:endParaRPr lang="zh-CN" altLang="en-US"/>
          </a:p>
        </p:txBody>
      </p:sp>
    </p:spTree>
    <p:extLst>
      <p:ext uri="{BB962C8B-B14F-4D97-AF65-F5344CB8AC3E}">
        <p14:creationId xmlns:p14="http://schemas.microsoft.com/office/powerpoint/2010/main" val="3322094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655E3-029B-2D74-711E-FBCB360C75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14A54F-FEB0-E733-CFE2-3EA6864ABA96}"/>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8263C3A1-AF08-993B-447E-AD57E96FC1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E8EACB0-C558-5530-621F-15B3EB9C74A0}"/>
              </a:ext>
            </a:extLst>
          </p:cNvPr>
          <p:cNvSpPr>
            <a:spLocks noGrp="1"/>
          </p:cNvSpPr>
          <p:nvPr>
            <p:ph type="sldNum" sz="quarter" idx="5"/>
          </p:nvPr>
        </p:nvSpPr>
        <p:spPr/>
        <p:txBody>
          <a:bodyPr/>
          <a:lstStyle/>
          <a:p>
            <a:fld id="{26C371B7-DF50-498F-A716-E2887E716940}" type="slidenum">
              <a:rPr lang="zh-CN" altLang="en-US" smtClean="0"/>
              <a:t>22</a:t>
            </a:fld>
            <a:endParaRPr lang="zh-CN" altLang="en-US"/>
          </a:p>
        </p:txBody>
      </p:sp>
    </p:spTree>
    <p:extLst>
      <p:ext uri="{BB962C8B-B14F-4D97-AF65-F5344CB8AC3E}">
        <p14:creationId xmlns:p14="http://schemas.microsoft.com/office/powerpoint/2010/main" val="2233436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6D54-4E6C-4F24-C90D-7735444606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73B5B7-5B69-F151-CE1D-34DCFF77A7C4}"/>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6543D799-5420-F2FE-94EE-BB80EE1BCE7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991F7FE-071B-6C44-31CC-EF245769CAC6}"/>
              </a:ext>
            </a:extLst>
          </p:cNvPr>
          <p:cNvSpPr>
            <a:spLocks noGrp="1"/>
          </p:cNvSpPr>
          <p:nvPr>
            <p:ph type="sldNum" sz="quarter" idx="5"/>
          </p:nvPr>
        </p:nvSpPr>
        <p:spPr/>
        <p:txBody>
          <a:bodyPr/>
          <a:lstStyle/>
          <a:p>
            <a:fld id="{26C371B7-DF50-498F-A716-E2887E716940}" type="slidenum">
              <a:rPr lang="zh-CN" altLang="en-US" smtClean="0"/>
              <a:t>23</a:t>
            </a:fld>
            <a:endParaRPr lang="zh-CN" altLang="en-US"/>
          </a:p>
        </p:txBody>
      </p:sp>
    </p:spTree>
    <p:extLst>
      <p:ext uri="{BB962C8B-B14F-4D97-AF65-F5344CB8AC3E}">
        <p14:creationId xmlns:p14="http://schemas.microsoft.com/office/powerpoint/2010/main" val="1981472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SG"/>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343A2B-8538-4DC4-85E2-C63C47E11FE2}" type="slidenum">
              <a:rPr lang="en-US"/>
              <a:t>25</a:t>
            </a:fld>
            <a:endParaRPr lang="en-US"/>
          </a:p>
        </p:txBody>
      </p:sp>
    </p:spTree>
    <p:extLst>
      <p:ext uri="{BB962C8B-B14F-4D97-AF65-F5344CB8AC3E}">
        <p14:creationId xmlns:p14="http://schemas.microsoft.com/office/powerpoint/2010/main" val="4070215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DAB8-8F5D-1493-BDC6-0D7FF7705D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7B067F-7097-F0A0-31A3-6DB8E9B7FFA5}"/>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F0B70A89-C9DF-C965-5545-5C4AA528A82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FFE6028-294D-5B4E-D31D-72BD2B8E78EF}"/>
              </a:ext>
            </a:extLst>
          </p:cNvPr>
          <p:cNvSpPr>
            <a:spLocks noGrp="1"/>
          </p:cNvSpPr>
          <p:nvPr>
            <p:ph type="sldNum" sz="quarter" idx="5"/>
          </p:nvPr>
        </p:nvSpPr>
        <p:spPr/>
        <p:txBody>
          <a:bodyPr/>
          <a:lstStyle/>
          <a:p>
            <a:fld id="{26C371B7-DF50-498F-A716-E2887E716940}" type="slidenum">
              <a:rPr lang="zh-CN" altLang="en-US" smtClean="0"/>
              <a:t>26</a:t>
            </a:fld>
            <a:endParaRPr lang="zh-CN" altLang="en-US"/>
          </a:p>
        </p:txBody>
      </p:sp>
    </p:spTree>
    <p:extLst>
      <p:ext uri="{BB962C8B-B14F-4D97-AF65-F5344CB8AC3E}">
        <p14:creationId xmlns:p14="http://schemas.microsoft.com/office/powerpoint/2010/main" val="2385247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9B5A-46A8-140F-ED4B-8FD42AC285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8E1F5C-B475-A1D1-A65B-A3255A3736EB}"/>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9F4F8FFE-3291-58D1-9501-34BBA30D7EF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B53C30-00F0-89A4-0F46-91B83C7B6F5D}"/>
              </a:ext>
            </a:extLst>
          </p:cNvPr>
          <p:cNvSpPr>
            <a:spLocks noGrp="1"/>
          </p:cNvSpPr>
          <p:nvPr>
            <p:ph type="sldNum" sz="quarter" idx="5"/>
          </p:nvPr>
        </p:nvSpPr>
        <p:spPr/>
        <p:txBody>
          <a:bodyPr/>
          <a:lstStyle/>
          <a:p>
            <a:fld id="{26C371B7-DF50-498F-A716-E2887E716940}" type="slidenum">
              <a:rPr lang="zh-CN" altLang="en-US" smtClean="0"/>
              <a:t>27</a:t>
            </a:fld>
            <a:endParaRPr lang="zh-CN" altLang="en-US"/>
          </a:p>
        </p:txBody>
      </p:sp>
    </p:spTree>
    <p:extLst>
      <p:ext uri="{BB962C8B-B14F-4D97-AF65-F5344CB8AC3E}">
        <p14:creationId xmlns:p14="http://schemas.microsoft.com/office/powerpoint/2010/main" val="20329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B3EE-7350-26A1-7447-3CA92D3BEB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596253-6553-83FC-1DEB-4A3B3D7EE29A}"/>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B5E010CD-FCCD-EF25-7618-7F8E92C6BEB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B23E963-8321-3873-60C3-CB6D58C94250}"/>
              </a:ext>
            </a:extLst>
          </p:cNvPr>
          <p:cNvSpPr>
            <a:spLocks noGrp="1"/>
          </p:cNvSpPr>
          <p:nvPr>
            <p:ph type="sldNum" sz="quarter" idx="5"/>
          </p:nvPr>
        </p:nvSpPr>
        <p:spPr/>
        <p:txBody>
          <a:bodyPr/>
          <a:lstStyle/>
          <a:p>
            <a:fld id="{26C371B7-DF50-498F-A716-E2887E716940}" type="slidenum">
              <a:rPr lang="zh-CN" altLang="en-US" smtClean="0"/>
              <a:t>28</a:t>
            </a:fld>
            <a:endParaRPr lang="zh-CN" altLang="en-US"/>
          </a:p>
        </p:txBody>
      </p:sp>
    </p:spTree>
    <p:extLst>
      <p:ext uri="{BB962C8B-B14F-4D97-AF65-F5344CB8AC3E}">
        <p14:creationId xmlns:p14="http://schemas.microsoft.com/office/powerpoint/2010/main" val="979923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4D21A-8783-C480-1EAB-10D76A8EB6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B540F-EEAE-1A27-26BC-4849B7715FF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214222FF-C4BD-1997-32CB-B3C6D756B3B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B4B2A95-AE8C-FF32-22A2-768BBD80CD89}"/>
              </a:ext>
            </a:extLst>
          </p:cNvPr>
          <p:cNvSpPr>
            <a:spLocks noGrp="1"/>
          </p:cNvSpPr>
          <p:nvPr>
            <p:ph type="sldNum" sz="quarter" idx="5"/>
          </p:nvPr>
        </p:nvSpPr>
        <p:spPr/>
        <p:txBody>
          <a:bodyPr/>
          <a:lstStyle/>
          <a:p>
            <a:fld id="{26C371B7-DF50-498F-A716-E2887E716940}" type="slidenum">
              <a:rPr lang="zh-CN" altLang="en-US" smtClean="0"/>
              <a:t>29</a:t>
            </a:fld>
            <a:endParaRPr lang="zh-CN" altLang="en-US"/>
          </a:p>
        </p:txBody>
      </p:sp>
    </p:spTree>
    <p:extLst>
      <p:ext uri="{BB962C8B-B14F-4D97-AF65-F5344CB8AC3E}">
        <p14:creationId xmlns:p14="http://schemas.microsoft.com/office/powerpoint/2010/main" val="3700112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CD3BB-7481-6C8C-54AB-13139CD683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230698-E1B3-A72D-2E74-BC3C9A32466D}"/>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33634E9-FCB3-DBF9-11EE-0009CA30EA7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799A20F-8431-F272-2568-21BE3A596141}"/>
              </a:ext>
            </a:extLst>
          </p:cNvPr>
          <p:cNvSpPr>
            <a:spLocks noGrp="1"/>
          </p:cNvSpPr>
          <p:nvPr>
            <p:ph type="sldNum" sz="quarter" idx="5"/>
          </p:nvPr>
        </p:nvSpPr>
        <p:spPr/>
        <p:txBody>
          <a:bodyPr/>
          <a:lstStyle/>
          <a:p>
            <a:fld id="{26C371B7-DF50-498F-A716-E2887E716940}" type="slidenum">
              <a:rPr lang="zh-CN" altLang="en-US" smtClean="0"/>
              <a:t>30</a:t>
            </a:fld>
            <a:endParaRPr lang="zh-CN" altLang="en-US"/>
          </a:p>
        </p:txBody>
      </p:sp>
    </p:spTree>
    <p:extLst>
      <p:ext uri="{BB962C8B-B14F-4D97-AF65-F5344CB8AC3E}">
        <p14:creationId xmlns:p14="http://schemas.microsoft.com/office/powerpoint/2010/main" val="297687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25296-7494-F51C-853C-EEB43B6C63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8B509A-C2D7-0BD2-0281-7D56C37158DC}"/>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84A80B41-AF49-0C62-6D19-AFBEE716F1CF}"/>
              </a:ext>
            </a:extLst>
          </p:cNvPr>
          <p:cNvSpPr>
            <a:spLocks noGrp="1"/>
          </p:cNvSpPr>
          <p:nvPr>
            <p:ph type="body" idx="1"/>
          </p:nvPr>
        </p:nvSpPr>
        <p:spPr/>
        <p:txBody>
          <a:bodyPr/>
          <a:lstStyle/>
          <a:p>
            <a:r>
              <a:rPr lang="en-US" altLang="zh-CN" err="1"/>
              <a:t>Soruces</a:t>
            </a:r>
            <a:r>
              <a:rPr lang="en-US" altLang="zh-CN"/>
              <a:t> and further info: </a:t>
            </a:r>
          </a:p>
          <a:p>
            <a:r>
              <a:rPr lang="en-US" altLang="zh-CN"/>
              <a:t>Improved efficiency and margins: https://</a:t>
            </a:r>
            <a:r>
              <a:rPr lang="en-US" altLang="zh-CN" err="1"/>
              <a:t>seekingalpha.com</a:t>
            </a:r>
            <a:r>
              <a:rPr lang="en-US" altLang="zh-CN"/>
              <a:t>/article/4749404-first-solar-stock-strong-balance-sheet-with-minimal-debt</a:t>
            </a:r>
          </a:p>
          <a:p>
            <a:r>
              <a:rPr lang="en-US" altLang="zh-CN"/>
              <a:t>Forecasted demand for energy: </a:t>
            </a:r>
          </a:p>
          <a:p>
            <a:r>
              <a:rPr lang="en-US" altLang="zh-CN"/>
              <a:t>25Q3 earnings call and transcript: https://</a:t>
            </a:r>
            <a:r>
              <a:rPr lang="en-US" altLang="zh-CN" err="1"/>
              <a:t>www.morningstar.com</a:t>
            </a:r>
            <a:r>
              <a:rPr lang="en-US" altLang="zh-CN"/>
              <a:t>/stocks/</a:t>
            </a:r>
            <a:r>
              <a:rPr lang="en-US" altLang="zh-CN" err="1"/>
              <a:t>xnas</a:t>
            </a:r>
            <a:r>
              <a:rPr lang="en-US" altLang="zh-CN"/>
              <a:t>/</a:t>
            </a:r>
            <a:r>
              <a:rPr lang="en-US" altLang="zh-CN" err="1"/>
              <a:t>fslr</a:t>
            </a:r>
            <a:r>
              <a:rPr lang="en-US" altLang="zh-CN"/>
              <a:t>/earnings-transcripts</a:t>
            </a:r>
            <a:endParaRPr lang="zh-CN" altLang="en-US"/>
          </a:p>
        </p:txBody>
      </p:sp>
      <p:sp>
        <p:nvSpPr>
          <p:cNvPr id="4" name="灯片编号占位符 3">
            <a:extLst>
              <a:ext uri="{FF2B5EF4-FFF2-40B4-BE49-F238E27FC236}">
                <a16:creationId xmlns:a16="http://schemas.microsoft.com/office/drawing/2014/main" id="{F9382328-4E3D-A774-3B2F-0C213B0BF5DD}"/>
              </a:ext>
            </a:extLst>
          </p:cNvPr>
          <p:cNvSpPr>
            <a:spLocks noGrp="1"/>
          </p:cNvSpPr>
          <p:nvPr>
            <p:ph type="sldNum" sz="quarter" idx="5"/>
          </p:nvPr>
        </p:nvSpPr>
        <p:spPr/>
        <p:txBody>
          <a:bodyPr/>
          <a:lstStyle/>
          <a:p>
            <a:fld id="{26C371B7-DF50-498F-A716-E2887E716940}" type="slidenum">
              <a:rPr lang="zh-CN" altLang="en-US" smtClean="0"/>
              <a:t>31</a:t>
            </a:fld>
            <a:endParaRPr lang="zh-CN" altLang="en-US"/>
          </a:p>
        </p:txBody>
      </p:sp>
    </p:spTree>
    <p:extLst>
      <p:ext uri="{BB962C8B-B14F-4D97-AF65-F5344CB8AC3E}">
        <p14:creationId xmlns:p14="http://schemas.microsoft.com/office/powerpoint/2010/main" val="219810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E805-94A1-FEDF-0B88-ADE1986DD4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EE2859-770D-5DC4-89B0-CCC87D7EC194}"/>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646E5E70-5B6B-424B-FAA6-938DCCD9685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a:buChar char="-"/>
              <a:tabLst/>
              <a:defRPr/>
            </a:pPr>
            <a:r>
              <a:rPr lang="en-US" sz="12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Growth outlook: </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2025 sales guidance of $4.95–5.20bn (+18–24% YoY) on the back of contracted volumes and capacity ramp</a:t>
            </a:r>
          </a:p>
          <a:p>
            <a:pPr marL="171450" indent="-171450">
              <a:buFont typeface="Calibri"/>
              <a:buChar char="-"/>
            </a:pPr>
            <a:endParaRPr lang="en-IE" altLang="zh-CN">
              <a:ea typeface="等线"/>
            </a:endParaRPr>
          </a:p>
        </p:txBody>
      </p:sp>
      <p:sp>
        <p:nvSpPr>
          <p:cNvPr id="4" name="灯片编号占位符 3">
            <a:extLst>
              <a:ext uri="{FF2B5EF4-FFF2-40B4-BE49-F238E27FC236}">
                <a16:creationId xmlns:a16="http://schemas.microsoft.com/office/drawing/2014/main" id="{6996AC52-EC54-FC40-A825-24782116FDAB}"/>
              </a:ext>
            </a:extLst>
          </p:cNvPr>
          <p:cNvSpPr>
            <a:spLocks noGrp="1"/>
          </p:cNvSpPr>
          <p:nvPr>
            <p:ph type="sldNum" sz="quarter" idx="5"/>
          </p:nvPr>
        </p:nvSpPr>
        <p:spPr/>
        <p:txBody>
          <a:bodyPr/>
          <a:lstStyle/>
          <a:p>
            <a:fld id="{26C371B7-DF50-498F-A716-E2887E716940}" type="slidenum">
              <a:rPr lang="zh-CN" altLang="en-US" smtClean="0"/>
              <a:t>3</a:t>
            </a:fld>
            <a:endParaRPr lang="zh-CN" altLang="en-US"/>
          </a:p>
        </p:txBody>
      </p:sp>
    </p:spTree>
    <p:extLst>
      <p:ext uri="{BB962C8B-B14F-4D97-AF65-F5344CB8AC3E}">
        <p14:creationId xmlns:p14="http://schemas.microsoft.com/office/powerpoint/2010/main" val="1968201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144C-EC34-BE82-A833-833994BF9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6EE090-99E7-C337-3B8C-0937E2E65D38}"/>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EE79278-5C35-72A3-3CA6-EFC5AF193FC9}"/>
              </a:ext>
            </a:extLst>
          </p:cNvPr>
          <p:cNvSpPr>
            <a:spLocks noGrp="1"/>
          </p:cNvSpPr>
          <p:nvPr>
            <p:ph type="body" idx="1"/>
          </p:nvPr>
        </p:nvSpPr>
        <p:spPr/>
        <p:txBody>
          <a:bodyPr/>
          <a:lstStyle/>
          <a:p>
            <a:r>
              <a:rPr lang="en-US" altLang="zh-CN" err="1"/>
              <a:t>Soruces</a:t>
            </a:r>
            <a:r>
              <a:rPr lang="en-US" altLang="zh-CN"/>
              <a:t> and further info: </a:t>
            </a:r>
          </a:p>
          <a:p>
            <a:r>
              <a:rPr lang="en-US" altLang="zh-CN"/>
              <a:t>Improved efficiency and margins: https://</a:t>
            </a:r>
            <a:r>
              <a:rPr lang="en-US" altLang="zh-CN" err="1"/>
              <a:t>seekingalpha.com</a:t>
            </a:r>
            <a:r>
              <a:rPr lang="en-US" altLang="zh-CN"/>
              <a:t>/article/4749404-first-solar-stock-strong-balance-sheet-with-minimal-debt</a:t>
            </a:r>
          </a:p>
          <a:p>
            <a:r>
              <a:rPr lang="en-US" altLang="zh-CN"/>
              <a:t>Forecasted demand for energy: </a:t>
            </a:r>
          </a:p>
          <a:p>
            <a:r>
              <a:rPr lang="en-US" altLang="zh-CN"/>
              <a:t>25Q3 earnings call and transcript: https://</a:t>
            </a:r>
            <a:r>
              <a:rPr lang="en-US" altLang="zh-CN" err="1"/>
              <a:t>www.morningstar.com</a:t>
            </a:r>
            <a:r>
              <a:rPr lang="en-US" altLang="zh-CN"/>
              <a:t>/stocks/</a:t>
            </a:r>
            <a:r>
              <a:rPr lang="en-US" altLang="zh-CN" err="1"/>
              <a:t>xnas</a:t>
            </a:r>
            <a:r>
              <a:rPr lang="en-US" altLang="zh-CN"/>
              <a:t>/</a:t>
            </a:r>
            <a:r>
              <a:rPr lang="en-US" altLang="zh-CN" err="1"/>
              <a:t>fslr</a:t>
            </a:r>
            <a:r>
              <a:rPr lang="en-US" altLang="zh-CN"/>
              <a:t>/earnings-transcripts</a:t>
            </a:r>
            <a:endParaRPr lang="zh-CN" altLang="en-US"/>
          </a:p>
        </p:txBody>
      </p:sp>
      <p:sp>
        <p:nvSpPr>
          <p:cNvPr id="4" name="灯片编号占位符 3">
            <a:extLst>
              <a:ext uri="{FF2B5EF4-FFF2-40B4-BE49-F238E27FC236}">
                <a16:creationId xmlns:a16="http://schemas.microsoft.com/office/drawing/2014/main" id="{DBF9B6BD-DBC6-8ADE-43EF-255B13D85D7E}"/>
              </a:ext>
            </a:extLst>
          </p:cNvPr>
          <p:cNvSpPr>
            <a:spLocks noGrp="1"/>
          </p:cNvSpPr>
          <p:nvPr>
            <p:ph type="sldNum" sz="quarter" idx="5"/>
          </p:nvPr>
        </p:nvSpPr>
        <p:spPr/>
        <p:txBody>
          <a:bodyPr/>
          <a:lstStyle/>
          <a:p>
            <a:fld id="{26C371B7-DF50-498F-A716-E2887E716940}" type="slidenum">
              <a:rPr lang="zh-CN" altLang="en-US" smtClean="0"/>
              <a:t>33</a:t>
            </a:fld>
            <a:endParaRPr lang="zh-CN" altLang="en-US"/>
          </a:p>
        </p:txBody>
      </p:sp>
    </p:spTree>
    <p:extLst>
      <p:ext uri="{BB962C8B-B14F-4D97-AF65-F5344CB8AC3E}">
        <p14:creationId xmlns:p14="http://schemas.microsoft.com/office/powerpoint/2010/main" val="1428144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79F3-0514-5E5F-0AF2-AE01B75088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2C5451-3BB9-A255-30A2-862CB4EE4A9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5127F0FA-E8DF-CE57-C151-2F0850BE6DCD}"/>
              </a:ext>
            </a:extLst>
          </p:cNvPr>
          <p:cNvSpPr>
            <a:spLocks noGrp="1"/>
          </p:cNvSpPr>
          <p:nvPr>
            <p:ph type="body" idx="1"/>
          </p:nvPr>
        </p:nvSpPr>
        <p:spPr/>
        <p:txBody>
          <a:bodyPr/>
          <a:lstStyle/>
          <a:p>
            <a:pPr marL="171450" indent="-171450">
              <a:buFontTx/>
              <a:buChar char="-"/>
            </a:pPr>
            <a:r>
              <a:rPr lang="en-IE" altLang="zh-CN"/>
              <a:t>US Power Grid Notes: </a:t>
            </a:r>
            <a:r>
              <a:rPr lang="en-US"/>
              <a:t>7 competitive wholesale electricity markets (3 ISOs/ 4 RTOs) – Solar competitive with lowest LCOE. Three other regions (SE, NW, Mountain West): vertically integrated or fractured regulated monopolies relying on cost of service and return on Capital Expenditure, as well as bilateral PPAs.</a:t>
            </a:r>
          </a:p>
          <a:p>
            <a:pPr marL="171450" indent="-171450">
              <a:buFontTx/>
              <a:buChar char="-"/>
            </a:pPr>
            <a:r>
              <a:rPr lang="en-US"/>
              <a:t>Data Source: https://www.ise.fraunhofer.de/content/dam/ise/de/documents/publications/studies/Photovoltaics-Report.pdf</a:t>
            </a:r>
          </a:p>
          <a:p>
            <a:pPr marL="171450" indent="-171450">
              <a:buFontTx/>
              <a:buChar char="-"/>
            </a:pPr>
            <a:r>
              <a:rPr lang="en-US"/>
              <a:t>GICS: Copper Indium Gallium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Leading module efficiency: </a:t>
            </a:r>
            <a:r>
              <a:rPr lang="en-IE" sz="1200">
                <a:latin typeface="Times New Roman" panose="02020603050405020304" pitchFamily="18" charset="0"/>
                <a:cs typeface="Times New Roman" panose="02020603050405020304" pitchFamily="18" charset="0"/>
              </a:rPr>
              <a:t>Si mono-crystalline (26), GICS (19.2), CdTe (19.9), Perovskite (19.2). Perovskite-Silicon Tandem (30.6), III-V/Si (33.7)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altLang="zh-CN">
                <a:ea typeface="等线"/>
              </a:rPr>
              <a:t>LID/LeTID: (Light Induced </a:t>
            </a:r>
            <a:r>
              <a:rPr lang="en-IE" altLang="zh-CN" err="1">
                <a:ea typeface="等线"/>
              </a:rPr>
              <a:t>Degredation</a:t>
            </a:r>
            <a:r>
              <a:rPr lang="en-IE" altLang="zh-CN">
                <a:ea typeface="等线"/>
              </a:rPr>
              <a:t>) and (</a:t>
            </a:r>
            <a:r>
              <a:rPr lang="en-US"/>
              <a:t>Light and Elevated Temperature Induced Degradation) – specific to c-Si </a:t>
            </a:r>
            <a:endParaRPr lang="zh-CN" altLang="en-US">
              <a:ea typeface="等线"/>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sz="1200">
                <a:latin typeface="Times New Roman" panose="02020603050405020304" pitchFamily="18" charset="0"/>
                <a:cs typeface="Times New Roman" panose="02020603050405020304" pitchFamily="18" charset="0"/>
              </a:rPr>
              <a:t>US: </a:t>
            </a:r>
            <a:r>
              <a:rPr lang="en-US" sz="1200" b="0" i="0" kern="1200">
                <a:solidFill>
                  <a:schemeClr val="tx1"/>
                </a:solidFill>
                <a:effectLst/>
                <a:latin typeface="+mn-lt"/>
                <a:ea typeface="+mn-ea"/>
                <a:cs typeface="+mn-cs"/>
              </a:rPr>
              <a:t>8.3% CAGR between 2024 and 2032 (https://www.gminsights.com/industry-analysis/solar-photovoltaic-pv-market?gad_source=1&amp;gad_campaignid=21841935536&amp;gbraid=0AAAAACuPGhX_t31tian1wvVsfloQtSxnB&amp;gclid=CjwKCAiAz_DIBhBJEiwAVH2XwKdNSxvt6Kw28EDeofpt5Z4d19qMhLhJVO6L-AGqKeLFSZ39tAIqMhoCQgYQAvD_BwE)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Gas price forecast:  increased liquefied natural gas (LNG) exports amid flat production growth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Reduced NIMBYism reduces the costs associated with finding a suitable location</a:t>
            </a:r>
            <a:endParaRPr lang="en-IE" sz="1200">
              <a:latin typeface="Times New Roman" panose="02020603050405020304" pitchFamily="18" charset="0"/>
              <a:cs typeface="Times New Roman" panose="02020603050405020304" pitchFamily="18" charset="0"/>
            </a:endParaRPr>
          </a:p>
          <a:p>
            <a:pPr marL="171450" indent="-171450">
              <a:buFontTx/>
              <a:buChar char="-"/>
            </a:pPr>
            <a:endParaRPr lang="en-US"/>
          </a:p>
        </p:txBody>
      </p:sp>
      <p:sp>
        <p:nvSpPr>
          <p:cNvPr id="4" name="灯片编号占位符 3">
            <a:extLst>
              <a:ext uri="{FF2B5EF4-FFF2-40B4-BE49-F238E27FC236}">
                <a16:creationId xmlns:a16="http://schemas.microsoft.com/office/drawing/2014/main" id="{B698B244-789E-411B-A68E-DB482504801F}"/>
              </a:ext>
            </a:extLst>
          </p:cNvPr>
          <p:cNvSpPr>
            <a:spLocks noGrp="1"/>
          </p:cNvSpPr>
          <p:nvPr>
            <p:ph type="sldNum" sz="quarter" idx="5"/>
          </p:nvPr>
        </p:nvSpPr>
        <p:spPr/>
        <p:txBody>
          <a:bodyPr/>
          <a:lstStyle/>
          <a:p>
            <a:fld id="{26C371B7-DF50-498F-A716-E2887E716940}" type="slidenum">
              <a:rPr lang="zh-CN" altLang="en-US" smtClean="0"/>
              <a:t>34</a:t>
            </a:fld>
            <a:endParaRPr lang="zh-CN" altLang="en-US"/>
          </a:p>
        </p:txBody>
      </p:sp>
    </p:spTree>
    <p:extLst>
      <p:ext uri="{BB962C8B-B14F-4D97-AF65-F5344CB8AC3E}">
        <p14:creationId xmlns:p14="http://schemas.microsoft.com/office/powerpoint/2010/main" val="128187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Stock History: focus 3 ↑</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(political) Inflation Reduction Act optimism in clean E → fundamental market forces still present</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(financial) favourable earnings report → superior tech allow ↑profit margin</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Competitors:</a:t>
            </a:r>
          </a:p>
          <a:p>
            <a:r>
              <a:rPr lang="en-GB" sz="1200" b="0" i="0" u="none" strike="noStrike" kern="1200">
                <a:solidFill>
                  <a:schemeClr val="tx1"/>
                </a:solidFill>
                <a:effectLst/>
                <a:latin typeface="+mn-lt"/>
                <a:ea typeface="+mn-ea"/>
                <a:cs typeface="+mn-cs"/>
              </a:rPr>
              <a:t>Of the top 10 firms in the solar energy industry, how many based in China? 9 → where is the other 1? First Solar in US → not depend on silicon from China</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Traditional polysilicon modules lose efficiency in heat (climate change) → ↓gross margins</a:t>
            </a: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endParaRPr lang="en-GB" sz="1200" b="0" i="0" u="none" strike="noStrike" kern="1200">
              <a:solidFill>
                <a:schemeClr val="tx1"/>
              </a:solidFill>
              <a:effectLst/>
              <a:latin typeface="+mn-lt"/>
              <a:ea typeface="+mn-ea"/>
              <a:cs typeface="+mn-cs"/>
            </a:endParaRPr>
          </a:p>
          <a:p>
            <a:r>
              <a:rPr lang="en-GB"/>
              <a:t>ROE 17%</a:t>
            </a:r>
          </a:p>
          <a:p>
            <a:r>
              <a:rPr lang="en-GB"/>
              <a:t>P/E 19x</a:t>
            </a:r>
          </a:p>
          <a:p>
            <a:r>
              <a:rPr lang="en-GB"/>
              <a:t>EV/EBITDA 12.7x</a:t>
            </a:r>
          </a:p>
          <a:p>
            <a:r>
              <a:rPr lang="en-GB"/>
              <a:t>Price-to-Sales 5.3x</a:t>
            </a:r>
          </a:p>
          <a:p>
            <a:r>
              <a:rPr lang="en-GB"/>
              <a:t>Price-to-Book 2.8x</a:t>
            </a:r>
          </a:p>
        </p:txBody>
      </p:sp>
      <p:sp>
        <p:nvSpPr>
          <p:cNvPr id="4" name="Slide Number Placeholder 3"/>
          <p:cNvSpPr>
            <a:spLocks noGrp="1"/>
          </p:cNvSpPr>
          <p:nvPr>
            <p:ph type="sldNum" sz="quarter" idx="5"/>
          </p:nvPr>
        </p:nvSpPr>
        <p:spPr/>
        <p:txBody>
          <a:bodyPr/>
          <a:lstStyle/>
          <a:p>
            <a:fld id="{FF343A2B-8538-4DC4-85E2-C63C47E11FE2}" type="slidenum">
              <a:rPr lang="de-CH" smtClean="0"/>
              <a:t>4</a:t>
            </a:fld>
            <a:endParaRPr lang="de-CH"/>
          </a:p>
        </p:txBody>
      </p:sp>
    </p:spTree>
    <p:extLst>
      <p:ext uri="{BB962C8B-B14F-4D97-AF65-F5344CB8AC3E}">
        <p14:creationId xmlns:p14="http://schemas.microsoft.com/office/powerpoint/2010/main" val="3309864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80AC-32A5-BD46-05B1-0DFA3F9077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FC50C9-A112-C597-316F-CF26DC91A5D8}"/>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0CE5C4BE-5E3D-1C56-BE88-9D70936A17AD}"/>
              </a:ext>
            </a:extLst>
          </p:cNvPr>
          <p:cNvSpPr>
            <a:spLocks noGrp="1"/>
          </p:cNvSpPr>
          <p:nvPr>
            <p:ph type="body" idx="1"/>
          </p:nvPr>
        </p:nvSpPr>
        <p:spPr/>
        <p:txBody>
          <a:bodyPr/>
          <a:lstStyle/>
          <a:p>
            <a:pPr marL="171450" indent="-171450">
              <a:buFontTx/>
              <a:buChar char="-"/>
            </a:pPr>
            <a:r>
              <a:rPr lang="en-IE" altLang="zh-CN"/>
              <a:t>US Power Grid Notes: </a:t>
            </a:r>
            <a:r>
              <a:rPr lang="en-US"/>
              <a:t>7 competitive wholesale electricity markets (3 ISOs/ 4 RTOs) – Solar competitive with lowest LCOE. Three other regions (SE, NW, Mountain West): vertically integrated or fractured regulated monopolies relying on cost of service and return on Capital Expenditure, as well as bilateral PPAs.</a:t>
            </a:r>
          </a:p>
          <a:p>
            <a:pPr marL="171450" indent="-171450">
              <a:buFontTx/>
              <a:buChar char="-"/>
            </a:pPr>
            <a:r>
              <a:rPr lang="en-US"/>
              <a:t>Data Source: https://www.ise.fraunhofer.de/content/dam/ise/de/documents/publications/studies/Photovoltaics-Report.pdf</a:t>
            </a:r>
          </a:p>
          <a:p>
            <a:pPr marL="171450" indent="-171450">
              <a:buFontTx/>
              <a:buChar char="-"/>
            </a:pPr>
            <a:r>
              <a:rPr lang="en-US"/>
              <a:t>GICS: Copper Indium Gallium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Leading module efficiency: </a:t>
            </a:r>
            <a:r>
              <a:rPr lang="en-IE" sz="1200">
                <a:latin typeface="Times New Roman" panose="02020603050405020304" pitchFamily="18" charset="0"/>
                <a:cs typeface="Times New Roman" panose="02020603050405020304" pitchFamily="18" charset="0"/>
              </a:rPr>
              <a:t>Si mono-crystalline (26), GICS (19.2), CdTe (19.9), Perovskite (19.2). Perovskite-Silicon Tandem (30.6), III-V/Si (33.7)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altLang="zh-CN">
                <a:ea typeface="等线"/>
              </a:rPr>
              <a:t>LID/LeTID: (Light Induced </a:t>
            </a:r>
            <a:r>
              <a:rPr lang="en-IE" altLang="zh-CN" err="1">
                <a:ea typeface="等线"/>
              </a:rPr>
              <a:t>Degredation</a:t>
            </a:r>
            <a:r>
              <a:rPr lang="en-IE" altLang="zh-CN">
                <a:ea typeface="等线"/>
              </a:rPr>
              <a:t>) and (</a:t>
            </a:r>
            <a:r>
              <a:rPr lang="en-US"/>
              <a:t>Light and Elevated Temperature Induced Degradation) – specific to c-Si </a:t>
            </a:r>
            <a:endParaRPr lang="zh-CN" altLang="en-US">
              <a:ea typeface="等线"/>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IE" sz="1200">
                <a:latin typeface="Times New Roman" panose="02020603050405020304" pitchFamily="18" charset="0"/>
                <a:cs typeface="Times New Roman" panose="02020603050405020304" pitchFamily="18" charset="0"/>
              </a:rPr>
              <a:t>US: </a:t>
            </a:r>
            <a:r>
              <a:rPr lang="en-US" sz="1200" b="0" i="0" kern="1200">
                <a:solidFill>
                  <a:schemeClr val="tx1"/>
                </a:solidFill>
                <a:effectLst/>
                <a:latin typeface="+mn-lt"/>
                <a:ea typeface="+mn-ea"/>
                <a:cs typeface="+mn-cs"/>
              </a:rPr>
              <a:t>8.3% CAGR between 2024 and 2032 (https://www.gminsights.com/industry-analysis/solar-photovoltaic-pv-market?gad_source=1&amp;gad_campaignid=21841935536&amp;gbraid=0AAAAACuPGhX_t31tian1wvVsfloQtSxnB&amp;gclid=CjwKCAiAz_DIBhBJEiwAVH2XwKdNSxvt6Kw28EDeofpt5Z4d19qMhLhJVO6L-AGqKeLFSZ39tAIqMhoCQgYQAvD_BwE)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Gas price forecast:  increased liquefied natural gas (LNG) exports amid flat production growth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schemeClr val="tx1"/>
                </a:solidFill>
                <a:effectLst/>
                <a:latin typeface="+mn-lt"/>
                <a:ea typeface="+mn-ea"/>
                <a:cs typeface="+mn-cs"/>
              </a:rPr>
              <a:t>Reduced NIMBYism reduces the costs associated with finding a suitable location</a:t>
            </a:r>
            <a:endParaRPr lang="en-IE" sz="1200">
              <a:latin typeface="Times New Roman" panose="02020603050405020304" pitchFamily="18" charset="0"/>
              <a:cs typeface="Times New Roman" panose="02020603050405020304" pitchFamily="18" charset="0"/>
            </a:endParaRPr>
          </a:p>
          <a:p>
            <a:pPr marL="171450" indent="-171450">
              <a:buFontTx/>
              <a:buChar char="-"/>
            </a:pPr>
            <a:endParaRPr lang="en-US"/>
          </a:p>
        </p:txBody>
      </p:sp>
      <p:sp>
        <p:nvSpPr>
          <p:cNvPr id="4" name="灯片编号占位符 3">
            <a:extLst>
              <a:ext uri="{FF2B5EF4-FFF2-40B4-BE49-F238E27FC236}">
                <a16:creationId xmlns:a16="http://schemas.microsoft.com/office/drawing/2014/main" id="{E4B1A7F2-00B9-FFAC-E8B1-5CCA057F237B}"/>
              </a:ext>
            </a:extLst>
          </p:cNvPr>
          <p:cNvSpPr>
            <a:spLocks noGrp="1"/>
          </p:cNvSpPr>
          <p:nvPr>
            <p:ph type="sldNum" sz="quarter" idx="5"/>
          </p:nvPr>
        </p:nvSpPr>
        <p:spPr/>
        <p:txBody>
          <a:bodyPr/>
          <a:lstStyle/>
          <a:p>
            <a:fld id="{26C371B7-DF50-498F-A716-E2887E716940}" type="slidenum">
              <a:rPr lang="zh-CN" altLang="en-US" smtClean="0"/>
              <a:t>5</a:t>
            </a:fld>
            <a:endParaRPr lang="zh-CN" altLang="en-US"/>
          </a:p>
        </p:txBody>
      </p:sp>
    </p:spTree>
    <p:extLst>
      <p:ext uri="{BB962C8B-B14F-4D97-AF65-F5344CB8AC3E}">
        <p14:creationId xmlns:p14="http://schemas.microsoft.com/office/powerpoint/2010/main" val="164655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60CF5-3EAE-801C-FDF4-153BFD03F1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F8302F-4113-6523-977F-45E24EC91CD0}"/>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50563E3C-AF1C-B2F7-C973-2A76475C4D3C}"/>
              </a:ext>
            </a:extLst>
          </p:cNvPr>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a:t>
            </a:r>
            <a:r>
              <a:rPr lang="en-GB" sz="1200" b="0" i="0" u="none" strike="noStrike" kern="1200" err="1">
                <a:solidFill>
                  <a:schemeClr val="tx1"/>
                </a:solidFill>
                <a:effectLst/>
                <a:latin typeface="+mn-lt"/>
                <a:ea typeface="+mn-ea"/>
                <a:cs typeface="+mn-cs"/>
              </a:rPr>
              <a:t>ive</a:t>
            </a:r>
            <a:r>
              <a:rPr lang="en-GB" sz="1200" b="0" i="0" u="none" strike="noStrike" kern="1200">
                <a:solidFill>
                  <a:schemeClr val="tx1"/>
                </a:solidFill>
                <a:effectLst/>
                <a:latin typeface="+mn-lt"/>
                <a:ea typeface="+mn-ea"/>
                <a:cs typeface="+mn-cs"/>
              </a:rPr>
              <a:t> outlook for industry)</a:t>
            </a:r>
          </a:p>
          <a:p>
            <a:r>
              <a:rPr lang="en-GB" sz="1200" b="0" i="0" u="none" strike="noStrike" kern="1200">
                <a:solidFill>
                  <a:schemeClr val="tx1"/>
                </a:solidFill>
                <a:effectLst/>
                <a:latin typeface="+mn-lt"/>
                <a:ea typeface="+mn-ea"/>
                <a:cs typeface="+mn-cs"/>
              </a:rPr>
              <a:t>Tech: not all solar panels are the same → superior modules stand out when climate change → </a:t>
            </a:r>
            <a:r>
              <a:rPr lang="en-GB" sz="1200" b="0" i="0" u="none" strike="noStrike" kern="1200" err="1">
                <a:solidFill>
                  <a:schemeClr val="tx1"/>
                </a:solidFill>
                <a:effectLst/>
                <a:latin typeface="+mn-lt"/>
                <a:ea typeface="+mn-ea"/>
                <a:cs typeface="+mn-cs"/>
              </a:rPr>
              <a:t>CdTe</a:t>
            </a:r>
            <a:r>
              <a:rPr lang="en-GB" sz="1200" b="0" i="0" u="none" strike="noStrike" kern="1200">
                <a:solidFill>
                  <a:schemeClr val="tx1"/>
                </a:solidFill>
                <a:effectLst/>
                <a:latin typeface="+mn-lt"/>
                <a:ea typeface="+mn-ea"/>
                <a:cs typeface="+mn-cs"/>
              </a:rPr>
              <a:t> bandgap closer to solar spectrum optimum than silicon → ↑E yield in extreme conditions → Q what is preventing competitors from doing the same? FSLR has 326 active patents globally → secure tech</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Sustainability: the env footprint of FSLR 4x &lt; conventional silicon modules → env sustain = financial sustain → recycle 90% material save cost for premium margins (thesis 3)</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Vertical integration: 2023 acquire Evolar thin-film photovoltaics → expand into R&amp;D → enable future efficiency</a:t>
            </a:r>
          </a:p>
          <a:p>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Geopolitics: invest in new manufacturing plants in US (thesis 2)</a:t>
            </a:r>
          </a:p>
          <a:p>
            <a:endParaRPr lang="zh-CN" altLang="en-US"/>
          </a:p>
        </p:txBody>
      </p:sp>
      <p:sp>
        <p:nvSpPr>
          <p:cNvPr id="4" name="灯片编号占位符 3">
            <a:extLst>
              <a:ext uri="{FF2B5EF4-FFF2-40B4-BE49-F238E27FC236}">
                <a16:creationId xmlns:a16="http://schemas.microsoft.com/office/drawing/2014/main" id="{66C2B591-3F2F-97A4-391E-6B848CD46DD7}"/>
              </a:ext>
            </a:extLst>
          </p:cNvPr>
          <p:cNvSpPr>
            <a:spLocks noGrp="1"/>
          </p:cNvSpPr>
          <p:nvPr>
            <p:ph type="sldNum" sz="quarter" idx="5"/>
          </p:nvPr>
        </p:nvSpPr>
        <p:spPr/>
        <p:txBody>
          <a:bodyPr/>
          <a:lstStyle/>
          <a:p>
            <a:fld id="{26C371B7-DF50-498F-A716-E2887E716940}" type="slidenum">
              <a:rPr lang="zh-CN" altLang="en-US" smtClean="0"/>
              <a:t>6</a:t>
            </a:fld>
            <a:endParaRPr lang="zh-CN" altLang="en-US"/>
          </a:p>
        </p:txBody>
      </p:sp>
    </p:spTree>
    <p:extLst>
      <p:ext uri="{BB962C8B-B14F-4D97-AF65-F5344CB8AC3E}">
        <p14:creationId xmlns:p14="http://schemas.microsoft.com/office/powerpoint/2010/main" val="318613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AD373-6F89-72BB-CE80-24D5C36147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3F452F-A47A-20B7-93BC-A6AFC17DC06F}"/>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9DA9E73E-1CE7-25DB-C2CB-EBD496D6439E}"/>
              </a:ext>
            </a:extLst>
          </p:cNvPr>
          <p:cNvSpPr>
            <a:spLocks noGrp="1"/>
          </p:cNvSpPr>
          <p:nvPr>
            <p:ph type="body" idx="1"/>
          </p:nvPr>
        </p:nvSpPr>
        <p:spPr/>
        <p:txBody>
          <a:bodyPr/>
          <a:lstStyle/>
          <a:p>
            <a:r>
              <a:rPr lang="en-US" altLang="zh-CN" b="1">
                <a:ea typeface="等线"/>
              </a:rPr>
              <a:t>Point 1) </a:t>
            </a:r>
          </a:p>
          <a:p>
            <a:pPr marL="228600" indent="-228600">
              <a:buAutoNum type="arabicPeriod"/>
            </a:pPr>
            <a:r>
              <a:rPr lang="en-US" altLang="zh-CN">
                <a:ea typeface="等线"/>
              </a:rPr>
              <a:t>FEOC: </a:t>
            </a:r>
            <a:r>
              <a:rPr lang="en-US" altLang="zh-CN" b="1">
                <a:ea typeface="等线"/>
              </a:rPr>
              <a:t>Foreign Entity of Concern</a:t>
            </a:r>
            <a:r>
              <a:rPr lang="en-US" altLang="zh-CN">
                <a:ea typeface="等线"/>
              </a:rPr>
              <a:t>: Firm that is affiliated with governments of China, Russia, Iran, North Korea. </a:t>
            </a:r>
            <a:r>
              <a:rPr lang="en-US"/>
              <a:t>If </a:t>
            </a:r>
            <a:r>
              <a:rPr lang="en-US" i="1"/>
              <a:t>any</a:t>
            </a:r>
            <a:r>
              <a:rPr lang="en-US"/>
              <a:t> part of supply chain touches a FEOC entity, firm loses federal bonus tax credits (these include 10% Domestic Content bonus ITC) (source: https://</a:t>
            </a:r>
            <a:r>
              <a:rPr lang="en-US" err="1"/>
              <a:t>www.energy.gov</a:t>
            </a:r>
            <a:r>
              <a:rPr lang="en-US"/>
              <a:t>/</a:t>
            </a:r>
            <a:r>
              <a:rPr lang="en-US" err="1"/>
              <a:t>mesc</a:t>
            </a:r>
            <a:r>
              <a:rPr lang="en-US"/>
              <a:t>/foreign-entity-concern-interpretive-guidance) </a:t>
            </a:r>
          </a:p>
          <a:p>
            <a:pPr marL="228600" indent="-228600">
              <a:buAutoNum type="arabicPeriod"/>
            </a:pPr>
            <a:r>
              <a:rPr lang="en-US" altLang="zh-CN">
                <a:ea typeface="等线"/>
              </a:rPr>
              <a:t>Anti-dumping Rules: trade penalties the US imposes when a </a:t>
            </a:r>
            <a:r>
              <a:rPr lang="en-US" altLang="zh-CN" i="1">
                <a:ea typeface="等线"/>
              </a:rPr>
              <a:t>foreign</a:t>
            </a:r>
            <a:r>
              <a:rPr lang="en-US" altLang="zh-CN">
                <a:ea typeface="等线"/>
              </a:rPr>
              <a:t> company sells products below fair market value (“dumping”) to undercut domestic manufacturers (</a:t>
            </a:r>
            <a:r>
              <a:rPr lang="en-US" altLang="zh-CN">
                <a:ea typeface="等线"/>
                <a:sym typeface="Wingdings" pitchFamily="2" charset="2"/>
              </a:rPr>
              <a:t> Note to self: Don’t have to explain what this is. Judges will know. ) </a:t>
            </a:r>
            <a:r>
              <a:rPr lang="en-US" altLang="zh-CN" sz="1200">
                <a:latin typeface="Times New Roman"/>
                <a:ea typeface="等线"/>
                <a:cs typeface="Times New Roman"/>
              </a:rPr>
              <a:t>FSLR unaffected by Anti-Dumping duties imposed on ultra-cheap Chinese crystalline silicon, whereas competitors’ costs rise. AD/CVD regulations set a </a:t>
            </a:r>
            <a:r>
              <a:rPr lang="en-US" altLang="zh-CN" sz="1200" b="0">
                <a:latin typeface="Times New Roman"/>
                <a:ea typeface="等线"/>
                <a:cs typeface="Times New Roman"/>
              </a:rPr>
              <a:t>floor</a:t>
            </a:r>
            <a:r>
              <a:rPr lang="en-US" altLang="zh-CN" sz="1200" b="1">
                <a:latin typeface="Times New Roman"/>
                <a:ea typeface="等线"/>
                <a:cs typeface="Times New Roman"/>
              </a:rPr>
              <a:t> </a:t>
            </a:r>
            <a:r>
              <a:rPr lang="en-US" altLang="zh-CN" sz="1200">
                <a:latin typeface="Times New Roman"/>
                <a:ea typeface="等线"/>
                <a:cs typeface="Times New Roman"/>
              </a:rPr>
              <a:t>for US module prices, to FSLR’s advantage. </a:t>
            </a:r>
            <a:r>
              <a:rPr lang="en-US" altLang="zh-CN" sz="1200" b="1">
                <a:latin typeface="Times New Roman"/>
                <a:ea typeface="等线"/>
                <a:cs typeface="Times New Roman"/>
              </a:rPr>
              <a:t>Far less downward pressure on US module prices.</a:t>
            </a:r>
            <a:r>
              <a:rPr lang="en-US" altLang="zh-CN" sz="1200">
                <a:latin typeface="Times New Roman"/>
                <a:ea typeface="等线"/>
                <a:cs typeface="Times New Roman"/>
              </a:rPr>
              <a:t> (source: https://</a:t>
            </a:r>
            <a:r>
              <a:rPr lang="en-US" altLang="zh-CN" sz="1200" err="1">
                <a:latin typeface="Times New Roman"/>
                <a:ea typeface="等线"/>
                <a:cs typeface="Times New Roman"/>
              </a:rPr>
              <a:t>www.trade.gov</a:t>
            </a:r>
            <a:r>
              <a:rPr lang="en-US" altLang="zh-CN" sz="1200">
                <a:latin typeface="Times New Roman"/>
                <a:ea typeface="等线"/>
                <a:cs typeface="Times New Roman"/>
              </a:rPr>
              <a:t>/press-release/us-department-commerce-announces-final-determinations-antidumping-and-countervailing) </a:t>
            </a:r>
          </a:p>
          <a:p>
            <a:pPr marL="685800" lvl="1" indent="-228600">
              <a:buAutoNum type="arabicPeriod"/>
            </a:pPr>
            <a:r>
              <a:rPr lang="en-US" altLang="zh-CN" sz="1200" b="1">
                <a:latin typeface="Times New Roman"/>
                <a:ea typeface="等线"/>
                <a:cs typeface="Times New Roman"/>
              </a:rPr>
              <a:t>NOTE: These are pending!!</a:t>
            </a:r>
            <a:r>
              <a:rPr lang="en-US" altLang="zh-CN" sz="1200" b="0">
                <a:latin typeface="Times New Roman"/>
                <a:ea typeface="等线"/>
                <a:cs typeface="Times New Roman"/>
              </a:rPr>
              <a:t> It all arose during an investigation in 2024/2025 against Chinese companies operating out of Cambodia, Malaysia, Thailand and Vietnam. </a:t>
            </a:r>
            <a:r>
              <a:rPr lang="en-US" altLang="zh-CN" sz="1200" b="1">
                <a:latin typeface="Times New Roman"/>
                <a:ea typeface="等线"/>
                <a:cs typeface="Times New Roman"/>
              </a:rPr>
              <a:t>That’s why the market has not priced them in yet, and hence the stock value will rise in the future</a:t>
            </a:r>
            <a:r>
              <a:rPr lang="en-US" altLang="zh-CN" sz="1200" b="0">
                <a:latin typeface="Times New Roman"/>
                <a:ea typeface="等线"/>
                <a:cs typeface="Times New Roman"/>
              </a:rPr>
              <a:t> </a:t>
            </a:r>
          </a:p>
          <a:p>
            <a:pPr marL="1143000" lvl="2" indent="-228600">
              <a:buAutoNum type="arabicPeriod"/>
            </a:pPr>
            <a:r>
              <a:rPr lang="en-US" altLang="zh-CN" sz="1200" b="0">
                <a:latin typeface="Times New Roman"/>
                <a:ea typeface="等线"/>
                <a:cs typeface="Times New Roman"/>
              </a:rPr>
              <a:t>There are some other tariffs already in place on Chinese modules, which have been in place since the Obama administration. like: </a:t>
            </a:r>
          </a:p>
          <a:p>
            <a:pPr marL="1600200" lvl="3" indent="-228600">
              <a:buAutoNum type="arabicPeriod"/>
            </a:pPr>
            <a:r>
              <a:rPr lang="en-US" altLang="zh-CN" sz="1200" b="0">
                <a:latin typeface="Times New Roman"/>
                <a:ea typeface="等线"/>
                <a:cs typeface="Times New Roman"/>
              </a:rPr>
              <a:t>AD duties: 30%-165% depending on company </a:t>
            </a:r>
          </a:p>
          <a:p>
            <a:pPr marL="1600200" lvl="3" indent="-228600">
              <a:buAutoNum type="arabicPeriod"/>
            </a:pPr>
            <a:r>
              <a:rPr lang="en-US" altLang="zh-CN" sz="1200" b="0">
                <a:latin typeface="Times New Roman"/>
                <a:ea typeface="等线"/>
                <a:cs typeface="Times New Roman"/>
              </a:rPr>
              <a:t>CVD duties: 15%-50% </a:t>
            </a:r>
          </a:p>
          <a:p>
            <a:pPr marL="1143000" lvl="2" indent="-228600">
              <a:buAutoNum type="arabicPeriod"/>
            </a:pPr>
            <a:r>
              <a:rPr lang="en-US" altLang="zh-CN" sz="1200" b="0">
                <a:latin typeface="Times New Roman"/>
                <a:ea typeface="等线"/>
                <a:cs typeface="Times New Roman"/>
              </a:rPr>
              <a:t>Some new tariffs were paused under the Biden administration, but considering the America-first mindset of Trump, it is very likely that new tariffs will be introduced </a:t>
            </a:r>
          </a:p>
          <a:p>
            <a:pPr marL="685800" lvl="1" indent="-228600">
              <a:buAutoNum type="arabicPeriod"/>
            </a:pPr>
            <a:r>
              <a:rPr lang="en-US" altLang="zh-CN" sz="1200">
                <a:latin typeface="Times New Roman"/>
                <a:ea typeface="等线"/>
                <a:cs typeface="Times New Roman"/>
              </a:rPr>
              <a:t>Statistics about AD/CVD for the four countries found here: https://</a:t>
            </a:r>
            <a:r>
              <a:rPr lang="en-US" altLang="zh-CN" sz="1200" err="1">
                <a:latin typeface="Times New Roman"/>
                <a:ea typeface="等线"/>
                <a:cs typeface="Times New Roman"/>
              </a:rPr>
              <a:t>www.projectfinance.law</a:t>
            </a:r>
            <a:r>
              <a:rPr lang="en-US" altLang="zh-CN" sz="1200">
                <a:latin typeface="Times New Roman"/>
                <a:ea typeface="等线"/>
                <a:cs typeface="Times New Roman"/>
              </a:rPr>
              <a:t>/publications/2025/</a:t>
            </a:r>
            <a:r>
              <a:rPr lang="en-US" altLang="zh-CN" sz="1200" err="1">
                <a:latin typeface="Times New Roman"/>
                <a:ea typeface="等线"/>
                <a:cs typeface="Times New Roman"/>
              </a:rPr>
              <a:t>april</a:t>
            </a:r>
            <a:r>
              <a:rPr lang="en-US" altLang="zh-CN" sz="1200">
                <a:latin typeface="Times New Roman"/>
                <a:ea typeface="等线"/>
                <a:cs typeface="Times New Roman"/>
              </a:rPr>
              <a:t>/updated-solar-import-tariffs. </a:t>
            </a:r>
          </a:p>
          <a:p>
            <a:pPr marL="685800" lvl="1" indent="-228600">
              <a:buAutoNum type="arabicPeriod"/>
            </a:pPr>
            <a:r>
              <a:rPr lang="en-US" altLang="zh-CN" sz="1200">
                <a:latin typeface="Times New Roman"/>
                <a:ea typeface="等线"/>
                <a:cs typeface="Times New Roman"/>
              </a:rPr>
              <a:t>https://</a:t>
            </a:r>
            <a:r>
              <a:rPr lang="en-US" altLang="zh-CN" sz="1200" err="1">
                <a:latin typeface="Times New Roman"/>
                <a:ea typeface="等线"/>
                <a:cs typeface="Times New Roman"/>
              </a:rPr>
              <a:t>www.trade.gov</a:t>
            </a:r>
            <a:r>
              <a:rPr lang="en-US" altLang="zh-CN" sz="1200">
                <a:latin typeface="Times New Roman"/>
                <a:ea typeface="等线"/>
                <a:cs typeface="Times New Roman"/>
              </a:rPr>
              <a:t>/preliminary-determinations-antidumping-duty-duty-investigations-crystalline-photovoltaic-cells</a:t>
            </a:r>
          </a:p>
          <a:p>
            <a:pPr marL="685800" lvl="1" indent="-228600">
              <a:buAutoNum type="arabicPeriod"/>
            </a:pPr>
            <a:r>
              <a:rPr lang="en-US" altLang="zh-CN" sz="1200">
                <a:latin typeface="Times New Roman"/>
                <a:ea typeface="等线"/>
                <a:cs typeface="Times New Roman"/>
              </a:rPr>
              <a:t>*FSLR </a:t>
            </a:r>
            <a:r>
              <a:rPr lang="en-US" altLang="zh-CN" sz="1200" i="1">
                <a:latin typeface="Times New Roman"/>
                <a:ea typeface="等线"/>
                <a:cs typeface="Times New Roman"/>
              </a:rPr>
              <a:t>does</a:t>
            </a:r>
            <a:r>
              <a:rPr lang="en-US" altLang="zh-CN" sz="1200">
                <a:latin typeface="Times New Roman"/>
                <a:ea typeface="等线"/>
                <a:cs typeface="Times New Roman"/>
              </a:rPr>
              <a:t> have some finishing-manufacturing steps in Vietnam, but only for front-end glass coating for their </a:t>
            </a:r>
            <a:r>
              <a:rPr lang="en-US" altLang="zh-CN" sz="1200" err="1">
                <a:latin typeface="Times New Roman"/>
                <a:ea typeface="等线"/>
                <a:cs typeface="Times New Roman"/>
              </a:rPr>
              <a:t>CdTe</a:t>
            </a:r>
            <a:r>
              <a:rPr lang="en-US" altLang="zh-CN" sz="1200">
                <a:latin typeface="Times New Roman"/>
                <a:ea typeface="等线"/>
                <a:cs typeface="Times New Roman"/>
              </a:rPr>
              <a:t> modules, </a:t>
            </a:r>
            <a:r>
              <a:rPr lang="en-US" altLang="zh-CN" sz="1200" i="1">
                <a:latin typeface="Times New Roman"/>
                <a:ea typeface="等线"/>
                <a:cs typeface="Times New Roman"/>
              </a:rPr>
              <a:t>not</a:t>
            </a:r>
            <a:r>
              <a:rPr lang="en-US" altLang="zh-CN" sz="1200">
                <a:latin typeface="Times New Roman"/>
                <a:ea typeface="等线"/>
                <a:cs typeface="Times New Roman"/>
              </a:rPr>
              <a:t> crystalline-silicon, which AD/CVD are targeted towards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latin typeface="Times New Roman"/>
                <a:ea typeface="等线"/>
                <a:cs typeface="Times New Roman"/>
              </a:rPr>
              <a:t>Gross Margin = ( Total Revenue – COGS ) / Total Revenue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latin typeface="Times New Roman"/>
                <a:ea typeface="等线"/>
                <a:cs typeface="Times New Roman"/>
              </a:rPr>
              <a:t>Section 232 Trade Expansion Act 1962: Allows President to impose tariffs when imports threaten national security. (source: https://</a:t>
            </a:r>
            <a:r>
              <a:rPr lang="en-US" altLang="zh-CN" sz="1200" err="1">
                <a:latin typeface="Times New Roman"/>
                <a:ea typeface="等线"/>
                <a:cs typeface="Times New Roman"/>
              </a:rPr>
              <a:t>www.bis.doc.gov</a:t>
            </a:r>
            <a:r>
              <a:rPr lang="en-US" altLang="zh-CN" sz="1200">
                <a:latin typeface="Times New Roman"/>
                <a:ea typeface="等线"/>
                <a:cs typeface="Times New Roman"/>
              </a:rPr>
              <a:t>/</a:t>
            </a:r>
            <a:r>
              <a:rPr lang="en-US" altLang="zh-CN" sz="1200" err="1">
                <a:latin typeface="Times New Roman"/>
                <a:ea typeface="等线"/>
                <a:cs typeface="Times New Roman"/>
              </a:rPr>
              <a:t>index.php</a:t>
            </a:r>
            <a:r>
              <a:rPr lang="en-US" altLang="zh-CN" sz="1200">
                <a:latin typeface="Times New Roman"/>
                <a:ea typeface="等线"/>
                <a:cs typeface="Times New Roman"/>
              </a:rPr>
              <a:t>/other-areas/office-of-technology-evaluation-</a:t>
            </a:r>
            <a:r>
              <a:rPr lang="en-US" altLang="zh-CN" sz="1200" err="1">
                <a:latin typeface="Times New Roman"/>
                <a:ea typeface="等线"/>
                <a:cs typeface="Times New Roman"/>
              </a:rPr>
              <a:t>ote</a:t>
            </a:r>
            <a:r>
              <a:rPr lang="en-US" altLang="zh-CN" sz="1200">
                <a:latin typeface="Times New Roman"/>
                <a:ea typeface="等线"/>
                <a:cs typeface="Times New Roman"/>
              </a:rPr>
              <a:t>/section-232-investigations)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800">
                <a:latin typeface="Times New Roman"/>
                <a:ea typeface="等线"/>
                <a:cs typeface="Times New Roman"/>
              </a:rPr>
              <a:t>Because FSLR sells at higher ASPs AND gets tax credits (like the 45X), their margins are structurally high.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800">
              <a:latin typeface="Times New Roman"/>
              <a:ea typeface="等线"/>
              <a:cs typeface="Times New Roman"/>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800">
              <a:latin typeface="Times New Roman"/>
              <a:ea typeface="等线"/>
              <a:cs typeface="Times New Roman"/>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800">
                <a:solidFill>
                  <a:srgbClr val="FF0000"/>
                </a:solidFill>
                <a:latin typeface="Times New Roman"/>
                <a:ea typeface="等线"/>
                <a:cs typeface="Times New Roman"/>
                <a:sym typeface="Wingdings" pitchFamily="2" charset="2"/>
              </a:rPr>
              <a:t>AT THE END INCLUDE: Why the market has not priced this in yet. Because many of the policies (</a:t>
            </a:r>
            <a:r>
              <a:rPr lang="en-US" altLang="zh-CN" sz="800" err="1">
                <a:solidFill>
                  <a:srgbClr val="FF0000"/>
                </a:solidFill>
                <a:latin typeface="Times New Roman"/>
                <a:ea typeface="等线"/>
                <a:cs typeface="Times New Roman"/>
                <a:sym typeface="Wingdings" pitchFamily="2" charset="2"/>
              </a:rPr>
              <a:t>eg.</a:t>
            </a:r>
            <a:r>
              <a:rPr lang="en-US" altLang="zh-CN" sz="800">
                <a:solidFill>
                  <a:srgbClr val="FF0000"/>
                </a:solidFill>
                <a:latin typeface="Times New Roman"/>
                <a:ea typeface="等线"/>
                <a:cs typeface="Times New Roman"/>
                <a:sym typeface="Wingdings" pitchFamily="2" charset="2"/>
              </a:rPr>
              <a:t> The AD and CVD are </a:t>
            </a:r>
            <a:r>
              <a:rPr lang="en-US" altLang="zh-CN" sz="800" i="1">
                <a:solidFill>
                  <a:srgbClr val="FF0000"/>
                </a:solidFill>
                <a:latin typeface="Times New Roman"/>
                <a:ea typeface="等线"/>
                <a:cs typeface="Times New Roman"/>
                <a:sym typeface="Wingdings" pitchFamily="2" charset="2"/>
              </a:rPr>
              <a:t>pending</a:t>
            </a:r>
            <a:r>
              <a:rPr lang="en-US" altLang="zh-CN" sz="800" i="0">
                <a:solidFill>
                  <a:srgbClr val="FF0000"/>
                </a:solidFill>
                <a:latin typeface="Times New Roman"/>
                <a:ea typeface="等线"/>
                <a:cs typeface="Times New Roman"/>
                <a:sym typeface="Wingdings" pitchFamily="2" charset="2"/>
              </a:rPr>
              <a:t>, so the market has not priced them in yet) </a:t>
            </a:r>
            <a:endParaRPr lang="en-US" altLang="zh-CN" sz="800" i="1">
              <a:solidFill>
                <a:srgbClr val="FF0000"/>
              </a:solidFill>
              <a:latin typeface="Times New Roman"/>
              <a:ea typeface="等线"/>
              <a:cs typeface="Times New Roman"/>
              <a:sym typeface="Wingdings" pitchFamily="2" charset="2"/>
            </a:endParaRPr>
          </a:p>
          <a:p>
            <a:endParaRPr lang="en-US" altLang="zh-CN" sz="800">
              <a:solidFill>
                <a:srgbClr val="FF0000"/>
              </a:solidFill>
              <a:latin typeface="Times New Roman"/>
              <a:ea typeface="等线"/>
              <a:cs typeface="Times New Roman"/>
              <a:sym typeface="Wingdings" pitchFamily="2" charset="2"/>
            </a:endParaRPr>
          </a:p>
        </p:txBody>
      </p:sp>
      <p:sp>
        <p:nvSpPr>
          <p:cNvPr id="4" name="灯片编号占位符 3">
            <a:extLst>
              <a:ext uri="{FF2B5EF4-FFF2-40B4-BE49-F238E27FC236}">
                <a16:creationId xmlns:a16="http://schemas.microsoft.com/office/drawing/2014/main" id="{E933E10D-4E6B-0183-7DAC-E0AB84674C8F}"/>
              </a:ext>
            </a:extLst>
          </p:cNvPr>
          <p:cNvSpPr>
            <a:spLocks noGrp="1"/>
          </p:cNvSpPr>
          <p:nvPr>
            <p:ph type="sldNum" sz="quarter" idx="5"/>
          </p:nvPr>
        </p:nvSpPr>
        <p:spPr/>
        <p:txBody>
          <a:bodyPr/>
          <a:lstStyle/>
          <a:p>
            <a:fld id="{26C371B7-DF50-498F-A716-E2887E716940}" type="slidenum">
              <a:rPr lang="zh-CN" altLang="en-US" smtClean="0"/>
              <a:t>7</a:t>
            </a:fld>
            <a:endParaRPr lang="zh-CN" altLang="en-US"/>
          </a:p>
        </p:txBody>
      </p:sp>
    </p:spTree>
    <p:extLst>
      <p:ext uri="{BB962C8B-B14F-4D97-AF65-F5344CB8AC3E}">
        <p14:creationId xmlns:p14="http://schemas.microsoft.com/office/powerpoint/2010/main" val="319207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144C-EC34-BE82-A833-833994BF9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6EE090-99E7-C337-3B8C-0937E2E65D38}"/>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CEE79278-5C35-72A3-3CA6-EFC5AF193FC9}"/>
              </a:ext>
            </a:extLst>
          </p:cNvPr>
          <p:cNvSpPr>
            <a:spLocks noGrp="1"/>
          </p:cNvSpPr>
          <p:nvPr>
            <p:ph type="body" idx="1"/>
          </p:nvPr>
        </p:nvSpPr>
        <p:spPr/>
        <p:txBody>
          <a:bodyPr/>
          <a:lstStyle/>
          <a:p>
            <a:r>
              <a:rPr lang="en-GB" sz="1200" kern="1200">
                <a:solidFill>
                  <a:schemeClr val="tx1"/>
                </a:solidFill>
                <a:effectLst/>
                <a:latin typeface="+mn-lt"/>
                <a:ea typeface="+mn-ea"/>
                <a:cs typeface="+mn-cs"/>
              </a:rPr>
              <a:t>Thanks Fleur, I’ll now cover our third and final thesis, bringing the focus onto First Solar’s premium margins and their visibility of cash generation.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Firstly, First Solar has contracted backlog all the way through to 2030 and factories fully booked till 2028, guaranteeing multi-year revenue and pricing for them. Additionally, it has an upcoming contract pipeline of estimated $24 billion that is heavily US-focused.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Secondly, US nationwide energy load growth is forecasted to increase 5x by 2029, driven by data </a:t>
            </a:r>
            <a:r>
              <a:rPr lang="en-US" sz="1200" kern="1200" err="1">
                <a:solidFill>
                  <a:schemeClr val="tx1"/>
                </a:solidFill>
                <a:effectLst/>
                <a:latin typeface="+mn-lt"/>
                <a:ea typeface="+mn-ea"/>
                <a:cs typeface="+mn-cs"/>
              </a:rPr>
              <a:t>centres</a:t>
            </a:r>
            <a:r>
              <a:rPr lang="en-US" sz="1200" kern="1200">
                <a:solidFill>
                  <a:schemeClr val="tx1"/>
                </a:solidFill>
                <a:effectLst/>
                <a:latin typeface="+mn-lt"/>
                <a:ea typeface="+mn-ea"/>
                <a:cs typeface="+mn-cs"/>
              </a:rPr>
              <a:t>, AI and industrial reshoring. First Solar is able to fully </a:t>
            </a:r>
            <a:r>
              <a:rPr lang="en-US" sz="1200" kern="1200" err="1">
                <a:solidFill>
                  <a:schemeClr val="tx1"/>
                </a:solidFill>
                <a:effectLst/>
                <a:latin typeface="+mn-lt"/>
                <a:ea typeface="+mn-ea"/>
                <a:cs typeface="+mn-cs"/>
              </a:rPr>
              <a:t>capitalise</a:t>
            </a:r>
            <a:r>
              <a:rPr lang="en-US" sz="1200" kern="1200">
                <a:solidFill>
                  <a:schemeClr val="tx1"/>
                </a:solidFill>
                <a:effectLst/>
                <a:latin typeface="+mn-lt"/>
                <a:ea typeface="+mn-ea"/>
                <a:cs typeface="+mn-cs"/>
              </a:rPr>
              <a:t> on this opportunity by expanding their capacity through multiple new plants, which adds profitable volume in this undersupplied market.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Lastly, We believe First Solar is at this inflection point in its company life cycle, with heavy capex winding down and a shifting focus to cash generation. The latest earnings call has revealed a maturing financial profile as highlighted in the bottom left. We forecast First Solar’s FCF to accelerate, allowing us to take advantage of its entry into this high-margin, cash generative phase.</a:t>
            </a:r>
          </a:p>
          <a:p>
            <a:endParaRPr lang="en-US" sz="1200" kern="1200">
              <a:solidFill>
                <a:schemeClr val="tx1"/>
              </a:solidFill>
              <a:effectLst/>
              <a:latin typeface="+mn-lt"/>
              <a:ea typeface="+mn-ea"/>
              <a:cs typeface="+mn-cs"/>
            </a:endParaRPr>
          </a:p>
          <a:p>
            <a:endParaRPr lang="zh-CN" altLang="en-US"/>
          </a:p>
        </p:txBody>
      </p:sp>
      <p:sp>
        <p:nvSpPr>
          <p:cNvPr id="4" name="灯片编号占位符 3">
            <a:extLst>
              <a:ext uri="{FF2B5EF4-FFF2-40B4-BE49-F238E27FC236}">
                <a16:creationId xmlns:a16="http://schemas.microsoft.com/office/drawing/2014/main" id="{DBF9B6BD-DBC6-8ADE-43EF-255B13D85D7E}"/>
              </a:ext>
            </a:extLst>
          </p:cNvPr>
          <p:cNvSpPr>
            <a:spLocks noGrp="1"/>
          </p:cNvSpPr>
          <p:nvPr>
            <p:ph type="sldNum" sz="quarter" idx="5"/>
          </p:nvPr>
        </p:nvSpPr>
        <p:spPr/>
        <p:txBody>
          <a:bodyPr/>
          <a:lstStyle/>
          <a:p>
            <a:fld id="{26C371B7-DF50-498F-A716-E2887E716940}" type="slidenum">
              <a:rPr lang="zh-CN" altLang="en-US" smtClean="0"/>
              <a:t>8</a:t>
            </a:fld>
            <a:endParaRPr lang="zh-CN" altLang="en-US"/>
          </a:p>
        </p:txBody>
      </p:sp>
    </p:spTree>
    <p:extLst>
      <p:ext uri="{BB962C8B-B14F-4D97-AF65-F5344CB8AC3E}">
        <p14:creationId xmlns:p14="http://schemas.microsoft.com/office/powerpoint/2010/main" val="142814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DFB7-985B-64AC-C7C0-10E087077D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E2E050-D8C6-52CD-A4A8-1B33E9AB3563}"/>
              </a:ext>
            </a:extLst>
          </p:cNvPr>
          <p:cNvSpPr>
            <a:spLocks noGrp="1" noRot="1" noChangeAspect="1"/>
          </p:cNvSpPr>
          <p:nvPr>
            <p:ph type="sldImg"/>
          </p:nvPr>
        </p:nvSpPr>
        <p:spPr/>
        <p:txBody>
          <a:bodyPr/>
          <a:lstStyle/>
          <a:p>
            <a:endParaRPr lang="en-IE"/>
          </a:p>
        </p:txBody>
      </p:sp>
      <p:sp>
        <p:nvSpPr>
          <p:cNvPr id="3" name="备注占位符 2">
            <a:extLst>
              <a:ext uri="{FF2B5EF4-FFF2-40B4-BE49-F238E27FC236}">
                <a16:creationId xmlns:a16="http://schemas.microsoft.com/office/drawing/2014/main" id="{36905CD5-50D1-F013-A846-A06D4525248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5F31147-C928-C226-21B7-F8A90039C812}"/>
              </a:ext>
            </a:extLst>
          </p:cNvPr>
          <p:cNvSpPr>
            <a:spLocks noGrp="1"/>
          </p:cNvSpPr>
          <p:nvPr>
            <p:ph type="sldNum" sz="quarter" idx="5"/>
          </p:nvPr>
        </p:nvSpPr>
        <p:spPr/>
        <p:txBody>
          <a:bodyPr/>
          <a:lstStyle/>
          <a:p>
            <a:fld id="{26C371B7-DF50-498F-A716-E2887E716940}" type="slidenum">
              <a:rPr lang="zh-CN" altLang="en-US" smtClean="0"/>
              <a:t>9</a:t>
            </a:fld>
            <a:endParaRPr lang="zh-CN" altLang="en-US"/>
          </a:p>
        </p:txBody>
      </p:sp>
    </p:spTree>
    <p:extLst>
      <p:ext uri="{BB962C8B-B14F-4D97-AF65-F5344CB8AC3E}">
        <p14:creationId xmlns:p14="http://schemas.microsoft.com/office/powerpoint/2010/main" val="1409004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ue Logo">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ED567717-8190-8647-B0BA-8AECB4B6F72B}"/>
              </a:ext>
            </a:extLst>
          </p:cNvPr>
          <p:cNvGraphicFramePr>
            <a:graphicFrameLocks/>
          </p:cNvGraphicFramePr>
          <p:nvPr userDrawn="1">
            <p:custDataLst>
              <p:tags r:id="rId1"/>
            </p:custDataLst>
            <p:extLst>
              <p:ext uri="{D42A27DB-BD31-4B8C-83A1-F6EECF244321}">
                <p14:modId xmlns:p14="http://schemas.microsoft.com/office/powerpoint/2010/main" val="1932966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3" name="Object 12" hidden="1">
                        <a:extLst>
                          <a:ext uri="{FF2B5EF4-FFF2-40B4-BE49-F238E27FC236}">
                            <a16:creationId xmlns:a16="http://schemas.microsoft.com/office/drawing/2014/main" id="{ED567717-8190-8647-B0BA-8AECB4B6F7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vert="horz"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89A38461-DB06-4A8F-828C-8A085B2A108A}" type="datetime1">
              <a:rPr lang="de-CH" smtClean="0"/>
              <a:t>22.11.2025</a:t>
            </a:fld>
            <a:endParaRPr lang="de-CH"/>
          </a:p>
        </p:txBody>
      </p:sp>
      <p:pic>
        <p:nvPicPr>
          <p:cNvPr id="7" name="Google Shape;134;p1" descr="A blue letter on a black background&#10;&#10;Description automatically generated">
            <a:extLst>
              <a:ext uri="{FF2B5EF4-FFF2-40B4-BE49-F238E27FC236}">
                <a16:creationId xmlns:a16="http://schemas.microsoft.com/office/drawing/2014/main" id="{18C7C112-4ABC-C3FC-AE43-D831FE40BAE8}"/>
              </a:ext>
            </a:extLst>
          </p:cNvPr>
          <p:cNvPicPr preferRelativeResize="0">
            <a:picLocks noChangeAspect="1"/>
          </p:cNvPicPr>
          <p:nvPr userDrawn="1"/>
        </p:nvPicPr>
        <p:blipFill rotWithShape="1">
          <a:blip r:embed="rId5">
            <a:alphaModFix/>
          </a:blip>
          <a:srcRect/>
          <a:stretch/>
        </p:blipFill>
        <p:spPr>
          <a:xfrm>
            <a:off x="714626" y="778588"/>
            <a:ext cx="3420340" cy="608821"/>
          </a:xfrm>
          <a:prstGeom prst="rect">
            <a:avLst/>
          </a:prstGeom>
          <a:noFill/>
          <a:ln>
            <a:noFill/>
          </a:ln>
        </p:spPr>
      </p:pic>
    </p:spTree>
    <p:extLst>
      <p:ext uri="{BB962C8B-B14F-4D97-AF65-F5344CB8AC3E}">
        <p14:creationId xmlns:p14="http://schemas.microsoft.com/office/powerpoint/2010/main" val="4213902972"/>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8EB2C3D-7FC5-41A2-9CB5-4EB9C238FA12}"/>
              </a:ext>
            </a:extLst>
          </p:cNvPr>
          <p:cNvSpPr>
            <a:spLocks noGrp="1"/>
          </p:cNvSpPr>
          <p:nvPr>
            <p:ph type="body" sz="quarter" idx="13"/>
          </p:nvPr>
        </p:nvSpPr>
        <p:spPr>
          <a:xfrm>
            <a:off x="738664" y="1227318"/>
            <a:ext cx="3398401"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C2F6B01-2BB0-4E72-97BF-EDEACC0410D1}"/>
              </a:ext>
            </a:extLst>
          </p:cNvPr>
          <p:cNvSpPr>
            <a:spLocks noGrp="1"/>
          </p:cNvSpPr>
          <p:nvPr>
            <p:ph sz="quarter" idx="14"/>
          </p:nvPr>
        </p:nvSpPr>
        <p:spPr>
          <a:xfrm>
            <a:off x="4495800" y="1227318"/>
            <a:ext cx="5509736"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BACCEBC0-D23E-456D-B53E-6F9473D08532}"/>
              </a:ext>
            </a:extLst>
          </p:cNvPr>
          <p:cNvSpPr>
            <a:spLocks noGrp="1"/>
          </p:cNvSpPr>
          <p:nvPr>
            <p:ph type="title"/>
          </p:nvPr>
        </p:nvSpPr>
        <p:spPr>
          <a:xfrm>
            <a:off x="738664" y="380016"/>
            <a:ext cx="3399949" cy="580772"/>
          </a:xfrm>
        </p:spPr>
        <p:txBody>
          <a:bodyPr/>
          <a:lstStyle/>
          <a:p>
            <a:r>
              <a:rPr lang="en-US"/>
              <a:t>Click to edit Master title style</a:t>
            </a:r>
          </a:p>
        </p:txBody>
      </p:sp>
      <p:sp>
        <p:nvSpPr>
          <p:cNvPr id="2" name="Datumsplatzhalter 1">
            <a:extLst>
              <a:ext uri="{FF2B5EF4-FFF2-40B4-BE49-F238E27FC236}">
                <a16:creationId xmlns:a16="http://schemas.microsoft.com/office/drawing/2014/main" id="{492B2AFA-8AA8-4405-91C9-38659CD1452C}"/>
              </a:ext>
            </a:extLst>
          </p:cNvPr>
          <p:cNvSpPr>
            <a:spLocks noGrp="1"/>
          </p:cNvSpPr>
          <p:nvPr>
            <p:ph type="dt" sz="half" idx="15"/>
          </p:nvPr>
        </p:nvSpPr>
        <p:spPr/>
        <p:txBody>
          <a:bodyPr/>
          <a:lstStyle/>
          <a:p>
            <a:fld id="{9D29F225-E826-437C-9C68-B0E36C1F5A6F}" type="datetime1">
              <a:rPr lang="de-CH" smtClean="0"/>
              <a:t>22.11.2025</a:t>
            </a:fld>
            <a:endParaRPr lang="en-US"/>
          </a:p>
        </p:txBody>
      </p:sp>
      <p:sp>
        <p:nvSpPr>
          <p:cNvPr id="6" name="Foliennummernplatzhalter 5">
            <a:extLst>
              <a:ext uri="{FF2B5EF4-FFF2-40B4-BE49-F238E27FC236}">
                <a16:creationId xmlns:a16="http://schemas.microsoft.com/office/drawing/2014/main" id="{365F46E7-51C5-4C74-BF35-34BD294B1339}"/>
              </a:ext>
            </a:extLst>
          </p:cNvPr>
          <p:cNvSpPr>
            <a:spLocks noGrp="1"/>
          </p:cNvSpPr>
          <p:nvPr>
            <p:ph type="sldNum" sz="quarter" idx="16"/>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83ED7E70-3A27-4CB8-94E3-985A23537ED0}"/>
              </a:ext>
            </a:extLst>
          </p:cNvPr>
          <p:cNvSpPr>
            <a:spLocks noGrp="1"/>
          </p:cNvSpPr>
          <p:nvPr>
            <p:ph type="ftr" sz="quarter" idx="17"/>
          </p:nvPr>
        </p:nvSpPr>
        <p:spPr/>
        <p:txBody>
          <a:bodyPr/>
          <a:lstStyle/>
          <a:p>
            <a:endParaRPr lang="de-DE"/>
          </a:p>
        </p:txBody>
      </p:sp>
    </p:spTree>
    <p:extLst>
      <p:ext uri="{BB962C8B-B14F-4D97-AF65-F5344CB8AC3E}">
        <p14:creationId xmlns:p14="http://schemas.microsoft.com/office/powerpoint/2010/main" val="2316441020"/>
      </p:ext>
    </p:extLst>
  </p:cSld>
  <p:clrMapOvr>
    <a:masterClrMapping/>
  </p:clrMapOvr>
  <p:extLst>
    <p:ext uri="{DCECCB84-F9BA-43D5-87BE-67443E8EF086}">
      <p15:sldGuideLst xmlns:p15="http://schemas.microsoft.com/office/powerpoint/2012/main">
        <p15:guide id="1" pos="2607">
          <p15:clr>
            <a:srgbClr val="FBAE40"/>
          </p15:clr>
        </p15:guide>
        <p15:guide id="2" pos="28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8EB2C3D-7FC5-41A2-9CB5-4EB9C238FA12}"/>
              </a:ext>
            </a:extLst>
          </p:cNvPr>
          <p:cNvSpPr>
            <a:spLocks noGrp="1"/>
          </p:cNvSpPr>
          <p:nvPr>
            <p:ph type="body" sz="quarter" idx="13"/>
          </p:nvPr>
        </p:nvSpPr>
        <p:spPr>
          <a:xfrm>
            <a:off x="738664" y="1227318"/>
            <a:ext cx="3398401" cy="551617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9C5BBC0C-C202-4E86-8675-CCDFA0F7BAFC}"/>
              </a:ext>
            </a:extLst>
          </p:cNvPr>
          <p:cNvSpPr>
            <a:spLocks noGrp="1"/>
          </p:cNvSpPr>
          <p:nvPr>
            <p:ph type="pic" sz="quarter" idx="15"/>
          </p:nvPr>
        </p:nvSpPr>
        <p:spPr>
          <a:xfrm>
            <a:off x="4495800" y="1227318"/>
            <a:ext cx="5509736" cy="5516173"/>
          </a:xfrm>
          <a:solidFill>
            <a:schemeClr val="bg2"/>
          </a:solidFill>
        </p:spPr>
        <p:txBody>
          <a:bodyPr bIns="756000" anchor="ctr"/>
          <a:lstStyle>
            <a:lvl1pPr algn="ctr">
              <a:defRPr b="1"/>
            </a:lvl1pPr>
          </a:lstStyle>
          <a:p>
            <a:r>
              <a:rPr lang="en-US"/>
              <a:t>Click icon to add picture</a:t>
            </a:r>
            <a:endParaRPr lang="de-CH"/>
          </a:p>
        </p:txBody>
      </p:sp>
      <p:sp>
        <p:nvSpPr>
          <p:cNvPr id="8" name="Title 1">
            <a:extLst>
              <a:ext uri="{FF2B5EF4-FFF2-40B4-BE49-F238E27FC236}">
                <a16:creationId xmlns:a16="http://schemas.microsoft.com/office/drawing/2014/main" id="{B8DE8B48-8DF6-41DC-AE91-90B92129CB91}"/>
              </a:ext>
            </a:extLst>
          </p:cNvPr>
          <p:cNvSpPr>
            <a:spLocks noGrp="1"/>
          </p:cNvSpPr>
          <p:nvPr>
            <p:ph type="title"/>
          </p:nvPr>
        </p:nvSpPr>
        <p:spPr>
          <a:xfrm>
            <a:off x="738664" y="380016"/>
            <a:ext cx="3399949" cy="580772"/>
          </a:xfrm>
        </p:spPr>
        <p:txBody>
          <a:bodyPr/>
          <a:lstStyle/>
          <a:p>
            <a:r>
              <a:rPr lang="en-US"/>
              <a:t>Click to edit Master title style</a:t>
            </a:r>
          </a:p>
        </p:txBody>
      </p:sp>
      <p:sp>
        <p:nvSpPr>
          <p:cNvPr id="2" name="Datumsplatzhalter 1">
            <a:extLst>
              <a:ext uri="{FF2B5EF4-FFF2-40B4-BE49-F238E27FC236}">
                <a16:creationId xmlns:a16="http://schemas.microsoft.com/office/drawing/2014/main" id="{F4DEDC0E-CE48-4559-8A60-C7067E2D1A07}"/>
              </a:ext>
            </a:extLst>
          </p:cNvPr>
          <p:cNvSpPr>
            <a:spLocks noGrp="1"/>
          </p:cNvSpPr>
          <p:nvPr>
            <p:ph type="dt" sz="half" idx="16"/>
          </p:nvPr>
        </p:nvSpPr>
        <p:spPr/>
        <p:txBody>
          <a:bodyPr/>
          <a:lstStyle/>
          <a:p>
            <a:fld id="{47B79A22-AC74-4541-8E78-E29C1950062F}" type="datetime1">
              <a:rPr lang="de-CH" smtClean="0"/>
              <a:t>22.11.2025</a:t>
            </a:fld>
            <a:endParaRPr lang="en-US"/>
          </a:p>
        </p:txBody>
      </p:sp>
      <p:sp>
        <p:nvSpPr>
          <p:cNvPr id="6" name="Foliennummernplatzhalter 5">
            <a:extLst>
              <a:ext uri="{FF2B5EF4-FFF2-40B4-BE49-F238E27FC236}">
                <a16:creationId xmlns:a16="http://schemas.microsoft.com/office/drawing/2014/main" id="{897626C1-63BE-4D28-AD8A-EDE2C0F998A4}"/>
              </a:ext>
            </a:extLst>
          </p:cNvPr>
          <p:cNvSpPr>
            <a:spLocks noGrp="1"/>
          </p:cNvSpPr>
          <p:nvPr>
            <p:ph type="sldNum" sz="quarter" idx="17"/>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4665F049-6F37-459D-B0B3-5321A8897DBB}"/>
              </a:ext>
            </a:extLst>
          </p:cNvPr>
          <p:cNvSpPr>
            <a:spLocks noGrp="1"/>
          </p:cNvSpPr>
          <p:nvPr>
            <p:ph type="ftr" sz="quarter" idx="18"/>
          </p:nvPr>
        </p:nvSpPr>
        <p:spPr/>
        <p:txBody>
          <a:bodyPr/>
          <a:lstStyle/>
          <a:p>
            <a:endParaRPr lang="de-DE"/>
          </a:p>
        </p:txBody>
      </p:sp>
    </p:spTree>
    <p:extLst>
      <p:ext uri="{BB962C8B-B14F-4D97-AF65-F5344CB8AC3E}">
        <p14:creationId xmlns:p14="http://schemas.microsoft.com/office/powerpoint/2010/main" val="3439799215"/>
      </p:ext>
    </p:extLst>
  </p:cSld>
  <p:clrMapOvr>
    <a:masterClrMapping/>
  </p:clrMapOvr>
  <p:extLst>
    <p:ext uri="{DCECCB84-F9BA-43D5-87BE-67443E8EF086}">
      <p15:sldGuideLst xmlns:p15="http://schemas.microsoft.com/office/powerpoint/2012/main">
        <p15:guide id="1" pos="2607">
          <p15:clr>
            <a:srgbClr val="FBAE40"/>
          </p15:clr>
        </p15:guide>
        <p15:guide id="2" pos="28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 Blue Log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57C47E23-EBA5-48FD-B49D-018231013CB1}" type="datetime1">
              <a:rPr lang="de-CH" smtClean="0"/>
              <a:t>22.11.2025</a:t>
            </a:fld>
            <a:endParaRPr lang="de-CH"/>
          </a:p>
        </p:txBody>
      </p:sp>
      <p:pic>
        <p:nvPicPr>
          <p:cNvPr id="4" name="Google Shape;134;p1" descr="A blue letter on a black background&#10;&#10;Description automatically generated">
            <a:extLst>
              <a:ext uri="{FF2B5EF4-FFF2-40B4-BE49-F238E27FC236}">
                <a16:creationId xmlns:a16="http://schemas.microsoft.com/office/drawing/2014/main" id="{D8C10406-E92B-2747-6144-252DE3F67129}"/>
              </a:ext>
            </a:extLst>
          </p:cNvPr>
          <p:cNvPicPr preferRelativeResize="0">
            <a:picLocks noChangeAspect="1"/>
          </p:cNvPicPr>
          <p:nvPr userDrawn="1"/>
        </p:nvPicPr>
        <p:blipFill rotWithShape="1">
          <a:blip r:embed="rId2">
            <a:alphaModFix/>
          </a:blip>
          <a:srcRect/>
          <a:stretch/>
        </p:blipFill>
        <p:spPr>
          <a:xfrm>
            <a:off x="714626" y="778588"/>
            <a:ext cx="3420340" cy="608821"/>
          </a:xfrm>
          <a:prstGeom prst="rect">
            <a:avLst/>
          </a:prstGeom>
          <a:noFill/>
          <a:ln>
            <a:noFill/>
          </a:ln>
        </p:spPr>
      </p:pic>
    </p:spTree>
    <p:extLst>
      <p:ext uri="{BB962C8B-B14F-4D97-AF65-F5344CB8AC3E}">
        <p14:creationId xmlns:p14="http://schemas.microsoft.com/office/powerpoint/2010/main" val="3871561874"/>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96458CCC-F2B9-9B91-5B82-C3EBA0823B20}"/>
              </a:ext>
            </a:extLst>
          </p:cNvPr>
          <p:cNvGraphicFramePr>
            <a:graphicFrameLocks noChangeAspect="1"/>
          </p:cNvGraphicFramePr>
          <p:nvPr userDrawn="1">
            <p:custDataLst>
              <p:tags r:id="rId1"/>
            </p:custDataLst>
            <p:extLst>
              <p:ext uri="{D42A27DB-BD31-4B8C-83A1-F6EECF244321}">
                <p14:modId xmlns:p14="http://schemas.microsoft.com/office/powerpoint/2010/main" val="3458885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5" name="Object 14" hidden="1">
                        <a:extLst>
                          <a:ext uri="{FF2B5EF4-FFF2-40B4-BE49-F238E27FC236}">
                            <a16:creationId xmlns:a16="http://schemas.microsoft.com/office/drawing/2014/main" id="{96458CCC-F2B9-9B91-5B82-C3EBA0823B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pic>
        <p:nvPicPr>
          <p:cNvPr id="13" name="Picture 12" descr="Text&#10;&#10;Description automatically generated">
            <a:extLst>
              <a:ext uri="{FF2B5EF4-FFF2-40B4-BE49-F238E27FC236}">
                <a16:creationId xmlns:a16="http://schemas.microsoft.com/office/drawing/2014/main" id="{4992480E-E4C8-7D5A-EAF8-136853CDBC0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4626" y="538975"/>
            <a:ext cx="4103995" cy="1072799"/>
          </a:xfrm>
          <a:prstGeom prst="rect">
            <a:avLst/>
          </a:prstGeom>
        </p:spPr>
      </p:pic>
      <p:sp>
        <p:nvSpPr>
          <p:cNvPr id="2" name="Title 1"/>
          <p:cNvSpPr>
            <a:spLocks noGrp="1"/>
          </p:cNvSpPr>
          <p:nvPr>
            <p:ph type="ctrTitle" hasCustomPrompt="1"/>
          </p:nvPr>
        </p:nvSpPr>
        <p:spPr>
          <a:xfrm>
            <a:off x="4325816" y="4028553"/>
            <a:ext cx="5680198" cy="2372247"/>
          </a:xfrm>
          <a:solidFill>
            <a:schemeClr val="accent1">
              <a:alpha val="80000"/>
            </a:schemeClr>
          </a:solidFill>
        </p:spPr>
        <p:txBody>
          <a:bodyPr vert="horz" lIns="504000" tIns="468000" rIns="504000" bIns="684000" anchor="t">
            <a:noAutofit/>
          </a:bodyPr>
          <a:lstStyle>
            <a:lvl1pPr algn="l">
              <a:lnSpc>
                <a:spcPct val="80000"/>
              </a:lnSpc>
              <a:defRPr sz="3200" b="0">
                <a:solidFill>
                  <a:schemeClr val="bg1"/>
                </a:solidFill>
              </a:defRPr>
            </a:lvl1pPr>
          </a:lstStyle>
          <a:p>
            <a:r>
              <a:rPr lang="en-US"/>
              <a:t>Click to edit </a:t>
            </a:r>
            <a:br>
              <a:rPr lang="en-US"/>
            </a:br>
            <a:r>
              <a:rPr lang="en-US"/>
              <a:t>Master title </a:t>
            </a:r>
            <a:br>
              <a:rPr lang="en-US"/>
            </a:br>
            <a:r>
              <a:rPr lang="en-US"/>
              <a:t>style</a:t>
            </a:r>
          </a:p>
        </p:txBody>
      </p:sp>
      <p:sp>
        <p:nvSpPr>
          <p:cNvPr id="3" name="Subtitle 2"/>
          <p:cNvSpPr>
            <a:spLocks noGrp="1"/>
          </p:cNvSpPr>
          <p:nvPr>
            <p:ph type="subTitle" idx="1"/>
          </p:nvPr>
        </p:nvSpPr>
        <p:spPr>
          <a:xfrm>
            <a:off x="4832351" y="5887883"/>
            <a:ext cx="5173662" cy="512917"/>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5" name="Footer Placeholder 4"/>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B4E38A01-8D77-4A59-AE4C-D1D45F620B93}" type="datetime1">
              <a:rPr lang="de-CH" smtClean="0"/>
              <a:t>22.11.2025</a:t>
            </a:fld>
            <a:endParaRPr lang="de-CH"/>
          </a:p>
        </p:txBody>
      </p:sp>
    </p:spTree>
    <p:extLst>
      <p:ext uri="{BB962C8B-B14F-4D97-AF65-F5344CB8AC3E}">
        <p14:creationId xmlns:p14="http://schemas.microsoft.com/office/powerpoint/2010/main" val="814097354"/>
      </p:ext>
    </p:extLst>
  </p:cSld>
  <p:clrMapOvr>
    <a:masterClrMapping/>
  </p:clrMapOvr>
  <p:extLst>
    <p:ext uri="{DCECCB84-F9BA-43D5-87BE-67443E8EF086}">
      <p15:sldGuideLst xmlns:p15="http://schemas.microsoft.com/office/powerpoint/2012/main">
        <p15:guide id="1" pos="30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able of Content">
    <p:bg>
      <p:bgPr>
        <a:solidFill>
          <a:schemeClr val="accent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E002202-808E-D734-5E89-3D1EC35056C9}"/>
              </a:ext>
            </a:extLst>
          </p:cNvPr>
          <p:cNvGraphicFramePr>
            <a:graphicFrameLocks/>
          </p:cNvGraphicFramePr>
          <p:nvPr userDrawn="1">
            <p:custDataLst>
              <p:tags r:id="rId1"/>
            </p:custDataLst>
            <p:extLst>
              <p:ext uri="{D42A27DB-BD31-4B8C-83A1-F6EECF244321}">
                <p14:modId xmlns:p14="http://schemas.microsoft.com/office/powerpoint/2010/main" val="3703290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Object 10" hidden="1">
                        <a:extLst>
                          <a:ext uri="{FF2B5EF4-FFF2-40B4-BE49-F238E27FC236}">
                            <a16:creationId xmlns:a16="http://schemas.microsoft.com/office/drawing/2014/main" id="{AE002202-808E-D734-5E89-3D1EC35056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ooter Placeholder 4">
            <a:extLst>
              <a:ext uri="{FF2B5EF4-FFF2-40B4-BE49-F238E27FC236}">
                <a16:creationId xmlns:a16="http://schemas.microsoft.com/office/drawing/2014/main" id="{162B1274-BB62-45B3-9CE9-BC3F74F435F8}"/>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
        <p:nvSpPr>
          <p:cNvPr id="2" name="Title 1">
            <a:extLst>
              <a:ext uri="{FF2B5EF4-FFF2-40B4-BE49-F238E27FC236}">
                <a16:creationId xmlns:a16="http://schemas.microsoft.com/office/drawing/2014/main" id="{D454CEA4-DE83-42B7-966A-198AB4795147}"/>
              </a:ext>
            </a:extLst>
          </p:cNvPr>
          <p:cNvSpPr>
            <a:spLocks noGrp="1"/>
          </p:cNvSpPr>
          <p:nvPr>
            <p:ph type="title"/>
          </p:nvPr>
        </p:nvSpPr>
        <p:spPr>
          <a:xfrm>
            <a:off x="5372100" y="1227138"/>
            <a:ext cx="4633437" cy="1024311"/>
          </a:xfrm>
        </p:spPr>
        <p:txBody>
          <a:bodyPr vert="horz"/>
          <a:lstStyle>
            <a:lvl1pPr>
              <a:defRPr sz="3200" b="0">
                <a:solidFill>
                  <a:schemeClr val="bg1"/>
                </a:solidFill>
              </a:defRPr>
            </a:lvl1pPr>
          </a:lstStyle>
          <a:p>
            <a:r>
              <a:rPr lang="en-US"/>
              <a:t>Click to edit Master title style</a:t>
            </a:r>
            <a:endParaRPr lang="de-CH"/>
          </a:p>
        </p:txBody>
      </p:sp>
      <p:sp>
        <p:nvSpPr>
          <p:cNvPr id="3" name="Date Placeholder 2">
            <a:extLst>
              <a:ext uri="{FF2B5EF4-FFF2-40B4-BE49-F238E27FC236}">
                <a16:creationId xmlns:a16="http://schemas.microsoft.com/office/drawing/2014/main" id="{87AF56D9-1A83-424B-B5A8-ED3E72F6CFC8}"/>
              </a:ext>
            </a:extLst>
          </p:cNvPr>
          <p:cNvSpPr>
            <a:spLocks noGrp="1"/>
          </p:cNvSpPr>
          <p:nvPr>
            <p:ph type="dt" sz="half" idx="10"/>
          </p:nvPr>
        </p:nvSpPr>
        <p:spPr/>
        <p:txBody>
          <a:bodyPr/>
          <a:lstStyle/>
          <a:p>
            <a:fld id="{07DF6DA1-EB86-438F-923C-1EDC6313F478}" type="datetime1">
              <a:rPr lang="de-CH" smtClean="0"/>
              <a:t>22.11.2025</a:t>
            </a:fld>
            <a:endParaRPr lang="de-CH"/>
          </a:p>
        </p:txBody>
      </p:sp>
      <p:sp>
        <p:nvSpPr>
          <p:cNvPr id="5" name="Slide Number Placeholder 4">
            <a:extLst>
              <a:ext uri="{FF2B5EF4-FFF2-40B4-BE49-F238E27FC236}">
                <a16:creationId xmlns:a16="http://schemas.microsoft.com/office/drawing/2014/main" id="{A2CA995A-6679-4B4F-B45B-506DE2B85FA8}"/>
              </a:ext>
            </a:extLst>
          </p:cNvPr>
          <p:cNvSpPr>
            <a:spLocks noGrp="1"/>
          </p:cNvSpPr>
          <p:nvPr>
            <p:ph type="sldNum" sz="quarter" idx="12"/>
          </p:nvPr>
        </p:nvSpPr>
        <p:spPr/>
        <p:txBody>
          <a:bodyPr/>
          <a:lstStyle>
            <a:lvl1pPr>
              <a:defRPr>
                <a:noFill/>
              </a:defRPr>
            </a:lvl1pPr>
          </a:lstStyle>
          <a:p>
            <a:fld id="{F784C2FE-5F9B-4427-9C28-891DD8B6E49E}" type="slidenum">
              <a:rPr lang="de-CH"/>
              <a:pPr/>
              <a:t>‹#›</a:t>
            </a:fld>
            <a:endParaRPr lang="de-CH"/>
          </a:p>
        </p:txBody>
      </p:sp>
      <p:sp>
        <p:nvSpPr>
          <p:cNvPr id="57" name="Text Placeholder 56">
            <a:extLst>
              <a:ext uri="{FF2B5EF4-FFF2-40B4-BE49-F238E27FC236}">
                <a16:creationId xmlns:a16="http://schemas.microsoft.com/office/drawing/2014/main" id="{1D9D8ABA-C9EE-4B1E-8BA8-C274CA2CBF24}"/>
              </a:ext>
            </a:extLst>
          </p:cNvPr>
          <p:cNvSpPr>
            <a:spLocks noGrp="1"/>
          </p:cNvSpPr>
          <p:nvPr>
            <p:ph type="body" sz="quarter" idx="13"/>
          </p:nvPr>
        </p:nvSpPr>
        <p:spPr>
          <a:xfrm>
            <a:off x="5372100" y="2735581"/>
            <a:ext cx="4633437" cy="4008120"/>
          </a:xfrm>
        </p:spPr>
        <p:txBody>
          <a:bodyPr/>
          <a:lstStyle>
            <a:lvl1pPr marL="216000" indent="-216000">
              <a:buFont typeface="Wingdings" panose="05000000000000000000" pitchFamily="2" charset="2"/>
              <a:buChar cha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4" name="Google Shape;134;p1" descr="A blue letter on a black background&#10;&#10;Description automatically generated">
            <a:extLst>
              <a:ext uri="{FF2B5EF4-FFF2-40B4-BE49-F238E27FC236}">
                <a16:creationId xmlns:a16="http://schemas.microsoft.com/office/drawing/2014/main" id="{1BD2E555-AEB9-9F43-279F-37EA165D0905}"/>
              </a:ext>
            </a:extLst>
          </p:cNvPr>
          <p:cNvPicPr preferRelativeResize="0">
            <a:picLocks noChangeAspect="1"/>
          </p:cNvPicPr>
          <p:nvPr userDrawn="1"/>
        </p:nvPicPr>
        <p:blipFill rotWithShape="1">
          <a:blip r:embed="rId5">
            <a:duotone>
              <a:schemeClr val="accent6">
                <a:shade val="45000"/>
                <a:satMod val="135000"/>
              </a:schemeClr>
              <a:prstClr val="white"/>
            </a:duotone>
            <a:alphaModFix amt="20000"/>
          </a:blip>
          <a:srcRect r="82834"/>
          <a:stretch/>
        </p:blipFill>
        <p:spPr>
          <a:xfrm>
            <a:off x="-383048" y="1298508"/>
            <a:ext cx="6022724" cy="6245292"/>
          </a:xfrm>
          <a:prstGeom prst="rect">
            <a:avLst/>
          </a:prstGeom>
          <a:noFill/>
          <a:ln>
            <a:noFill/>
          </a:ln>
        </p:spPr>
      </p:pic>
    </p:spTree>
    <p:extLst>
      <p:ext uri="{BB962C8B-B14F-4D97-AF65-F5344CB8AC3E}">
        <p14:creationId xmlns:p14="http://schemas.microsoft.com/office/powerpoint/2010/main" val="3471985055"/>
      </p:ext>
    </p:extLst>
  </p:cSld>
  <p:clrMapOvr>
    <a:masterClrMapping/>
  </p:clrMapOvr>
  <p:extLst>
    <p:ext uri="{DCECCB84-F9BA-43D5-87BE-67443E8EF086}">
      <p15:sldGuideLst xmlns:p15="http://schemas.microsoft.com/office/powerpoint/2012/main">
        <p15:guide id="1" pos="3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reak Slid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5A2247B6-2F2C-4AFA-81A9-3C3653B5DF46}"/>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a:extLst>
              <a:ext uri="{FF2B5EF4-FFF2-40B4-BE49-F238E27FC236}">
                <a16:creationId xmlns:a16="http://schemas.microsoft.com/office/drawing/2014/main" id="{DE0C3A58-E656-4C48-BC37-6BE9B08FF5F4}"/>
              </a:ext>
            </a:extLst>
          </p:cNvPr>
          <p:cNvSpPr>
            <a:spLocks noGrp="1"/>
          </p:cNvSpPr>
          <p:nvPr>
            <p:ph type="title" hasCustomPrompt="1"/>
          </p:nvPr>
        </p:nvSpPr>
        <p:spPr>
          <a:xfrm>
            <a:off x="738664" y="698004"/>
            <a:ext cx="4031813" cy="2056626"/>
          </a:xfrm>
          <a:solidFill>
            <a:schemeClr val="accent1">
              <a:alpha val="80000"/>
            </a:schemeClr>
          </a:solidFill>
        </p:spPr>
        <p:txBody>
          <a:bodyPr wrap="square" lIns="216000" tIns="360000" rIns="216000" bIns="360000" anchor="t">
            <a:spAutoFit/>
          </a:bodyPr>
          <a:lstStyle>
            <a:lvl1pPr>
              <a:lnSpc>
                <a:spcPct val="90000"/>
              </a:lnSpc>
              <a:defRPr sz="3200" b="0">
                <a:solidFill>
                  <a:schemeClr val="bg1"/>
                </a:solidFill>
              </a:defRPr>
            </a:lvl1pPr>
          </a:lstStyle>
          <a:p>
            <a:r>
              <a:rPr lang="en-US"/>
              <a:t>Click to edit </a:t>
            </a:r>
            <a:br>
              <a:rPr lang="en-US"/>
            </a:br>
            <a:r>
              <a:rPr lang="en-US"/>
              <a:t>Master title </a:t>
            </a:r>
            <a:br>
              <a:rPr lang="en-US"/>
            </a:br>
            <a:r>
              <a:rPr lang="en-US"/>
              <a:t>style</a:t>
            </a:r>
            <a:endParaRPr lang="de-CH"/>
          </a:p>
        </p:txBody>
      </p:sp>
      <p:sp>
        <p:nvSpPr>
          <p:cNvPr id="3" name="Date Placeholder 2">
            <a:extLst>
              <a:ext uri="{FF2B5EF4-FFF2-40B4-BE49-F238E27FC236}">
                <a16:creationId xmlns:a16="http://schemas.microsoft.com/office/drawing/2014/main" id="{F6586EC1-41CC-4964-BF5F-18E71A74DFD6}"/>
              </a:ext>
            </a:extLst>
          </p:cNvPr>
          <p:cNvSpPr>
            <a:spLocks noGrp="1"/>
          </p:cNvSpPr>
          <p:nvPr>
            <p:ph type="dt" sz="half" idx="10"/>
          </p:nvPr>
        </p:nvSpPr>
        <p:spPr/>
        <p:txBody>
          <a:bodyPr/>
          <a:lstStyle/>
          <a:p>
            <a:fld id="{68654D48-83EC-454A-ADD8-BA2607EAA7A1}" type="datetime1">
              <a:rPr lang="de-CH" smtClean="0"/>
              <a:t>22.11.2025</a:t>
            </a:fld>
            <a:endParaRPr lang="de-CH"/>
          </a:p>
        </p:txBody>
      </p:sp>
      <p:sp>
        <p:nvSpPr>
          <p:cNvPr id="5" name="Slide Number Placeholder 4">
            <a:extLst>
              <a:ext uri="{FF2B5EF4-FFF2-40B4-BE49-F238E27FC236}">
                <a16:creationId xmlns:a16="http://schemas.microsoft.com/office/drawing/2014/main" id="{06CBFA39-71C9-40F6-9898-24D98A681F2B}"/>
              </a:ext>
            </a:extLst>
          </p:cNvPr>
          <p:cNvSpPr>
            <a:spLocks noGrp="1"/>
          </p:cNvSpPr>
          <p:nvPr>
            <p:ph type="sldNum" sz="quarter" idx="12"/>
          </p:nvPr>
        </p:nvSpPr>
        <p:spPr/>
        <p:txBody>
          <a:bodyPr/>
          <a:lstStyle>
            <a:lvl1pPr>
              <a:defRPr>
                <a:noFill/>
              </a:defRPr>
            </a:lvl1pPr>
          </a:lstStyle>
          <a:p>
            <a:fld id="{F784C2FE-5F9B-4427-9C28-891DD8B6E49E}" type="slidenum">
              <a:rPr lang="de-CH"/>
              <a:pPr/>
              <a:t>‹#›</a:t>
            </a:fld>
            <a:endParaRPr lang="de-CH"/>
          </a:p>
        </p:txBody>
      </p:sp>
      <p:sp>
        <p:nvSpPr>
          <p:cNvPr id="7" name="Footer Placeholder 4">
            <a:extLst>
              <a:ext uri="{FF2B5EF4-FFF2-40B4-BE49-F238E27FC236}">
                <a16:creationId xmlns:a16="http://schemas.microsoft.com/office/drawing/2014/main" id="{0F796273-2236-4B8C-A511-9B66B36542A2}"/>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Tree>
    <p:extLst>
      <p:ext uri="{BB962C8B-B14F-4D97-AF65-F5344CB8AC3E}">
        <p14:creationId xmlns:p14="http://schemas.microsoft.com/office/powerpoint/2010/main" val="379983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marL="54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hidden="1">
            <a:extLst>
              <a:ext uri="{FF2B5EF4-FFF2-40B4-BE49-F238E27FC236}">
                <a16:creationId xmlns:a16="http://schemas.microsoft.com/office/drawing/2014/main" id="{6D96B8E6-E9E5-4AA2-9234-5E4AE3DCD900}"/>
              </a:ext>
            </a:extLst>
          </p:cNvPr>
          <p:cNvSpPr/>
          <p:nvPr>
            <p:custDataLst>
              <p:tags r:id="rId1"/>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chor="b"/>
          <a:lstStyle/>
          <a:p>
            <a:r>
              <a:rPr lang="en-US"/>
              <a:t>Click to edit Master title style</a:t>
            </a:r>
          </a:p>
        </p:txBody>
      </p:sp>
      <p:sp>
        <p:nvSpPr>
          <p:cNvPr id="8" name="Datumsplatzhalter 7">
            <a:extLst>
              <a:ext uri="{FF2B5EF4-FFF2-40B4-BE49-F238E27FC236}">
                <a16:creationId xmlns:a16="http://schemas.microsoft.com/office/drawing/2014/main" id="{D58083B2-E1E5-46EA-AB30-7F62C494CA9C}"/>
              </a:ext>
            </a:extLst>
          </p:cNvPr>
          <p:cNvSpPr>
            <a:spLocks noGrp="1"/>
          </p:cNvSpPr>
          <p:nvPr>
            <p:ph type="dt" sz="half" idx="10"/>
          </p:nvPr>
        </p:nvSpPr>
        <p:spPr/>
        <p:txBody>
          <a:bodyPr/>
          <a:lstStyle/>
          <a:p>
            <a:fld id="{4C787FD1-E4D9-422F-B8BE-142C7DD41B82}" type="datetime1">
              <a:rPr lang="de-CH" smtClean="0"/>
              <a:t>22.11.2025</a:t>
            </a:fld>
            <a:endParaRPr lang="en-US"/>
          </a:p>
        </p:txBody>
      </p:sp>
      <p:sp>
        <p:nvSpPr>
          <p:cNvPr id="9" name="Foliennummernplatzhalter 8">
            <a:extLst>
              <a:ext uri="{FF2B5EF4-FFF2-40B4-BE49-F238E27FC236}">
                <a16:creationId xmlns:a16="http://schemas.microsoft.com/office/drawing/2014/main" id="{024FBC69-B4C6-486A-91C6-CFE773F91A98}"/>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12" name="Fußzeilenplatzhalter 11">
            <a:extLst>
              <a:ext uri="{FF2B5EF4-FFF2-40B4-BE49-F238E27FC236}">
                <a16:creationId xmlns:a16="http://schemas.microsoft.com/office/drawing/2014/main" id="{C78F72B7-25D2-4C92-AB04-21AC140E6B1A}"/>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47393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8664" y="1227318"/>
            <a:ext cx="4453200"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52337" y="1227318"/>
            <a:ext cx="4453200" cy="551617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99B623F2-2173-44AB-B17D-465FE0555224}"/>
              </a:ext>
            </a:extLst>
          </p:cNvPr>
          <p:cNvSpPr>
            <a:spLocks noGrp="1"/>
          </p:cNvSpPr>
          <p:nvPr>
            <p:ph type="title"/>
          </p:nvPr>
        </p:nvSpPr>
        <p:spPr>
          <a:xfrm>
            <a:off x="738664" y="380016"/>
            <a:ext cx="7455595" cy="580772"/>
          </a:xfrm>
        </p:spPr>
        <p:txBody>
          <a:bodyPr anchor="b"/>
          <a:lstStyle/>
          <a:p>
            <a:r>
              <a:rPr lang="en-US"/>
              <a:t>Click to edit Master title style</a:t>
            </a:r>
          </a:p>
        </p:txBody>
      </p:sp>
      <p:sp>
        <p:nvSpPr>
          <p:cNvPr id="2" name="Datumsplatzhalter 1">
            <a:extLst>
              <a:ext uri="{FF2B5EF4-FFF2-40B4-BE49-F238E27FC236}">
                <a16:creationId xmlns:a16="http://schemas.microsoft.com/office/drawing/2014/main" id="{4E6C8AC3-49ED-442E-A8D2-1A5231F56917}"/>
              </a:ext>
            </a:extLst>
          </p:cNvPr>
          <p:cNvSpPr>
            <a:spLocks noGrp="1"/>
          </p:cNvSpPr>
          <p:nvPr>
            <p:ph type="dt" sz="half" idx="10"/>
          </p:nvPr>
        </p:nvSpPr>
        <p:spPr/>
        <p:txBody>
          <a:bodyPr/>
          <a:lstStyle/>
          <a:p>
            <a:fld id="{7CA3FA9C-83AA-4DBE-860C-7058FC864201}" type="datetime1">
              <a:rPr lang="de-CH" smtClean="0"/>
              <a:t>22.11.2025</a:t>
            </a:fld>
            <a:endParaRPr lang="en-US"/>
          </a:p>
        </p:txBody>
      </p:sp>
      <p:sp>
        <p:nvSpPr>
          <p:cNvPr id="9" name="Foliennummernplatzhalter 8">
            <a:extLst>
              <a:ext uri="{FF2B5EF4-FFF2-40B4-BE49-F238E27FC236}">
                <a16:creationId xmlns:a16="http://schemas.microsoft.com/office/drawing/2014/main" id="{8B667C70-B8DD-4255-89E7-766C6A98D839}"/>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10" name="Fußzeilenplatzhalter 9">
            <a:extLst>
              <a:ext uri="{FF2B5EF4-FFF2-40B4-BE49-F238E27FC236}">
                <a16:creationId xmlns:a16="http://schemas.microsoft.com/office/drawing/2014/main" id="{DECA5333-7A4D-47B0-81D2-521AABF2DDD6}"/>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768354395"/>
      </p:ext>
    </p:extLst>
  </p:cSld>
  <p:clrMapOvr>
    <a:masterClrMapping/>
  </p:clrMapOvr>
  <p:extLst>
    <p:ext uri="{DCECCB84-F9BA-43D5-87BE-67443E8EF086}">
      <p15:sldGuideLst xmlns:p15="http://schemas.microsoft.com/office/powerpoint/2012/main">
        <p15:guide id="1" pos="3271">
          <p15:clr>
            <a:srgbClr val="FBAE40"/>
          </p15:clr>
        </p15:guide>
        <p15:guide id="2" pos="349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hidden="1">
            <a:extLst>
              <a:ext uri="{FF2B5EF4-FFF2-40B4-BE49-F238E27FC236}">
                <a16:creationId xmlns:a16="http://schemas.microsoft.com/office/drawing/2014/main" id="{417EAF9D-6838-4DCD-9088-31BF21E49C43}"/>
              </a:ext>
            </a:extLst>
          </p:cNvPr>
          <p:cNvSpPr/>
          <p:nvPr>
            <p:custDataLst>
              <p:tags r:id="rId1"/>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chor="b"/>
          <a:lstStyle/>
          <a:p>
            <a:r>
              <a:rPr lang="en-US"/>
              <a:t>Click to edit Master title style</a:t>
            </a:r>
          </a:p>
        </p:txBody>
      </p:sp>
      <p:sp>
        <p:nvSpPr>
          <p:cNvPr id="7" name="Datumsplatzhalter 6">
            <a:extLst>
              <a:ext uri="{FF2B5EF4-FFF2-40B4-BE49-F238E27FC236}">
                <a16:creationId xmlns:a16="http://schemas.microsoft.com/office/drawing/2014/main" id="{994FE98C-28B7-48C6-835E-A41CE9ECA076}"/>
              </a:ext>
            </a:extLst>
          </p:cNvPr>
          <p:cNvSpPr>
            <a:spLocks noGrp="1"/>
          </p:cNvSpPr>
          <p:nvPr>
            <p:ph type="dt" sz="half" idx="10"/>
          </p:nvPr>
        </p:nvSpPr>
        <p:spPr/>
        <p:txBody>
          <a:bodyPr/>
          <a:lstStyle/>
          <a:p>
            <a:fld id="{CE292D34-0078-4F6B-8272-9493A45F7737}" type="datetime1">
              <a:rPr lang="de-CH" smtClean="0"/>
              <a:t>22.11.2025</a:t>
            </a:fld>
            <a:endParaRPr lang="en-US"/>
          </a:p>
        </p:txBody>
      </p:sp>
      <p:sp>
        <p:nvSpPr>
          <p:cNvPr id="8" name="Foliennummernplatzhalter 7">
            <a:extLst>
              <a:ext uri="{FF2B5EF4-FFF2-40B4-BE49-F238E27FC236}">
                <a16:creationId xmlns:a16="http://schemas.microsoft.com/office/drawing/2014/main" id="{76D97CAD-ABCC-4D6C-AED7-2BFA03F7A83C}"/>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9" name="Fußzeilenplatzhalter 8">
            <a:extLst>
              <a:ext uri="{FF2B5EF4-FFF2-40B4-BE49-F238E27FC236}">
                <a16:creationId xmlns:a16="http://schemas.microsoft.com/office/drawing/2014/main" id="{54F066B5-EB33-45FD-AEDD-712010D15130}"/>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28716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7755B12-3775-444A-81A6-A9918EA385B5}"/>
              </a:ext>
            </a:extLst>
          </p:cNvPr>
          <p:cNvSpPr>
            <a:spLocks noGrp="1"/>
          </p:cNvSpPr>
          <p:nvPr>
            <p:ph type="dt" sz="half" idx="10"/>
          </p:nvPr>
        </p:nvSpPr>
        <p:spPr/>
        <p:txBody>
          <a:bodyPr/>
          <a:lstStyle/>
          <a:p>
            <a:fld id="{ABBB5003-0FB8-4B73-9866-9E3F530A4705}" type="datetime1">
              <a:rPr lang="de-CH" smtClean="0"/>
              <a:t>22.11.2025</a:t>
            </a:fld>
            <a:endParaRPr lang="en-US"/>
          </a:p>
        </p:txBody>
      </p:sp>
      <p:sp>
        <p:nvSpPr>
          <p:cNvPr id="6" name="Foliennummernplatzhalter 5">
            <a:extLst>
              <a:ext uri="{FF2B5EF4-FFF2-40B4-BE49-F238E27FC236}">
                <a16:creationId xmlns:a16="http://schemas.microsoft.com/office/drawing/2014/main" id="{A31224CD-5FA0-486E-86E3-32D341F748A8}"/>
              </a:ext>
            </a:extLst>
          </p:cNvPr>
          <p:cNvSpPr>
            <a:spLocks noGrp="1"/>
          </p:cNvSpPr>
          <p:nvPr>
            <p:ph type="sldNum" sz="quarter" idx="11"/>
          </p:nvPr>
        </p:nvSpPr>
        <p:spPr/>
        <p:txBody>
          <a:bodyPr/>
          <a:lstStyle/>
          <a:p>
            <a:fld id="{F784C2FE-5F9B-4427-9C28-891DD8B6E49E}" type="slidenum">
              <a:rPr lang="en-US"/>
              <a:pPr/>
              <a:t>‹#›</a:t>
            </a:fld>
            <a:endParaRPr lang="en-US" sz="900"/>
          </a:p>
        </p:txBody>
      </p:sp>
      <p:sp>
        <p:nvSpPr>
          <p:cNvPr id="7" name="Fußzeilenplatzhalter 6">
            <a:extLst>
              <a:ext uri="{FF2B5EF4-FFF2-40B4-BE49-F238E27FC236}">
                <a16:creationId xmlns:a16="http://schemas.microsoft.com/office/drawing/2014/main" id="{7757EF23-531C-4F06-8570-04CE0C963F63}"/>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324049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788213-7F51-4834-A1F1-81390E55A542}"/>
              </a:ext>
            </a:extLst>
          </p:cNvPr>
          <p:cNvSpPr>
            <a:spLocks noGrp="1"/>
          </p:cNvSpPr>
          <p:nvPr>
            <p:ph type="pic" sz="quarter" idx="13"/>
          </p:nvPr>
        </p:nvSpPr>
        <p:spPr>
          <a:xfrm>
            <a:off x="-1588" y="0"/>
            <a:ext cx="10745788" cy="7543800"/>
          </a:xfrm>
          <a:solidFill>
            <a:schemeClr val="bg2"/>
          </a:solidFill>
        </p:spPr>
        <p:txBody>
          <a:bodyPr bIns="756000" anchor="ctr"/>
          <a:lstStyle>
            <a:lvl1pPr algn="ctr">
              <a:defRPr b="1"/>
            </a:lvl1pPr>
          </a:lstStyle>
          <a:p>
            <a:r>
              <a:rPr lang="en-US"/>
              <a:t>Click icon to add picture</a:t>
            </a:r>
            <a:endParaRPr lang="de-CH"/>
          </a:p>
        </p:txBody>
      </p:sp>
      <p:sp>
        <p:nvSpPr>
          <p:cNvPr id="2" name="Title 1"/>
          <p:cNvSpPr>
            <a:spLocks noGrp="1"/>
          </p:cNvSpPr>
          <p:nvPr>
            <p:ph type="ctrTitle" hasCustomPrompt="1"/>
          </p:nvPr>
        </p:nvSpPr>
        <p:spPr>
          <a:xfrm>
            <a:off x="741782" y="4341934"/>
            <a:ext cx="5204589" cy="2058865"/>
          </a:xfrm>
          <a:solidFill>
            <a:schemeClr val="accent1">
              <a:alpha val="80000"/>
            </a:schemeClr>
          </a:solidFill>
        </p:spPr>
        <p:txBody>
          <a:bodyPr lIns="432000" tIns="468000" rIns="432000" bIns="1152000" anchor="b"/>
          <a:lstStyle>
            <a:lvl1pPr algn="l">
              <a:defRPr sz="3300" b="0">
                <a:solidFill>
                  <a:schemeClr val="bg1"/>
                </a:solidFill>
              </a:defRPr>
            </a:lvl1pPr>
          </a:lstStyle>
          <a:p>
            <a:r>
              <a:rPr lang="en-US"/>
              <a:t>Thank you</a:t>
            </a:r>
          </a:p>
        </p:txBody>
      </p:sp>
      <p:sp>
        <p:nvSpPr>
          <p:cNvPr id="3" name="Subtitle 2"/>
          <p:cNvSpPr>
            <a:spLocks noGrp="1"/>
          </p:cNvSpPr>
          <p:nvPr>
            <p:ph type="subTitle" idx="1"/>
          </p:nvPr>
        </p:nvSpPr>
        <p:spPr>
          <a:xfrm>
            <a:off x="1158875" y="5369170"/>
            <a:ext cx="4372408" cy="715108"/>
          </a:xfrm>
        </p:spPr>
        <p:txBody>
          <a:bodyPr/>
          <a:lstStyle>
            <a:lvl1pPr marL="0" indent="0" algn="l">
              <a:buNone/>
              <a:defRPr sz="900">
                <a:solidFill>
                  <a:schemeClr val="bg1"/>
                </a:solidFill>
              </a:defRPr>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p>
        </p:txBody>
      </p:sp>
      <p:sp>
        <p:nvSpPr>
          <p:cNvPr id="6" name="Slide Number Placeholder 5"/>
          <p:cNvSpPr>
            <a:spLocks noGrp="1"/>
          </p:cNvSpPr>
          <p:nvPr>
            <p:ph type="sldNum" sz="quarter" idx="12"/>
          </p:nvPr>
        </p:nvSpPr>
        <p:spPr>
          <a:noFill/>
        </p:spPr>
        <p:txBody>
          <a:bodyPr/>
          <a:lstStyle>
            <a:lvl1pPr>
              <a:defRPr sz="900">
                <a:noFill/>
              </a:defRPr>
            </a:lvl1pPr>
          </a:lstStyle>
          <a:p>
            <a:fld id="{F784C2FE-5F9B-4427-9C28-891DD8B6E49E}" type="slidenum">
              <a:rPr lang="de-CH"/>
              <a:pPr/>
              <a:t>‹#›</a:t>
            </a:fld>
            <a:endParaRPr lang="de-CH"/>
          </a:p>
        </p:txBody>
      </p:sp>
      <p:sp>
        <p:nvSpPr>
          <p:cNvPr id="9" name="Date Placeholder 3">
            <a:extLst>
              <a:ext uri="{FF2B5EF4-FFF2-40B4-BE49-F238E27FC236}">
                <a16:creationId xmlns:a16="http://schemas.microsoft.com/office/drawing/2014/main" id="{C81EB7F3-85C7-425E-A765-FB776F917976}"/>
              </a:ext>
            </a:extLst>
          </p:cNvPr>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46FA65BF-8931-4584-9FD7-51E7FC9A4F8A}" type="datetime1">
              <a:rPr lang="de-CH" smtClean="0"/>
              <a:t>22.11.2025</a:t>
            </a:fld>
            <a:endParaRPr lang="de-CH"/>
          </a:p>
        </p:txBody>
      </p:sp>
      <p:sp>
        <p:nvSpPr>
          <p:cNvPr id="8" name="Footer Placeholder 4">
            <a:extLst>
              <a:ext uri="{FF2B5EF4-FFF2-40B4-BE49-F238E27FC236}">
                <a16:creationId xmlns:a16="http://schemas.microsoft.com/office/drawing/2014/main" id="{5B8A3275-F7C5-484C-B516-3C82828F4770}"/>
              </a:ext>
            </a:extLst>
          </p:cNvPr>
          <p:cNvSpPr>
            <a:spLocks noGrp="1"/>
          </p:cNvSpPr>
          <p:nvPr>
            <p:ph type="ftr" sz="quarter" idx="11"/>
          </p:nvPr>
        </p:nvSpPr>
        <p:spPr>
          <a:xfrm>
            <a:off x="738664" y="7403978"/>
            <a:ext cx="9266872" cy="139822"/>
          </a:xfrm>
          <a:prstGeom prst="rect">
            <a:avLst/>
          </a:prstGeom>
          <a:noFill/>
        </p:spPr>
        <p:txBody>
          <a:bodyPr/>
          <a:lstStyle>
            <a:lvl1pPr>
              <a:defRPr>
                <a:noFill/>
              </a:defRPr>
            </a:lvl1pPr>
          </a:lstStyle>
          <a:p>
            <a:endParaRPr lang="de-CH">
              <a:noFill/>
            </a:endParaRPr>
          </a:p>
        </p:txBody>
      </p:sp>
    </p:spTree>
    <p:extLst>
      <p:ext uri="{BB962C8B-B14F-4D97-AF65-F5344CB8AC3E}">
        <p14:creationId xmlns:p14="http://schemas.microsoft.com/office/powerpoint/2010/main" val="473999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B7112D7-F2AD-6019-54A1-474B2114A91D}"/>
              </a:ext>
            </a:extLst>
          </p:cNvPr>
          <p:cNvGraphicFramePr>
            <a:graphicFrameLocks/>
          </p:cNvGraphicFramePr>
          <p:nvPr userDrawn="1">
            <p:custDataLst>
              <p:tags r:id="rId14"/>
            </p:custDataLst>
            <p:extLst>
              <p:ext uri="{D42A27DB-BD31-4B8C-83A1-F6EECF244321}">
                <p14:modId xmlns:p14="http://schemas.microsoft.com/office/powerpoint/2010/main" val="3818366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06" imgH="306" progId="TCLayout.ActiveDocument.1">
                  <p:embed/>
                </p:oleObj>
              </mc:Choice>
              <mc:Fallback>
                <p:oleObj name="think-cell Slide" r:id="rId19" imgW="306" imgH="306" progId="TCLayout.ActiveDocument.1">
                  <p:embed/>
                  <p:pic>
                    <p:nvPicPr>
                      <p:cNvPr id="11" name="Object 10" hidden="1">
                        <a:extLst>
                          <a:ext uri="{FF2B5EF4-FFF2-40B4-BE49-F238E27FC236}">
                            <a16:creationId xmlns:a16="http://schemas.microsoft.com/office/drawing/2014/main" id="{FB7112D7-F2AD-6019-54A1-474B2114A91D}"/>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55" name="Rectangle 54" hidden="1">
            <a:extLst>
              <a:ext uri="{FF2B5EF4-FFF2-40B4-BE49-F238E27FC236}">
                <a16:creationId xmlns:a16="http://schemas.microsoft.com/office/drawing/2014/main" id="{0059924E-DA00-4D07-8B2E-FF241309E96F}"/>
              </a:ext>
            </a:extLst>
          </p:cNvPr>
          <p:cNvSpPr/>
          <p:nvPr>
            <p:custDataLst>
              <p:tags r:id="rId15"/>
            </p:custDataLst>
          </p:nvPr>
        </p:nvSpPr>
        <p:spPr>
          <a:xfrm>
            <a:off x="738621" y="1227318"/>
            <a:ext cx="9266872" cy="5516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Placeholder 1"/>
          <p:cNvSpPr>
            <a:spLocks noGrp="1"/>
          </p:cNvSpPr>
          <p:nvPr>
            <p:ph type="title"/>
          </p:nvPr>
        </p:nvSpPr>
        <p:spPr>
          <a:xfrm>
            <a:off x="738664" y="380016"/>
            <a:ext cx="7455595" cy="580772"/>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738621" y="1227318"/>
            <a:ext cx="9266873" cy="55161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48" y="7409742"/>
            <a:ext cx="740669" cy="139821"/>
          </a:xfrm>
          <a:prstGeom prst="rect">
            <a:avLst/>
          </a:prstGeom>
        </p:spPr>
        <p:txBody>
          <a:bodyPr vert="horz" lIns="0" tIns="0" rIns="0" bIns="0" rtlCol="0" anchor="ctr">
            <a:noAutofit/>
          </a:bodyPr>
          <a:lstStyle>
            <a:lvl1pPr algn="l">
              <a:defRPr sz="500">
                <a:noFill/>
              </a:defRPr>
            </a:lvl1pPr>
          </a:lstStyle>
          <a:p>
            <a:fld id="{4C49879F-A778-4B2F-9BB5-935325C63DED}" type="datetime1">
              <a:rPr lang="de-CH" smtClean="0"/>
              <a:t>22.11.2025</a:t>
            </a:fld>
            <a:endParaRPr lang="en-US"/>
          </a:p>
        </p:txBody>
      </p:sp>
      <p:sp>
        <p:nvSpPr>
          <p:cNvPr id="6" name="Slide Number Placeholder 5"/>
          <p:cNvSpPr>
            <a:spLocks noGrp="1"/>
          </p:cNvSpPr>
          <p:nvPr>
            <p:ph type="sldNum" sz="quarter" idx="4"/>
          </p:nvPr>
        </p:nvSpPr>
        <p:spPr>
          <a:xfrm>
            <a:off x="9696450" y="7337152"/>
            <a:ext cx="309086" cy="139821"/>
          </a:xfrm>
          <a:prstGeom prst="rect">
            <a:avLst/>
          </a:prstGeom>
        </p:spPr>
        <p:txBody>
          <a:bodyPr vert="horz" lIns="0" tIns="0" rIns="0" bIns="0" rtlCol="0" anchor="ctr">
            <a:noAutofit/>
          </a:bodyPr>
          <a:lstStyle>
            <a:lvl1pPr algn="r">
              <a:defRPr sz="900">
                <a:solidFill>
                  <a:schemeClr val="tx1"/>
                </a:solidFill>
              </a:defRPr>
            </a:lvl1pPr>
          </a:lstStyle>
          <a:p>
            <a:fld id="{F784C2FE-5F9B-4427-9C28-891DD8B6E49E}" type="slidenum">
              <a:rPr lang="en-US"/>
              <a:pPr/>
              <a:t>‹#›</a:t>
            </a:fld>
            <a:endParaRPr lang="en-US" sz="900"/>
          </a:p>
        </p:txBody>
      </p:sp>
      <p:cxnSp>
        <p:nvCxnSpPr>
          <p:cNvPr id="9" name="Straight Connector 8">
            <a:extLst>
              <a:ext uri="{FF2B5EF4-FFF2-40B4-BE49-F238E27FC236}">
                <a16:creationId xmlns:a16="http://schemas.microsoft.com/office/drawing/2014/main" id="{69CE2963-7B36-4A74-851E-FCEA4B683CC3}"/>
              </a:ext>
            </a:extLst>
          </p:cNvPr>
          <p:cNvCxnSpPr>
            <a:cxnSpLocks/>
          </p:cNvCxnSpPr>
          <p:nvPr/>
        </p:nvCxnSpPr>
        <p:spPr>
          <a:xfrm>
            <a:off x="738621" y="1080305"/>
            <a:ext cx="9265913" cy="0"/>
          </a:xfrm>
          <a:prstGeom prst="line">
            <a:avLst/>
          </a:prstGeom>
          <a:ln>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BF11884-F92F-49DC-AFC2-C785A407EE61}"/>
              </a:ext>
            </a:extLst>
          </p:cNvPr>
          <p:cNvSpPr txBox="1"/>
          <p:nvPr>
            <p:custDataLst>
              <p:tags r:id="rId16"/>
            </p:custDataLst>
          </p:nvPr>
        </p:nvSpPr>
        <p:spPr>
          <a:xfrm>
            <a:off x="3453703" y="7337152"/>
            <a:ext cx="3836794" cy="139821"/>
          </a:xfrm>
          <a:prstGeom prst="rect">
            <a:avLst/>
          </a:prstGeom>
          <a:noFill/>
        </p:spPr>
        <p:txBody>
          <a:bodyPr wrap="square" lIns="0" tIns="0" rIns="0" bIns="0" anchor="ctr">
            <a:noAutofit/>
          </a:bodyPr>
          <a:lstStyle/>
          <a:p>
            <a:pPr algn="ctr"/>
            <a:r>
              <a:rPr lang="en-US" sz="900">
                <a:solidFill>
                  <a:schemeClr val="tx1"/>
                </a:solidFill>
              </a:rPr>
              <a:t>Industrials Team</a:t>
            </a:r>
          </a:p>
        </p:txBody>
      </p:sp>
      <p:sp>
        <p:nvSpPr>
          <p:cNvPr id="65" name="TextBox 64">
            <a:extLst>
              <a:ext uri="{FF2B5EF4-FFF2-40B4-BE49-F238E27FC236}">
                <a16:creationId xmlns:a16="http://schemas.microsoft.com/office/drawing/2014/main" id="{8CAEEF71-51CA-4F08-AA3C-25D40C5DFB77}"/>
              </a:ext>
            </a:extLst>
          </p:cNvPr>
          <p:cNvSpPr txBox="1"/>
          <p:nvPr>
            <p:custDataLst>
              <p:tags r:id="rId17"/>
            </p:custDataLst>
          </p:nvPr>
        </p:nvSpPr>
        <p:spPr>
          <a:xfrm>
            <a:off x="738664" y="7337152"/>
            <a:ext cx="2613598" cy="139821"/>
          </a:xfrm>
          <a:prstGeom prst="rect">
            <a:avLst/>
          </a:prstGeom>
          <a:noFill/>
        </p:spPr>
        <p:txBody>
          <a:bodyPr wrap="square" lIns="0" tIns="0" rIns="0" bIns="0" anchor="ctr">
            <a:noAutofit/>
          </a:bodyPr>
          <a:lstStyle/>
          <a:p>
            <a:pPr algn="l"/>
            <a:r>
              <a:rPr lang="en-US" sz="900">
                <a:solidFill>
                  <a:schemeClr val="tx1"/>
                </a:solidFill>
              </a:rPr>
              <a:t>Cambridge Student Investment Fund (</a:t>
            </a:r>
            <a:r>
              <a:rPr lang="en-US" sz="900" err="1">
                <a:solidFill>
                  <a:schemeClr val="tx1"/>
                </a:solidFill>
              </a:rPr>
              <a:t>CamSIF</a:t>
            </a:r>
            <a:r>
              <a:rPr lang="en-US" sz="900">
                <a:solidFill>
                  <a:schemeClr val="tx1"/>
                </a:solidFill>
              </a:rPr>
              <a:t>)</a:t>
            </a:r>
          </a:p>
        </p:txBody>
      </p:sp>
      <p:cxnSp>
        <p:nvCxnSpPr>
          <p:cNvPr id="56" name="Straight Connector 55">
            <a:extLst>
              <a:ext uri="{FF2B5EF4-FFF2-40B4-BE49-F238E27FC236}">
                <a16:creationId xmlns:a16="http://schemas.microsoft.com/office/drawing/2014/main" id="{A5BFC921-FF95-4F5B-B5F0-A6777CBB636D}"/>
              </a:ext>
            </a:extLst>
          </p:cNvPr>
          <p:cNvCxnSpPr>
            <a:cxnSpLocks/>
          </p:cNvCxnSpPr>
          <p:nvPr/>
        </p:nvCxnSpPr>
        <p:spPr>
          <a:xfrm>
            <a:off x="738621" y="6816083"/>
            <a:ext cx="9265913" cy="0"/>
          </a:xfrm>
          <a:prstGeom prst="line">
            <a:avLst/>
          </a:prstGeom>
          <a:ln>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8" name="empower - DO NOT DELETE!!!" hidden="1">
            <a:extLst>
              <a:ext uri="{FF2B5EF4-FFF2-40B4-BE49-F238E27FC236}">
                <a16:creationId xmlns:a16="http://schemas.microsoft.com/office/drawing/2014/main" id="{768850FE-8851-4C2B-B001-B2797AFC40A1}"/>
              </a:ext>
            </a:extLst>
          </p:cNvPr>
          <p:cNvSpPr/>
          <p:nvPr>
            <p:custDataLst>
              <p:tags r:id="rId18"/>
            </p:custDataLst>
          </p:nvPr>
        </p:nvSpPr>
        <p:spPr>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3" name="Fußzeilenplatzhalter 52">
            <a:extLst>
              <a:ext uri="{FF2B5EF4-FFF2-40B4-BE49-F238E27FC236}">
                <a16:creationId xmlns:a16="http://schemas.microsoft.com/office/drawing/2014/main" id="{88A1E577-03CB-4639-B57E-529E4B584B0C}"/>
              </a:ext>
            </a:extLst>
          </p:cNvPr>
          <p:cNvSpPr>
            <a:spLocks noGrp="1"/>
          </p:cNvSpPr>
          <p:nvPr>
            <p:ph type="ftr" sz="quarter" idx="3"/>
          </p:nvPr>
        </p:nvSpPr>
        <p:spPr>
          <a:xfrm>
            <a:off x="738662" y="6878049"/>
            <a:ext cx="9267349" cy="332368"/>
          </a:xfrm>
          <a:prstGeom prst="rect">
            <a:avLst/>
          </a:prstGeom>
        </p:spPr>
        <p:txBody>
          <a:bodyPr vert="horz" lIns="0" tIns="0" rIns="0" bIns="0" rtlCol="0" anchor="t"/>
          <a:lstStyle>
            <a:lvl1pPr algn="l">
              <a:defRPr sz="600">
                <a:solidFill>
                  <a:srgbClr val="202020"/>
                </a:solidFill>
              </a:defRPr>
            </a:lvl1pPr>
          </a:lstStyle>
          <a:p>
            <a:endParaRPr lang="en-US"/>
          </a:p>
        </p:txBody>
      </p:sp>
      <p:pic>
        <p:nvPicPr>
          <p:cNvPr id="5" name="Google Shape;134;p1" descr="A blue letter on a black background&#10;&#10;Description automatically generated">
            <a:extLst>
              <a:ext uri="{FF2B5EF4-FFF2-40B4-BE49-F238E27FC236}">
                <a16:creationId xmlns:a16="http://schemas.microsoft.com/office/drawing/2014/main" id="{80F58AC2-D3FF-FC6A-E4C8-250D842BB21D}"/>
              </a:ext>
            </a:extLst>
          </p:cNvPr>
          <p:cNvPicPr preferRelativeResize="0">
            <a:picLocks noChangeAspect="1"/>
          </p:cNvPicPr>
          <p:nvPr userDrawn="1"/>
        </p:nvPicPr>
        <p:blipFill rotWithShape="1">
          <a:blip r:embed="rId21">
            <a:alphaModFix/>
          </a:blip>
          <a:srcRect/>
          <a:stretch/>
        </p:blipFill>
        <p:spPr>
          <a:xfrm>
            <a:off x="8510902" y="534179"/>
            <a:ext cx="1495111" cy="266130"/>
          </a:xfrm>
          <a:prstGeom prst="rect">
            <a:avLst/>
          </a:prstGeom>
          <a:noFill/>
          <a:ln>
            <a:noFill/>
          </a:ln>
        </p:spPr>
      </p:pic>
    </p:spTree>
    <p:extLst>
      <p:ext uri="{BB962C8B-B14F-4D97-AF65-F5344CB8AC3E}">
        <p14:creationId xmlns:p14="http://schemas.microsoft.com/office/powerpoint/2010/main" val="378116568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7" r:id="rId9"/>
    <p:sldLayoutId id="2147483848" r:id="rId10"/>
    <p:sldLayoutId id="2147483849" r:id="rId11"/>
    <p:sldLayoutId id="2147483851" r:id="rId12"/>
  </p:sldLayoutIdLst>
  <p:hf hdr="0" ftr="0" dt="0"/>
  <p:txStyles>
    <p:title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5">
          <p15:clr>
            <a:srgbClr val="F26B43"/>
          </p15:clr>
        </p15:guide>
        <p15:guide id="2" pos="6303">
          <p15:clr>
            <a:srgbClr val="F26B43"/>
          </p15:clr>
        </p15:guide>
        <p15:guide id="3" orient="horz" pos="773">
          <p15:clr>
            <a:srgbClr val="F26B43"/>
          </p15:clr>
        </p15:guide>
        <p15:guide id="4" orient="horz" pos="424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3.xml"/><Relationship Id="rId7" Type="http://schemas.openxmlformats.org/officeDocument/2006/relationships/oleObject" Target="../embeddings/oleObject5.bin"/><Relationship Id="rId2" Type="http://schemas.openxmlformats.org/officeDocument/2006/relationships/tags" Target="../tags/tag12.xml"/><Relationship Id="rId1" Type="http://schemas.openxmlformats.org/officeDocument/2006/relationships/customXml" Target="../../customXml/item14.xml"/><Relationship Id="rId6" Type="http://schemas.openxmlformats.org/officeDocument/2006/relationships/notesSlide" Target="../notesSlides/notesSlide1.xml"/><Relationship Id="rId5" Type="http://schemas.openxmlformats.org/officeDocument/2006/relationships/slideLayout" Target="../slideLayouts/slideLayout12.xml"/><Relationship Id="rId10" Type="http://schemas.openxmlformats.org/officeDocument/2006/relationships/image" Target="../media/image4.png"/><Relationship Id="rId4" Type="http://schemas.openxmlformats.org/officeDocument/2006/relationships/tags" Target="../tags/tag14.xml"/><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hyperlink" Target="https://kpmg.com/dk/en/services/tax/corporate-tax/corporate-tax-rates-table.html" TargetMode="External"/><Relationship Id="rId3" Type="http://schemas.openxmlformats.org/officeDocument/2006/relationships/slideLayout" Target="../slideLayouts/slideLayout5.xml"/><Relationship Id="rId7" Type="http://schemas.openxmlformats.org/officeDocument/2006/relationships/image" Target="../media/image7.emf"/><Relationship Id="rId12" Type="http://schemas.openxmlformats.org/officeDocument/2006/relationships/chart" Target="../charts/chart17.xml"/><Relationship Id="rId2" Type="http://schemas.openxmlformats.org/officeDocument/2006/relationships/tags" Target="../tags/tag141.xml"/><Relationship Id="rId1" Type="http://schemas.openxmlformats.org/officeDocument/2006/relationships/customXml" Target="../../customXml/item30.xml"/><Relationship Id="rId6" Type="http://schemas.openxmlformats.org/officeDocument/2006/relationships/oleObject" Target="../embeddings/oleObject14.bin"/><Relationship Id="rId11" Type="http://schemas.openxmlformats.org/officeDocument/2006/relationships/image" Target="../media/image42.emf"/><Relationship Id="rId5" Type="http://schemas.microsoft.com/office/2018/10/relationships/comments" Target="../comments/modernComment_7FFFE5C9_811314CE.xml"/><Relationship Id="rId10" Type="http://schemas.openxmlformats.org/officeDocument/2006/relationships/image" Target="../media/image41.emf"/><Relationship Id="rId4" Type="http://schemas.openxmlformats.org/officeDocument/2006/relationships/notesSlide" Target="../notesSlides/notesSlide10.xml"/><Relationship Id="rId9"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emf"/><Relationship Id="rId2" Type="http://schemas.openxmlformats.org/officeDocument/2006/relationships/tags" Target="../tags/tag142.xml"/><Relationship Id="rId1" Type="http://schemas.openxmlformats.org/officeDocument/2006/relationships/customXml" Target="../../customXml/item9.xml"/><Relationship Id="rId6" Type="http://schemas.openxmlformats.org/officeDocument/2006/relationships/oleObject" Target="../embeddings/oleObject15.bin"/><Relationship Id="rId5" Type="http://schemas.microsoft.com/office/2018/10/relationships/comments" Target="../comments/modernComment_7FFFE5CB_D1215094.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3.xml"/><Relationship Id="rId1" Type="http://schemas.openxmlformats.org/officeDocument/2006/relationships/customXml" Target="../../customXml/item11.xm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tags" Target="../tags/tag144.xml"/><Relationship Id="rId1" Type="http://schemas.openxmlformats.org/officeDocument/2006/relationships/customXml" Target="../../customXml/item35.xml"/><Relationship Id="rId6" Type="http://schemas.openxmlformats.org/officeDocument/2006/relationships/image" Target="../media/image7.emf"/><Relationship Id="rId5" Type="http://schemas.openxmlformats.org/officeDocument/2006/relationships/oleObject" Target="../embeddings/oleObject17.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13" Type="http://schemas.microsoft.com/office/2007/relationships/diagramDrawing" Target="../diagrams/drawing1.xml"/><Relationship Id="rId3" Type="http://schemas.openxmlformats.org/officeDocument/2006/relationships/slideLayout" Target="../slideLayouts/slideLayout5.xml"/><Relationship Id="rId7" Type="http://schemas.openxmlformats.org/officeDocument/2006/relationships/image" Target="../media/image45.jpeg"/><Relationship Id="rId12" Type="http://schemas.openxmlformats.org/officeDocument/2006/relationships/diagramColors" Target="../diagrams/colors1.xml"/><Relationship Id="rId2" Type="http://schemas.openxmlformats.org/officeDocument/2006/relationships/tags" Target="../tags/tag145.xml"/><Relationship Id="rId1" Type="http://schemas.openxmlformats.org/officeDocument/2006/relationships/customXml" Target="../../customXml/item25.xml"/><Relationship Id="rId6" Type="http://schemas.openxmlformats.org/officeDocument/2006/relationships/image" Target="../media/image7.emf"/><Relationship Id="rId11" Type="http://schemas.openxmlformats.org/officeDocument/2006/relationships/diagramQuickStyle" Target="../diagrams/quickStyle1.xml"/><Relationship Id="rId5" Type="http://schemas.openxmlformats.org/officeDocument/2006/relationships/oleObject" Target="../embeddings/oleObject18.bin"/><Relationship Id="rId10" Type="http://schemas.openxmlformats.org/officeDocument/2006/relationships/diagramLayout" Target="../diagrams/layout1.xml"/><Relationship Id="rId4" Type="http://schemas.openxmlformats.org/officeDocument/2006/relationships/notesSlide" Target="../notesSlides/notesSlide13.xml"/><Relationship Id="rId9" Type="http://schemas.openxmlformats.org/officeDocument/2006/relationships/diagramData" Target="../diagrams/data1.xml"/><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slideLayout" Target="../slideLayouts/slideLayout5.xml"/><Relationship Id="rId7" Type="http://schemas.openxmlformats.org/officeDocument/2006/relationships/image" Target="../media/image48.jpeg"/><Relationship Id="rId2" Type="http://schemas.openxmlformats.org/officeDocument/2006/relationships/tags" Target="../tags/tag146.xml"/><Relationship Id="rId1" Type="http://schemas.openxmlformats.org/officeDocument/2006/relationships/customXml" Target="../../customXml/item5.xml"/><Relationship Id="rId6" Type="http://schemas.openxmlformats.org/officeDocument/2006/relationships/image" Target="../media/image7.emf"/><Relationship Id="rId11" Type="http://schemas.openxmlformats.org/officeDocument/2006/relationships/image" Target="../media/image52.png"/><Relationship Id="rId5" Type="http://schemas.openxmlformats.org/officeDocument/2006/relationships/oleObject" Target="../embeddings/oleObject19.bin"/><Relationship Id="rId10" Type="http://schemas.openxmlformats.org/officeDocument/2006/relationships/image" Target="../media/image51.png"/><Relationship Id="rId4" Type="http://schemas.openxmlformats.org/officeDocument/2006/relationships/notesSlide" Target="../notesSlides/notesSlide14.xml"/><Relationship Id="rId9"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3.png"/><Relationship Id="rId2" Type="http://schemas.openxmlformats.org/officeDocument/2006/relationships/tags" Target="../tags/tag147.xml"/><Relationship Id="rId1" Type="http://schemas.openxmlformats.org/officeDocument/2006/relationships/customXml" Target="../../customXml/item1.xml"/><Relationship Id="rId6" Type="http://schemas.openxmlformats.org/officeDocument/2006/relationships/image" Target="../media/image7.emf"/><Relationship Id="rId5" Type="http://schemas.openxmlformats.org/officeDocument/2006/relationships/oleObject" Target="../embeddings/oleObject20.bin"/><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4.png"/><Relationship Id="rId2" Type="http://schemas.openxmlformats.org/officeDocument/2006/relationships/tags" Target="../tags/tag148.xml"/><Relationship Id="rId1" Type="http://schemas.openxmlformats.org/officeDocument/2006/relationships/customXml" Target="../../customXml/item13.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5.xml"/><Relationship Id="rId7" Type="http://schemas.openxmlformats.org/officeDocument/2006/relationships/image" Target="../media/image55.png"/><Relationship Id="rId2" Type="http://schemas.openxmlformats.org/officeDocument/2006/relationships/tags" Target="../tags/tag149.xml"/><Relationship Id="rId1" Type="http://schemas.openxmlformats.org/officeDocument/2006/relationships/customXml" Target="../../customXml/item26.xml"/><Relationship Id="rId6" Type="http://schemas.openxmlformats.org/officeDocument/2006/relationships/image" Target="../media/image7.emf"/><Relationship Id="rId5" Type="http://schemas.openxmlformats.org/officeDocument/2006/relationships/oleObject" Target="../embeddings/oleObject21.bin"/><Relationship Id="rId10" Type="http://schemas.openxmlformats.org/officeDocument/2006/relationships/image" Target="../media/image58.png"/><Relationship Id="rId4" Type="http://schemas.openxmlformats.org/officeDocument/2006/relationships/notesSlide" Target="../notesSlides/notesSlide17.xml"/><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150.xml"/><Relationship Id="rId1" Type="http://schemas.openxmlformats.org/officeDocument/2006/relationships/customXml" Target="../../customXml/item20.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chart" Target="../charts/chart1.xml"/><Relationship Id="rId3" Type="http://schemas.openxmlformats.org/officeDocument/2006/relationships/tags" Target="../tags/tag16.xml"/><Relationship Id="rId7" Type="http://schemas.openxmlformats.org/officeDocument/2006/relationships/slideLayout" Target="../slideLayouts/slideLayout5.xml"/><Relationship Id="rId12" Type="http://schemas.openxmlformats.org/officeDocument/2006/relationships/image" Target="../media/image8.gif"/><Relationship Id="rId2" Type="http://schemas.openxmlformats.org/officeDocument/2006/relationships/tags" Target="../tags/tag15.xml"/><Relationship Id="rId1" Type="http://schemas.openxmlformats.org/officeDocument/2006/relationships/customXml" Target="../../customXml/item15.xml"/><Relationship Id="rId6" Type="http://schemas.openxmlformats.org/officeDocument/2006/relationships/tags" Target="../tags/tag19.xml"/><Relationship Id="rId11" Type="http://schemas.openxmlformats.org/officeDocument/2006/relationships/image" Target="../media/image7.emf"/><Relationship Id="rId5" Type="http://schemas.openxmlformats.org/officeDocument/2006/relationships/tags" Target="../tags/tag18.xml"/><Relationship Id="rId10" Type="http://schemas.openxmlformats.org/officeDocument/2006/relationships/oleObject" Target="../embeddings/oleObject6.bin"/><Relationship Id="rId4" Type="http://schemas.openxmlformats.org/officeDocument/2006/relationships/tags" Target="../tags/tag17.xml"/><Relationship Id="rId9" Type="http://schemas.microsoft.com/office/2018/10/relationships/comments" Target="../comments/modernComment_14D_C66D4173.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5.xml"/><Relationship Id="rId7" Type="http://schemas.openxmlformats.org/officeDocument/2006/relationships/image" Target="../media/image60.png"/><Relationship Id="rId2" Type="http://schemas.openxmlformats.org/officeDocument/2006/relationships/tags" Target="../tags/tag151.xml"/><Relationship Id="rId1" Type="http://schemas.openxmlformats.org/officeDocument/2006/relationships/customXml" Target="../../customXml/item36.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152.xml"/><Relationship Id="rId1" Type="http://schemas.openxmlformats.org/officeDocument/2006/relationships/customXml" Target="../../customXml/item33.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5.xml"/><Relationship Id="rId7" Type="http://schemas.openxmlformats.org/officeDocument/2006/relationships/image" Target="../media/image64.png"/><Relationship Id="rId2" Type="http://schemas.openxmlformats.org/officeDocument/2006/relationships/tags" Target="../tags/tag153.xml"/><Relationship Id="rId1" Type="http://schemas.openxmlformats.org/officeDocument/2006/relationships/customXml" Target="../../customXml/item27.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slideLayout" Target="../slideLayouts/slideLayout5.xml"/><Relationship Id="rId7" Type="http://schemas.openxmlformats.org/officeDocument/2006/relationships/image" Target="../media/image66.jpeg"/><Relationship Id="rId2" Type="http://schemas.openxmlformats.org/officeDocument/2006/relationships/tags" Target="../tags/tag154.xml"/><Relationship Id="rId1" Type="http://schemas.openxmlformats.org/officeDocument/2006/relationships/customXml" Target="../../customXml/item37.xml"/><Relationship Id="rId6" Type="http://schemas.openxmlformats.org/officeDocument/2006/relationships/image" Target="../media/image7.emf"/><Relationship Id="rId5" Type="http://schemas.openxmlformats.org/officeDocument/2006/relationships/oleObject" Target="../embeddings/oleObject21.bin"/><Relationship Id="rId4" Type="http://schemas.openxmlformats.org/officeDocument/2006/relationships/notesSlide" Target="../notesSlides/notesSlide22.xml"/><Relationship Id="rId9" Type="http://schemas.openxmlformats.org/officeDocument/2006/relationships/image" Target="../media/image6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5.xml"/><Relationship Id="rId1" Type="http://schemas.openxmlformats.org/officeDocument/2006/relationships/customXml" Target="../../customXml/item34.xm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57.xml"/><Relationship Id="rId7" Type="http://schemas.openxmlformats.org/officeDocument/2006/relationships/oleObject" Target="../embeddings/oleObject22.bin"/><Relationship Id="rId2" Type="http://schemas.openxmlformats.org/officeDocument/2006/relationships/tags" Target="../tags/tag156.xml"/><Relationship Id="rId1" Type="http://schemas.openxmlformats.org/officeDocument/2006/relationships/customXml" Target="../../customXml/item32.xml"/><Relationship Id="rId6" Type="http://schemas.openxmlformats.org/officeDocument/2006/relationships/notesSlide" Target="../notesSlides/notesSlide23.xml"/><Relationship Id="rId5" Type="http://schemas.openxmlformats.org/officeDocument/2006/relationships/slideLayout" Target="../slideLayouts/slideLayout12.xml"/><Relationship Id="rId10" Type="http://schemas.openxmlformats.org/officeDocument/2006/relationships/image" Target="../media/image4.png"/><Relationship Id="rId4" Type="http://schemas.openxmlformats.org/officeDocument/2006/relationships/tags" Target="../tags/tag158.xml"/><Relationship Id="rId9" Type="http://schemas.openxmlformats.org/officeDocument/2006/relationships/image" Target="../media/image6.jpeg"/></Relationships>
</file>

<file path=ppt/slides/_rels/slide26.xml.rels><?xml version="1.0" encoding="UTF-8" standalone="yes"?>
<Relationships xmlns="http://schemas.openxmlformats.org/package/2006/relationships"><Relationship Id="rId8" Type="http://schemas.openxmlformats.org/officeDocument/2006/relationships/hyperlink" Target="https://investor.firstsolar.com/financials/quarterly-results/default.aspx" TargetMode="External"/><Relationship Id="rId13" Type="http://schemas.openxmlformats.org/officeDocument/2006/relationships/image" Target="../media/image37.svg"/><Relationship Id="rId3" Type="http://schemas.openxmlformats.org/officeDocument/2006/relationships/slideLayout" Target="../slideLayouts/slideLayout5.xml"/><Relationship Id="rId7" Type="http://schemas.openxmlformats.org/officeDocument/2006/relationships/image" Target="../media/image33.emf"/><Relationship Id="rId12" Type="http://schemas.openxmlformats.org/officeDocument/2006/relationships/image" Target="../media/image36.png"/><Relationship Id="rId2" Type="http://schemas.openxmlformats.org/officeDocument/2006/relationships/tags" Target="../tags/tag159.xml"/><Relationship Id="rId1" Type="http://schemas.openxmlformats.org/officeDocument/2006/relationships/customXml" Target="../../customXml/item16.xml"/><Relationship Id="rId6" Type="http://schemas.openxmlformats.org/officeDocument/2006/relationships/oleObject" Target="../embeddings/oleObject23.bin"/><Relationship Id="rId11" Type="http://schemas.openxmlformats.org/officeDocument/2006/relationships/image" Target="../media/image35.svg"/><Relationship Id="rId5" Type="http://schemas.microsoft.com/office/2018/10/relationships/comments" Target="../comments/modernComment_140_5468B075.xml"/><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notesSlide" Target="../notesSlides/notesSlide24.xml"/><Relationship Id="rId9" Type="http://schemas.openxmlformats.org/officeDocument/2006/relationships/chart" Target="../charts/chart18.xml"/><Relationship Id="rId1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5.xml"/><Relationship Id="rId7" Type="http://schemas.openxmlformats.org/officeDocument/2006/relationships/hyperlink" Target="https://kpmg.com/dk/en/services/tax/corporate-tax/corporate-tax-rates-table.html" TargetMode="External"/><Relationship Id="rId2" Type="http://schemas.openxmlformats.org/officeDocument/2006/relationships/tags" Target="../tags/tag160.xml"/><Relationship Id="rId1" Type="http://schemas.openxmlformats.org/officeDocument/2006/relationships/customXml" Target="../../customXml/item22.xml"/><Relationship Id="rId6" Type="http://schemas.openxmlformats.org/officeDocument/2006/relationships/image" Target="../media/image7.emf"/><Relationship Id="rId5" Type="http://schemas.openxmlformats.org/officeDocument/2006/relationships/oleObject" Target="../embeddings/oleObject24.bin"/><Relationship Id="rId10" Type="http://schemas.openxmlformats.org/officeDocument/2006/relationships/image" Target="../media/image71.png"/><Relationship Id="rId4" Type="http://schemas.openxmlformats.org/officeDocument/2006/relationships/notesSlide" Target="../notesSlides/notesSlide25.xml"/><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13" Type="http://schemas.openxmlformats.org/officeDocument/2006/relationships/tags" Target="../tags/tag172.xml"/><Relationship Id="rId18" Type="http://schemas.openxmlformats.org/officeDocument/2006/relationships/image" Target="../media/image4.png"/><Relationship Id="rId26" Type="http://schemas.openxmlformats.org/officeDocument/2006/relationships/image" Target="../media/image78.svg"/><Relationship Id="rId3" Type="http://schemas.openxmlformats.org/officeDocument/2006/relationships/tags" Target="../tags/tag162.xml"/><Relationship Id="rId21" Type="http://schemas.openxmlformats.org/officeDocument/2006/relationships/image" Target="../media/image73.png"/><Relationship Id="rId34" Type="http://schemas.openxmlformats.org/officeDocument/2006/relationships/image" Target="../media/image86.sv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notesSlide" Target="../notesSlides/notesSlide26.xml"/><Relationship Id="rId25" Type="http://schemas.openxmlformats.org/officeDocument/2006/relationships/image" Target="../media/image77.png"/><Relationship Id="rId33" Type="http://schemas.openxmlformats.org/officeDocument/2006/relationships/image" Target="../media/image85.png"/><Relationship Id="rId2" Type="http://schemas.openxmlformats.org/officeDocument/2006/relationships/tags" Target="../tags/tag161.xml"/><Relationship Id="rId16" Type="http://schemas.openxmlformats.org/officeDocument/2006/relationships/slideLayout" Target="../slideLayouts/slideLayout5.xml"/><Relationship Id="rId20" Type="http://schemas.openxmlformats.org/officeDocument/2006/relationships/image" Target="../media/image72.png"/><Relationship Id="rId29" Type="http://schemas.openxmlformats.org/officeDocument/2006/relationships/image" Target="../media/image81.png"/><Relationship Id="rId1" Type="http://schemas.openxmlformats.org/officeDocument/2006/relationships/customXml" Target="../../customXml/item29.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image" Target="../media/image76.svg"/><Relationship Id="rId32" Type="http://schemas.openxmlformats.org/officeDocument/2006/relationships/image" Target="../media/image84.sv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image" Target="../media/image75.png"/><Relationship Id="rId28" Type="http://schemas.openxmlformats.org/officeDocument/2006/relationships/image" Target="../media/image80.svg"/><Relationship Id="rId10" Type="http://schemas.openxmlformats.org/officeDocument/2006/relationships/tags" Target="../tags/tag169.xml"/><Relationship Id="rId19" Type="http://schemas.openxmlformats.org/officeDocument/2006/relationships/chart" Target="../charts/chart19.xml"/><Relationship Id="rId31" Type="http://schemas.openxmlformats.org/officeDocument/2006/relationships/image" Target="../media/image83.pn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image" Target="../media/image74.sv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jpeg"/><Relationship Id="rId8" Type="http://schemas.openxmlformats.org/officeDocument/2006/relationships/tags" Target="../tags/tag167.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176.xml"/><Relationship Id="rId7" Type="http://schemas.openxmlformats.org/officeDocument/2006/relationships/slideLayout" Target="../slideLayouts/slideLayout5.xml"/><Relationship Id="rId12" Type="http://schemas.openxmlformats.org/officeDocument/2006/relationships/image" Target="../media/image8.gif"/><Relationship Id="rId2" Type="http://schemas.openxmlformats.org/officeDocument/2006/relationships/tags" Target="../tags/tag175.xml"/><Relationship Id="rId1" Type="http://schemas.openxmlformats.org/officeDocument/2006/relationships/customXml" Target="../../customXml/item10.xml"/><Relationship Id="rId6" Type="http://schemas.openxmlformats.org/officeDocument/2006/relationships/tags" Target="../tags/tag179.xml"/><Relationship Id="rId11" Type="http://schemas.openxmlformats.org/officeDocument/2006/relationships/chart" Target="../charts/chart20.xml"/><Relationship Id="rId5" Type="http://schemas.openxmlformats.org/officeDocument/2006/relationships/tags" Target="../tags/tag178.xml"/><Relationship Id="rId10" Type="http://schemas.openxmlformats.org/officeDocument/2006/relationships/image" Target="../media/image7.emf"/><Relationship Id="rId4" Type="http://schemas.openxmlformats.org/officeDocument/2006/relationships/tags" Target="../tags/tag177.xml"/><Relationship Id="rId9"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chart" Target="../charts/chart2.xml"/><Relationship Id="rId18" Type="http://schemas.openxmlformats.org/officeDocument/2006/relationships/hyperlink" Target="https://my.pitchbook.com/profile/94774-69T/deal?external=true" TargetMode="External"/><Relationship Id="rId26" Type="http://schemas.openxmlformats.org/officeDocument/2006/relationships/hyperlink" Target="https://my.pitchbook.com/profile/553098-97" TargetMode="External"/><Relationship Id="rId3" Type="http://schemas.openxmlformats.org/officeDocument/2006/relationships/tags" Target="../tags/tag21.xml"/><Relationship Id="rId21" Type="http://schemas.openxmlformats.org/officeDocument/2006/relationships/hyperlink" Target="https://my.pitchbook.com/profile/236880-28P" TargetMode="External"/><Relationship Id="rId7" Type="http://schemas.openxmlformats.org/officeDocument/2006/relationships/oleObject" Target="../embeddings/oleObject7.bin"/><Relationship Id="rId12" Type="http://schemas.openxmlformats.org/officeDocument/2006/relationships/hyperlink" Target="https://www.firstsolar.com/-/media/first-solar/documents/corporate-collaterals/fs_corporate_factsheet.ashx" TargetMode="External"/><Relationship Id="rId17" Type="http://schemas.openxmlformats.org/officeDocument/2006/relationships/hyperlink" Target="https://my.pitchbook.com/profile/178616-44T/deal?external=true" TargetMode="External"/><Relationship Id="rId25" Type="http://schemas.openxmlformats.org/officeDocument/2006/relationships/hyperlink" Target="https://my.pitchbook.com/profile/469529-74" TargetMode="External"/><Relationship Id="rId2" Type="http://schemas.openxmlformats.org/officeDocument/2006/relationships/tags" Target="../tags/tag20.xml"/><Relationship Id="rId16" Type="http://schemas.openxmlformats.org/officeDocument/2006/relationships/image" Target="../media/image12.jpeg"/><Relationship Id="rId20" Type="http://schemas.openxmlformats.org/officeDocument/2006/relationships/hyperlink" Target="https://my.pitchbook.com/profile/144542-98P" TargetMode="External"/><Relationship Id="rId29" Type="http://schemas.openxmlformats.org/officeDocument/2006/relationships/image" Target="../media/image15.png"/><Relationship Id="rId1" Type="http://schemas.openxmlformats.org/officeDocument/2006/relationships/customXml" Target="../../customXml/item17.xml"/><Relationship Id="rId6" Type="http://schemas.openxmlformats.org/officeDocument/2006/relationships/notesSlide" Target="../notesSlides/notesSlide3.xml"/><Relationship Id="rId11" Type="http://schemas.openxmlformats.org/officeDocument/2006/relationships/hyperlink" Target="http://www.irishellas.com/files/PVI_17_HighTemperaturePerformance_FirstSolar_PV_Plants_WhitePaper.pdf" TargetMode="External"/><Relationship Id="rId24" Type="http://schemas.openxmlformats.org/officeDocument/2006/relationships/hyperlink" Target="https://my.pitchbook.com/profile/458425-99" TargetMode="External"/><Relationship Id="rId5" Type="http://schemas.openxmlformats.org/officeDocument/2006/relationships/slideLayout" Target="../slideLayouts/slideLayout5.xml"/><Relationship Id="rId15" Type="http://schemas.openxmlformats.org/officeDocument/2006/relationships/image" Target="../media/image11.png"/><Relationship Id="rId23" Type="http://schemas.openxmlformats.org/officeDocument/2006/relationships/hyperlink" Target="https://my.pitchbook.com/profile/13260-07" TargetMode="External"/><Relationship Id="rId28" Type="http://schemas.openxmlformats.org/officeDocument/2006/relationships/image" Target="../media/image14.svg"/><Relationship Id="rId10" Type="http://schemas.openxmlformats.org/officeDocument/2006/relationships/hyperlink" Target="https://seia.org/research-resources/solar-market-insight-report-q3-2025/" TargetMode="External"/><Relationship Id="rId19" Type="http://schemas.openxmlformats.org/officeDocument/2006/relationships/hyperlink" Target="https://my.pitchbook.com/profile/90156-88P" TargetMode="External"/><Relationship Id="rId31" Type="http://schemas.openxmlformats.org/officeDocument/2006/relationships/image" Target="../media/image17.png"/><Relationship Id="rId4" Type="http://schemas.openxmlformats.org/officeDocument/2006/relationships/tags" Target="../tags/tag22.xml"/><Relationship Id="rId9" Type="http://schemas.openxmlformats.org/officeDocument/2006/relationships/image" Target="../media/image9.png"/><Relationship Id="rId14" Type="http://schemas.openxmlformats.org/officeDocument/2006/relationships/image" Target="../media/image10.png"/><Relationship Id="rId22" Type="http://schemas.openxmlformats.org/officeDocument/2006/relationships/hyperlink" Target="https://my.pitchbook.com/profile/12349-36P" TargetMode="External"/><Relationship Id="rId27" Type="http://schemas.openxmlformats.org/officeDocument/2006/relationships/image" Target="../media/image13.png"/><Relationship Id="rId30"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hyperlink" Target="https://s202.q4cdn.com/499595574/files/doc_financials/2024/ar/First-Solar-2024-Annual-Report-Web-Ready.pdf" TargetMode="External"/><Relationship Id="rId3" Type="http://schemas.openxmlformats.org/officeDocument/2006/relationships/slideLayout" Target="../slideLayouts/slideLayout5.xml"/><Relationship Id="rId7" Type="http://schemas.openxmlformats.org/officeDocument/2006/relationships/diagramQuickStyle" Target="../diagrams/quickStyle2.xml"/><Relationship Id="rId12" Type="http://schemas.openxmlformats.org/officeDocument/2006/relationships/hyperlink" Target="https://www.responsibilityreports.com/HostedData/ResponsibilityReportArchive/f/NASDAQ_FSLR_2023.pdf" TargetMode="External"/><Relationship Id="rId2" Type="http://schemas.openxmlformats.org/officeDocument/2006/relationships/tags" Target="../tags/tag180.xml"/><Relationship Id="rId16" Type="http://schemas.openxmlformats.org/officeDocument/2006/relationships/chart" Target="../charts/chart23.xml"/><Relationship Id="rId1" Type="http://schemas.openxmlformats.org/officeDocument/2006/relationships/customXml" Target="../../customXml/item7.xml"/><Relationship Id="rId6" Type="http://schemas.openxmlformats.org/officeDocument/2006/relationships/diagramLayout" Target="../diagrams/layout2.xml"/><Relationship Id="rId11" Type="http://schemas.openxmlformats.org/officeDocument/2006/relationships/image" Target="../media/image7.emf"/><Relationship Id="rId5" Type="http://schemas.openxmlformats.org/officeDocument/2006/relationships/diagramData" Target="../diagrams/data2.xml"/><Relationship Id="rId15" Type="http://schemas.openxmlformats.org/officeDocument/2006/relationships/chart" Target="../charts/chart22.xml"/><Relationship Id="rId10" Type="http://schemas.openxmlformats.org/officeDocument/2006/relationships/oleObject" Target="../embeddings/oleObject25.bin"/><Relationship Id="rId4" Type="http://schemas.openxmlformats.org/officeDocument/2006/relationships/notesSlide" Target="../notesSlides/notesSlide28.xml"/><Relationship Id="rId9" Type="http://schemas.microsoft.com/office/2007/relationships/diagramDrawing" Target="../diagrams/drawing2.xml"/><Relationship Id="rId14" Type="http://schemas.openxmlformats.org/officeDocument/2006/relationships/chart" Target="../charts/chart21.xml"/></Relationships>
</file>

<file path=ppt/slides/_rels/slide31.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slideLayout" Target="../slideLayouts/slideLayout5.xml"/><Relationship Id="rId7" Type="http://schemas.openxmlformats.org/officeDocument/2006/relationships/chart" Target="../charts/chart24.xml"/><Relationship Id="rId2" Type="http://schemas.openxmlformats.org/officeDocument/2006/relationships/tags" Target="../tags/tag181.xml"/><Relationship Id="rId1" Type="http://schemas.openxmlformats.org/officeDocument/2006/relationships/customXml" Target="../../customXml/item4.xml"/><Relationship Id="rId6" Type="http://schemas.openxmlformats.org/officeDocument/2006/relationships/image" Target="../media/image7.emf"/><Relationship Id="rId5" Type="http://schemas.openxmlformats.org/officeDocument/2006/relationships/oleObject" Target="../embeddings/oleObject26.bin"/><Relationship Id="rId10" Type="http://schemas.openxmlformats.org/officeDocument/2006/relationships/image" Target="../media/image88.png"/><Relationship Id="rId4" Type="http://schemas.openxmlformats.org/officeDocument/2006/relationships/notesSlide" Target="../notesSlides/notesSlide29.xml"/><Relationship Id="rId9" Type="http://schemas.openxmlformats.org/officeDocument/2006/relationships/chart" Target="../charts/chart26.xml"/></Relationships>
</file>

<file path=ppt/slides/_rels/slide3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tags" Target="../tags/tag182.xml"/><Relationship Id="rId1" Type="http://schemas.openxmlformats.org/officeDocument/2006/relationships/customXml" Target="../../customXml/item28.xml"/><Relationship Id="rId6" Type="http://schemas.openxmlformats.org/officeDocument/2006/relationships/image" Target="../media/image7.emf"/><Relationship Id="rId5" Type="http://schemas.openxmlformats.org/officeDocument/2006/relationships/oleObject" Target="../embeddings/oleObject27.bin"/><Relationship Id="rId10" Type="http://schemas.openxmlformats.org/officeDocument/2006/relationships/image" Target="../media/image21.jpeg"/><Relationship Id="rId4" Type="http://schemas.openxmlformats.org/officeDocument/2006/relationships/image" Target="../media/image89.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image" Target="../media/image7.emf"/><Relationship Id="rId3" Type="http://schemas.openxmlformats.org/officeDocument/2006/relationships/tags" Target="../tags/tag184.xml"/><Relationship Id="rId21" Type="http://schemas.openxmlformats.org/officeDocument/2006/relationships/chart" Target="../charts/chart29.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oleObject" Target="../embeddings/oleObject28.bin"/><Relationship Id="rId2" Type="http://schemas.openxmlformats.org/officeDocument/2006/relationships/tags" Target="../tags/tag183.xml"/><Relationship Id="rId16" Type="http://schemas.openxmlformats.org/officeDocument/2006/relationships/notesSlide" Target="../notesSlides/notesSlide30.xml"/><Relationship Id="rId20" Type="http://schemas.openxmlformats.org/officeDocument/2006/relationships/chart" Target="../charts/chart28.xml"/><Relationship Id="rId1" Type="http://schemas.openxmlformats.org/officeDocument/2006/relationships/customXml" Target="../../customXml/item31.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slideLayout" Target="../slideLayouts/slideLayout5.xml"/><Relationship Id="rId10" Type="http://schemas.openxmlformats.org/officeDocument/2006/relationships/tags" Target="../tags/tag191.xml"/><Relationship Id="rId19" Type="http://schemas.openxmlformats.org/officeDocument/2006/relationships/chart" Target="../charts/chart27.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34.xml.rels><?xml version="1.0" encoding="UTF-8" standalone="yes"?>
<Relationships xmlns="http://schemas.openxmlformats.org/package/2006/relationships"><Relationship Id="rId26" Type="http://schemas.openxmlformats.org/officeDocument/2006/relationships/tags" Target="../tags/tag220.xml"/><Relationship Id="rId21" Type="http://schemas.openxmlformats.org/officeDocument/2006/relationships/tags" Target="../tags/tag215.xml"/><Relationship Id="rId42" Type="http://schemas.openxmlformats.org/officeDocument/2006/relationships/tags" Target="../tags/tag236.xml"/><Relationship Id="rId47" Type="http://schemas.openxmlformats.org/officeDocument/2006/relationships/tags" Target="../tags/tag241.xml"/><Relationship Id="rId63" Type="http://schemas.openxmlformats.org/officeDocument/2006/relationships/chart" Target="../charts/chart31.xml"/><Relationship Id="rId68" Type="http://schemas.openxmlformats.org/officeDocument/2006/relationships/image" Target="../media/image25.png"/><Relationship Id="rId7" Type="http://schemas.openxmlformats.org/officeDocument/2006/relationships/tags" Target="../tags/tag201.xml"/><Relationship Id="rId2" Type="http://schemas.openxmlformats.org/officeDocument/2006/relationships/tags" Target="../tags/tag196.xml"/><Relationship Id="rId16" Type="http://schemas.openxmlformats.org/officeDocument/2006/relationships/tags" Target="../tags/tag210.xml"/><Relationship Id="rId29" Type="http://schemas.openxmlformats.org/officeDocument/2006/relationships/tags" Target="../tags/tag223.xml"/><Relationship Id="rId11" Type="http://schemas.openxmlformats.org/officeDocument/2006/relationships/tags" Target="../tags/tag205.xml"/><Relationship Id="rId24" Type="http://schemas.openxmlformats.org/officeDocument/2006/relationships/tags" Target="../tags/tag218.xml"/><Relationship Id="rId32" Type="http://schemas.openxmlformats.org/officeDocument/2006/relationships/tags" Target="../tags/tag226.xml"/><Relationship Id="rId37" Type="http://schemas.openxmlformats.org/officeDocument/2006/relationships/tags" Target="../tags/tag231.xml"/><Relationship Id="rId40" Type="http://schemas.openxmlformats.org/officeDocument/2006/relationships/tags" Target="../tags/tag234.xml"/><Relationship Id="rId45" Type="http://schemas.openxmlformats.org/officeDocument/2006/relationships/tags" Target="../tags/tag239.xml"/><Relationship Id="rId53" Type="http://schemas.openxmlformats.org/officeDocument/2006/relationships/slideLayout" Target="../slideLayouts/slideLayout5.xml"/><Relationship Id="rId58" Type="http://schemas.openxmlformats.org/officeDocument/2006/relationships/hyperlink" Target="http://www.eia.gov/outlooks/steo/report/natgas.php" TargetMode="External"/><Relationship Id="rId66" Type="http://schemas.openxmlformats.org/officeDocument/2006/relationships/image" Target="../media/image23.png"/><Relationship Id="rId5" Type="http://schemas.openxmlformats.org/officeDocument/2006/relationships/tags" Target="../tags/tag199.xml"/><Relationship Id="rId61" Type="http://schemas.openxmlformats.org/officeDocument/2006/relationships/hyperlink" Target="https://thundersaidenergy.com/downloads/energy-development-times-first-consideration-to-full-production/?utm_source=chatgpt.com" TargetMode="External"/><Relationship Id="rId19" Type="http://schemas.openxmlformats.org/officeDocument/2006/relationships/tags" Target="../tags/tag21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tags" Target="../tags/tag221.xml"/><Relationship Id="rId30" Type="http://schemas.openxmlformats.org/officeDocument/2006/relationships/tags" Target="../tags/tag224.xml"/><Relationship Id="rId35" Type="http://schemas.openxmlformats.org/officeDocument/2006/relationships/tags" Target="../tags/tag229.xml"/><Relationship Id="rId43" Type="http://schemas.openxmlformats.org/officeDocument/2006/relationships/tags" Target="../tags/tag237.xml"/><Relationship Id="rId48" Type="http://schemas.openxmlformats.org/officeDocument/2006/relationships/tags" Target="../tags/tag242.xml"/><Relationship Id="rId56" Type="http://schemas.openxmlformats.org/officeDocument/2006/relationships/oleObject" Target="../embeddings/oleObject29.bin"/><Relationship Id="rId64" Type="http://schemas.openxmlformats.org/officeDocument/2006/relationships/image" Target="../media/image15.png"/><Relationship Id="rId69" Type="http://schemas.openxmlformats.org/officeDocument/2006/relationships/image" Target="../media/image26.svg"/><Relationship Id="rId8" Type="http://schemas.openxmlformats.org/officeDocument/2006/relationships/tags" Target="../tags/tag202.xml"/><Relationship Id="rId51" Type="http://schemas.openxmlformats.org/officeDocument/2006/relationships/tags" Target="../tags/tag245.xml"/><Relationship Id="rId3" Type="http://schemas.openxmlformats.org/officeDocument/2006/relationships/tags" Target="../tags/tag197.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tags" Target="../tags/tag219.xml"/><Relationship Id="rId33" Type="http://schemas.openxmlformats.org/officeDocument/2006/relationships/tags" Target="../tags/tag227.xml"/><Relationship Id="rId38" Type="http://schemas.openxmlformats.org/officeDocument/2006/relationships/tags" Target="../tags/tag232.xml"/><Relationship Id="rId46" Type="http://schemas.openxmlformats.org/officeDocument/2006/relationships/tags" Target="../tags/tag240.xml"/><Relationship Id="rId59" Type="http://schemas.openxmlformats.org/officeDocument/2006/relationships/hyperlink" Target="http://www.eia.gov/outlooks/steo/data/browser" TargetMode="External"/><Relationship Id="rId67" Type="http://schemas.openxmlformats.org/officeDocument/2006/relationships/image" Target="../media/image24.svg"/><Relationship Id="rId20" Type="http://schemas.openxmlformats.org/officeDocument/2006/relationships/tags" Target="../tags/tag214.xml"/><Relationship Id="rId41" Type="http://schemas.openxmlformats.org/officeDocument/2006/relationships/tags" Target="../tags/tag235.xml"/><Relationship Id="rId54" Type="http://schemas.openxmlformats.org/officeDocument/2006/relationships/notesSlide" Target="../notesSlides/notesSlide31.xml"/><Relationship Id="rId62" Type="http://schemas.openxmlformats.org/officeDocument/2006/relationships/chart" Target="../charts/chart30.xml"/><Relationship Id="rId1" Type="http://schemas.openxmlformats.org/officeDocument/2006/relationships/customXml" Target="../../customXml/item8.xml"/><Relationship Id="rId6" Type="http://schemas.openxmlformats.org/officeDocument/2006/relationships/tags" Target="../tags/tag200.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tags" Target="../tags/tag222.xml"/><Relationship Id="rId36" Type="http://schemas.openxmlformats.org/officeDocument/2006/relationships/tags" Target="../tags/tag230.xml"/><Relationship Id="rId49" Type="http://schemas.openxmlformats.org/officeDocument/2006/relationships/tags" Target="../tags/tag243.xml"/><Relationship Id="rId57" Type="http://schemas.openxmlformats.org/officeDocument/2006/relationships/image" Target="../media/image22.emf"/><Relationship Id="rId10" Type="http://schemas.openxmlformats.org/officeDocument/2006/relationships/tags" Target="../tags/tag204.xml"/><Relationship Id="rId31" Type="http://schemas.openxmlformats.org/officeDocument/2006/relationships/tags" Target="../tags/tag225.xml"/><Relationship Id="rId44" Type="http://schemas.openxmlformats.org/officeDocument/2006/relationships/tags" Target="../tags/tag238.xml"/><Relationship Id="rId52" Type="http://schemas.openxmlformats.org/officeDocument/2006/relationships/tags" Target="../tags/tag246.xml"/><Relationship Id="rId60" Type="http://schemas.openxmlformats.org/officeDocument/2006/relationships/hyperlink" Target="http://www.ise.fraunhofer.de/content/dam/ise/de/documents/publications/studies/Photovoltaics-Report" TargetMode="External"/><Relationship Id="rId65" Type="http://schemas.openxmlformats.org/officeDocument/2006/relationships/image" Target="../media/image16.svg"/><Relationship Id="rId4" Type="http://schemas.openxmlformats.org/officeDocument/2006/relationships/tags" Target="../tags/tag198.xml"/><Relationship Id="rId9" Type="http://schemas.openxmlformats.org/officeDocument/2006/relationships/tags" Target="../tags/tag203.xml"/><Relationship Id="rId13" Type="http://schemas.openxmlformats.org/officeDocument/2006/relationships/tags" Target="../tags/tag207.xml"/><Relationship Id="rId18" Type="http://schemas.openxmlformats.org/officeDocument/2006/relationships/tags" Target="../tags/tag212.xml"/><Relationship Id="rId39" Type="http://schemas.openxmlformats.org/officeDocument/2006/relationships/tags" Target="../tags/tag233.xml"/><Relationship Id="rId34" Type="http://schemas.openxmlformats.org/officeDocument/2006/relationships/tags" Target="../tags/tag228.xml"/><Relationship Id="rId50" Type="http://schemas.openxmlformats.org/officeDocument/2006/relationships/tags" Target="../tags/tag244.xml"/><Relationship Id="rId55" Type="http://schemas.microsoft.com/office/2018/10/relationships/comments" Target="../comments/modernComment_13F_CCE4814.xml"/></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26" Type="http://schemas.openxmlformats.org/officeDocument/2006/relationships/chart" Target="../charts/chart3.xml"/><Relationship Id="rId3" Type="http://schemas.openxmlformats.org/officeDocument/2006/relationships/tags" Target="../tags/tag24.xml"/><Relationship Id="rId21" Type="http://schemas.openxmlformats.org/officeDocument/2006/relationships/slideLayout" Target="../slideLayouts/slideLayout7.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image" Target="../media/image7.emf"/><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29" Type="http://schemas.openxmlformats.org/officeDocument/2006/relationships/image" Target="../media/image18.png"/><Relationship Id="rId1" Type="http://schemas.openxmlformats.org/officeDocument/2006/relationships/customXml" Target="../../customXml/item23.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oleObject" Target="../embeddings/oleObject8.bin"/><Relationship Id="rId32" Type="http://schemas.openxmlformats.org/officeDocument/2006/relationships/image" Target="../media/image21.jpeg"/><Relationship Id="rId5" Type="http://schemas.openxmlformats.org/officeDocument/2006/relationships/tags" Target="../tags/tag26.xml"/><Relationship Id="rId15" Type="http://schemas.openxmlformats.org/officeDocument/2006/relationships/tags" Target="../tags/tag36.xml"/><Relationship Id="rId23" Type="http://schemas.microsoft.com/office/2018/10/relationships/comments" Target="../comments/modernComment_7FFFE5C7_371D01FD.xml"/><Relationship Id="rId28" Type="http://schemas.openxmlformats.org/officeDocument/2006/relationships/hyperlink" Target="https://www.investopedia.com/news/solarcity-versus-first-solar-tsla-fslr/" TargetMode="External"/><Relationship Id="rId10" Type="http://schemas.openxmlformats.org/officeDocument/2006/relationships/tags" Target="../tags/tag31.xml"/><Relationship Id="rId19" Type="http://schemas.openxmlformats.org/officeDocument/2006/relationships/tags" Target="../tags/tag40.xml"/><Relationship Id="rId31" Type="http://schemas.openxmlformats.org/officeDocument/2006/relationships/image" Target="../media/image20.jpe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notesSlide" Target="../notesSlides/notesSlide4.xml"/><Relationship Id="rId27" Type="http://schemas.openxmlformats.org/officeDocument/2006/relationships/hyperlink" Target="https://investor.firstsolar.com/financials/quarterly-results/default.aspx" TargetMode="External"/><Relationship Id="rId30" Type="http://schemas.openxmlformats.org/officeDocument/2006/relationships/image" Target="../media/image19.jpeg"/></Relationships>
</file>

<file path=ppt/slides/_rels/slide5.xml.rels><?xml version="1.0" encoding="UTF-8" standalone="yes"?>
<Relationships xmlns="http://schemas.openxmlformats.org/package/2006/relationships"><Relationship Id="rId26" Type="http://schemas.openxmlformats.org/officeDocument/2006/relationships/tags" Target="../tags/tag66.xml"/><Relationship Id="rId21" Type="http://schemas.openxmlformats.org/officeDocument/2006/relationships/tags" Target="../tags/tag61.xml"/><Relationship Id="rId42" Type="http://schemas.openxmlformats.org/officeDocument/2006/relationships/tags" Target="../tags/tag82.xml"/><Relationship Id="rId47" Type="http://schemas.openxmlformats.org/officeDocument/2006/relationships/tags" Target="../tags/tag87.xml"/><Relationship Id="rId63" Type="http://schemas.openxmlformats.org/officeDocument/2006/relationships/chart" Target="../charts/chart5.xml"/><Relationship Id="rId68" Type="http://schemas.openxmlformats.org/officeDocument/2006/relationships/image" Target="../media/image25.png"/><Relationship Id="rId7" Type="http://schemas.openxmlformats.org/officeDocument/2006/relationships/tags" Target="../tags/tag47.xml"/><Relationship Id="rId2" Type="http://schemas.openxmlformats.org/officeDocument/2006/relationships/tags" Target="../tags/tag42.xml"/><Relationship Id="rId16" Type="http://schemas.openxmlformats.org/officeDocument/2006/relationships/tags" Target="../tags/tag56.xml"/><Relationship Id="rId29" Type="http://schemas.openxmlformats.org/officeDocument/2006/relationships/tags" Target="../tags/tag69.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37" Type="http://schemas.openxmlformats.org/officeDocument/2006/relationships/tags" Target="../tags/tag77.xml"/><Relationship Id="rId40" Type="http://schemas.openxmlformats.org/officeDocument/2006/relationships/tags" Target="../tags/tag80.xml"/><Relationship Id="rId45" Type="http://schemas.openxmlformats.org/officeDocument/2006/relationships/tags" Target="../tags/tag85.xml"/><Relationship Id="rId53" Type="http://schemas.openxmlformats.org/officeDocument/2006/relationships/slideLayout" Target="../slideLayouts/slideLayout5.xml"/><Relationship Id="rId58" Type="http://schemas.openxmlformats.org/officeDocument/2006/relationships/hyperlink" Target="http://www.eia.gov/outlooks/steo/report/natgas.php" TargetMode="External"/><Relationship Id="rId66" Type="http://schemas.openxmlformats.org/officeDocument/2006/relationships/image" Target="../media/image23.png"/><Relationship Id="rId5" Type="http://schemas.openxmlformats.org/officeDocument/2006/relationships/tags" Target="../tags/tag45.xml"/><Relationship Id="rId61" Type="http://schemas.openxmlformats.org/officeDocument/2006/relationships/hyperlink" Target="https://thundersaidenergy.com/downloads/energy-development-times-first-consideration-to-full-production/?utm_source=chatgpt.com" TargetMode="External"/><Relationship Id="rId19" Type="http://schemas.openxmlformats.org/officeDocument/2006/relationships/tags" Target="../tags/tag5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tags" Target="../tags/tag75.xml"/><Relationship Id="rId43" Type="http://schemas.openxmlformats.org/officeDocument/2006/relationships/tags" Target="../tags/tag83.xml"/><Relationship Id="rId48" Type="http://schemas.openxmlformats.org/officeDocument/2006/relationships/tags" Target="../tags/tag88.xml"/><Relationship Id="rId56" Type="http://schemas.openxmlformats.org/officeDocument/2006/relationships/oleObject" Target="../embeddings/oleObject9.bin"/><Relationship Id="rId64" Type="http://schemas.openxmlformats.org/officeDocument/2006/relationships/image" Target="../media/image15.png"/><Relationship Id="rId69" Type="http://schemas.openxmlformats.org/officeDocument/2006/relationships/image" Target="../media/image26.svg"/><Relationship Id="rId8" Type="http://schemas.openxmlformats.org/officeDocument/2006/relationships/tags" Target="../tags/tag48.xml"/><Relationship Id="rId51" Type="http://schemas.openxmlformats.org/officeDocument/2006/relationships/tags" Target="../tags/tag91.xml"/><Relationship Id="rId3" Type="http://schemas.openxmlformats.org/officeDocument/2006/relationships/tags" Target="../tags/tag43.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tags" Target="../tags/tag73.xml"/><Relationship Id="rId38" Type="http://schemas.openxmlformats.org/officeDocument/2006/relationships/tags" Target="../tags/tag78.xml"/><Relationship Id="rId46" Type="http://schemas.openxmlformats.org/officeDocument/2006/relationships/tags" Target="../tags/tag86.xml"/><Relationship Id="rId59" Type="http://schemas.openxmlformats.org/officeDocument/2006/relationships/hyperlink" Target="http://www.eia.gov/outlooks/steo/data/browser" TargetMode="External"/><Relationship Id="rId67" Type="http://schemas.openxmlformats.org/officeDocument/2006/relationships/image" Target="../media/image24.svg"/><Relationship Id="rId20" Type="http://schemas.openxmlformats.org/officeDocument/2006/relationships/tags" Target="../tags/tag60.xml"/><Relationship Id="rId41" Type="http://schemas.openxmlformats.org/officeDocument/2006/relationships/tags" Target="../tags/tag81.xml"/><Relationship Id="rId54" Type="http://schemas.openxmlformats.org/officeDocument/2006/relationships/notesSlide" Target="../notesSlides/notesSlide5.xml"/><Relationship Id="rId62" Type="http://schemas.openxmlformats.org/officeDocument/2006/relationships/chart" Target="../charts/chart4.xml"/><Relationship Id="rId1" Type="http://schemas.openxmlformats.org/officeDocument/2006/relationships/customXml" Target="../../customXml/item6.xml"/><Relationship Id="rId6" Type="http://schemas.openxmlformats.org/officeDocument/2006/relationships/tags" Target="../tags/tag46.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36" Type="http://schemas.openxmlformats.org/officeDocument/2006/relationships/tags" Target="../tags/tag76.xml"/><Relationship Id="rId49" Type="http://schemas.openxmlformats.org/officeDocument/2006/relationships/tags" Target="../tags/tag89.xml"/><Relationship Id="rId57" Type="http://schemas.openxmlformats.org/officeDocument/2006/relationships/image" Target="../media/image22.emf"/><Relationship Id="rId10" Type="http://schemas.openxmlformats.org/officeDocument/2006/relationships/tags" Target="../tags/tag50.xml"/><Relationship Id="rId31" Type="http://schemas.openxmlformats.org/officeDocument/2006/relationships/tags" Target="../tags/tag71.xml"/><Relationship Id="rId44" Type="http://schemas.openxmlformats.org/officeDocument/2006/relationships/tags" Target="../tags/tag84.xml"/><Relationship Id="rId52" Type="http://schemas.openxmlformats.org/officeDocument/2006/relationships/tags" Target="../tags/tag92.xml"/><Relationship Id="rId60" Type="http://schemas.openxmlformats.org/officeDocument/2006/relationships/hyperlink" Target="http://www.ise.fraunhofer.de/content/dam/ise/de/documents/publications/studies/Photovoltaics-Report" TargetMode="External"/><Relationship Id="rId65" Type="http://schemas.openxmlformats.org/officeDocument/2006/relationships/image" Target="../media/image16.svg"/><Relationship Id="rId4" Type="http://schemas.openxmlformats.org/officeDocument/2006/relationships/tags" Target="../tags/tag44.xml"/><Relationship Id="rId9" Type="http://schemas.openxmlformats.org/officeDocument/2006/relationships/tags" Target="../tags/tag49.xml"/><Relationship Id="rId13" Type="http://schemas.openxmlformats.org/officeDocument/2006/relationships/tags" Target="../tags/tag53.xml"/><Relationship Id="rId18" Type="http://schemas.openxmlformats.org/officeDocument/2006/relationships/tags" Target="../tags/tag58.xml"/><Relationship Id="rId39" Type="http://schemas.openxmlformats.org/officeDocument/2006/relationships/tags" Target="../tags/tag79.xml"/><Relationship Id="rId34" Type="http://schemas.openxmlformats.org/officeDocument/2006/relationships/tags" Target="../tags/tag74.xml"/><Relationship Id="rId50" Type="http://schemas.openxmlformats.org/officeDocument/2006/relationships/tags" Target="../tags/tag90.xml"/><Relationship Id="rId55" Type="http://schemas.microsoft.com/office/2018/10/relationships/comments" Target="../comments/modernComment_7FFFE5C8_60C9BEED.xml"/></Relationships>
</file>

<file path=ppt/slides/_rels/slide6.xml.rels><?xml version="1.0" encoding="UTF-8" standalone="yes"?>
<Relationships xmlns="http://schemas.openxmlformats.org/package/2006/relationships"><Relationship Id="rId8" Type="http://schemas.openxmlformats.org/officeDocument/2006/relationships/hyperlink" Target="https://s202.q4cdn.com/499595574/files/doc_financials/2024/ar/First-Solar-2024-Annual-Report-Web-Ready.pdf" TargetMode="External"/><Relationship Id="rId3" Type="http://schemas.openxmlformats.org/officeDocument/2006/relationships/slideLayout" Target="../slideLayouts/slideLayout5.xml"/><Relationship Id="rId7" Type="http://schemas.openxmlformats.org/officeDocument/2006/relationships/hyperlink" Target="https://www.responsibilityreports.com/HostedData/ResponsibilityReportArchive/f/NASDAQ_FSLR_2023.pdf" TargetMode="External"/><Relationship Id="rId2" Type="http://schemas.openxmlformats.org/officeDocument/2006/relationships/tags" Target="../tags/tag93.xml"/><Relationship Id="rId1" Type="http://schemas.openxmlformats.org/officeDocument/2006/relationships/customXml" Target="../../customXml/item24.xml"/><Relationship Id="rId6" Type="http://schemas.openxmlformats.org/officeDocument/2006/relationships/image" Target="../media/image7.emf"/><Relationship Id="rId11" Type="http://schemas.openxmlformats.org/officeDocument/2006/relationships/chart" Target="../charts/chart8.xml"/><Relationship Id="rId5" Type="http://schemas.openxmlformats.org/officeDocument/2006/relationships/oleObject" Target="../embeddings/oleObject10.bin"/><Relationship Id="rId10" Type="http://schemas.openxmlformats.org/officeDocument/2006/relationships/chart" Target="../charts/chart7.xml"/><Relationship Id="rId4" Type="http://schemas.openxmlformats.org/officeDocument/2006/relationships/notesSlide" Target="../notesSlides/notesSlide6.xml"/><Relationship Id="rId9" Type="http://schemas.openxmlformats.org/officeDocument/2006/relationships/chart" Target="../charts/chart6.xml"/></Relationships>
</file>

<file path=ppt/slides/_rels/slide7.xml.rels><?xml version="1.0" encoding="UTF-8" standalone="yes"?>
<Relationships xmlns="http://schemas.openxmlformats.org/package/2006/relationships"><Relationship Id="rId8" Type="http://schemas.openxmlformats.org/officeDocument/2006/relationships/chart" Target="../charts/chart9.xml"/><Relationship Id="rId13" Type="http://schemas.openxmlformats.org/officeDocument/2006/relationships/image" Target="../media/image30.svg"/><Relationship Id="rId3" Type="http://schemas.openxmlformats.org/officeDocument/2006/relationships/slideLayout" Target="../slideLayouts/slideLayout5.xml"/><Relationship Id="rId7" Type="http://schemas.openxmlformats.org/officeDocument/2006/relationships/image" Target="../media/image7.emf"/><Relationship Id="rId12" Type="http://schemas.openxmlformats.org/officeDocument/2006/relationships/image" Target="../media/image29.png"/><Relationship Id="rId2" Type="http://schemas.openxmlformats.org/officeDocument/2006/relationships/tags" Target="../tags/tag94.xml"/><Relationship Id="rId1" Type="http://schemas.openxmlformats.org/officeDocument/2006/relationships/customXml" Target="../../customXml/item19.xml"/><Relationship Id="rId6" Type="http://schemas.openxmlformats.org/officeDocument/2006/relationships/oleObject" Target="../embeddings/oleObject11.bin"/><Relationship Id="rId11" Type="http://schemas.openxmlformats.org/officeDocument/2006/relationships/image" Target="../media/image28.svg"/><Relationship Id="rId5" Type="http://schemas.microsoft.com/office/2018/10/relationships/comments" Target="../comments/modernComment_7FFFE5CF_563263FF.xm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notesSlide" Target="../notesSlides/notesSlide7.xml"/><Relationship Id="rId9" Type="http://schemas.openxmlformats.org/officeDocument/2006/relationships/chart" Target="../charts/chart10.xml"/><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image" Target="../media/image7.emf"/><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oleObject" Target="../embeddings/oleObject12.bin"/><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chart" Target="../charts/chart13.xml"/><Relationship Id="rId1" Type="http://schemas.openxmlformats.org/officeDocument/2006/relationships/customXml" Target="../../customXml/item12.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notesSlide" Target="../notesSlides/notesSlide8.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slideLayout" Target="../slideLayouts/slideLayout5.xml"/><Relationship Id="rId28" Type="http://schemas.openxmlformats.org/officeDocument/2006/relationships/chart" Target="../charts/chart12.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chart" Target="../charts/chart11.xml"/></Relationships>
</file>

<file path=ppt/slides/_rels/slide9.xml.rels><?xml version="1.0" encoding="UTF-8" standalone="yes"?>
<Relationships xmlns="http://schemas.openxmlformats.org/package/2006/relationships"><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9" Type="http://schemas.openxmlformats.org/officeDocument/2006/relationships/chart" Target="../charts/chart15.xml"/><Relationship Id="rId21" Type="http://schemas.openxmlformats.org/officeDocument/2006/relationships/tags" Target="../tags/tag135.xml"/><Relationship Id="rId34" Type="http://schemas.openxmlformats.org/officeDocument/2006/relationships/image" Target="../media/image36.png"/><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33" Type="http://schemas.openxmlformats.org/officeDocument/2006/relationships/image" Target="../media/image35.svg"/><Relationship Id="rId38" Type="http://schemas.openxmlformats.org/officeDocument/2006/relationships/chart" Target="../charts/chart14.xml"/><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29" Type="http://schemas.openxmlformats.org/officeDocument/2006/relationships/oleObject" Target="../embeddings/oleObject13.bin"/><Relationship Id="rId1" Type="http://schemas.openxmlformats.org/officeDocument/2006/relationships/customXml" Target="../../customXml/item21.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tags" Target="../tags/tag138.xml"/><Relationship Id="rId32" Type="http://schemas.openxmlformats.org/officeDocument/2006/relationships/image" Target="../media/image34.png"/><Relationship Id="rId37" Type="http://schemas.openxmlformats.org/officeDocument/2006/relationships/image" Target="../media/image39.svg"/><Relationship Id="rId40" Type="http://schemas.openxmlformats.org/officeDocument/2006/relationships/chart" Target="../charts/chart16.xml"/><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notesSlide" Target="../notesSlides/notesSlide9.xml"/><Relationship Id="rId36" Type="http://schemas.openxmlformats.org/officeDocument/2006/relationships/image" Target="../media/image38.png"/><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hyperlink" Target="https://investor.firstsolar.com/financials/quarterly-results/default.aspx" TargetMode="Externa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slideLayout" Target="../slideLayouts/slideLayout5.xml"/><Relationship Id="rId30" Type="http://schemas.openxmlformats.org/officeDocument/2006/relationships/image" Target="../media/image33.emf"/><Relationship Id="rId35" Type="http://schemas.openxmlformats.org/officeDocument/2006/relationships/image" Target="../media/image37.svg"/><Relationship Id="rId8" Type="http://schemas.openxmlformats.org/officeDocument/2006/relationships/tags" Target="../tags/tag122.xml"/><Relationship Id="rId3"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3BDD3E72-4692-95D5-FF0E-59241F7C8D58}"/>
              </a:ext>
            </a:extLst>
          </p:cNvPr>
          <p:cNvGraphicFramePr>
            <a:graphicFrameLocks/>
          </p:cNvGraphicFramePr>
          <p:nvPr>
            <p:custDataLst>
              <p:tags r:id="rId3"/>
            </p:custDataLst>
            <p:extLst>
              <p:ext uri="{D42A27DB-BD31-4B8C-83A1-F6EECF244321}">
                <p14:modId xmlns:p14="http://schemas.microsoft.com/office/powerpoint/2010/main" val="1355809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27" imgH="327" progId="TCLayout.ActiveDocument.1">
                  <p:embed/>
                </p:oleObj>
              </mc:Choice>
              <mc:Fallback>
                <p:oleObj name="think-cell Slide" r:id="rId7" imgW="327" imgH="327" progId="TCLayout.ActiveDocument.1">
                  <p:embed/>
                  <p:pic>
                    <p:nvPicPr>
                      <p:cNvPr id="13" name="Object 12" hidden="1">
                        <a:extLst>
                          <a:ext uri="{FF2B5EF4-FFF2-40B4-BE49-F238E27FC236}">
                            <a16:creationId xmlns:a16="http://schemas.microsoft.com/office/drawing/2014/main" id="{3BDD3E72-4692-95D5-FF0E-59241F7C8D5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7" name="Swissgrid 3" descr="Solar panels in field">
            <a:extLst>
              <a:ext uri="{FF2B5EF4-FFF2-40B4-BE49-F238E27FC236}">
                <a16:creationId xmlns:a16="http://schemas.microsoft.com/office/drawing/2014/main" id="{6E95FBE9-0D96-4ABF-974E-8A01EF9443CC}"/>
              </a:ext>
            </a:extLst>
          </p:cNvPr>
          <p:cNvPicPr>
            <a:picLocks noGrp="1" noChangeAspect="1"/>
          </p:cNvPicPr>
          <p:nvPr>
            <p:ph type="pic" sz="quarter" idx="13"/>
            <p:custDataLst>
              <p:tags r:id="rId4"/>
            </p:custDataLst>
          </p:nvPr>
        </p:nvPicPr>
        <p:blipFill>
          <a:blip r:embed="rId9">
            <a:extLst>
              <a:ext uri="{28A0092B-C50C-407E-A947-70E740481C1C}">
                <a14:useLocalDpi xmlns:a14="http://schemas.microsoft.com/office/drawing/2010/main" val="0"/>
              </a:ext>
            </a:extLst>
          </a:blip>
          <a:srcRect l="2525" r="2525"/>
          <a:stretch/>
        </p:blipFill>
        <p:spPr>
          <a:xfrm>
            <a:off x="0" y="-1451"/>
            <a:ext cx="10744200" cy="7543800"/>
          </a:xfrm>
          <a:prstGeom prst="rect">
            <a:avLst/>
          </a:prstGeom>
        </p:spPr>
      </p:pic>
      <p:sp>
        <p:nvSpPr>
          <p:cNvPr id="2" name="Slide Number Placeholder 1">
            <a:extLst>
              <a:ext uri="{FF2B5EF4-FFF2-40B4-BE49-F238E27FC236}">
                <a16:creationId xmlns:a16="http://schemas.microsoft.com/office/drawing/2014/main" id="{297E998E-8EC1-3C03-27D3-E30A9634CF66}"/>
              </a:ext>
            </a:extLst>
          </p:cNvPr>
          <p:cNvSpPr>
            <a:spLocks noGrp="1"/>
          </p:cNvSpPr>
          <p:nvPr>
            <p:ph type="sldNum" sz="quarter" idx="12"/>
          </p:nvPr>
        </p:nvSpPr>
        <p:spPr/>
        <p:txBody>
          <a:bodyPr/>
          <a:lstStyle/>
          <a:p>
            <a:fld id="{F784C2FE-5F9B-4427-9C28-891DD8B6E49E}" type="slidenum">
              <a:rPr lang="en-US" smtClean="0"/>
              <a:pPr/>
              <a:t>1</a:t>
            </a:fld>
            <a:endParaRPr lang="en-US"/>
          </a:p>
        </p:txBody>
      </p:sp>
      <p:sp>
        <p:nvSpPr>
          <p:cNvPr id="10" name="Title 2">
            <a:extLst>
              <a:ext uri="{FF2B5EF4-FFF2-40B4-BE49-F238E27FC236}">
                <a16:creationId xmlns:a16="http://schemas.microsoft.com/office/drawing/2014/main" id="{09CBFC8E-F5BC-9CDA-30A9-443439EA7EA8}"/>
              </a:ext>
            </a:extLst>
          </p:cNvPr>
          <p:cNvSpPr>
            <a:spLocks noGrp="1"/>
          </p:cNvSpPr>
          <p:nvPr>
            <p:ph type="ctrTitle"/>
          </p:nvPr>
        </p:nvSpPr>
        <p:spPr>
          <a:xfrm>
            <a:off x="4325816" y="3841750"/>
            <a:ext cx="5680198" cy="3127777"/>
          </a:xfrm>
          <a:solidFill>
            <a:schemeClr val="accent1">
              <a:lumMod val="75000"/>
              <a:alpha val="80000"/>
            </a:schemeClr>
          </a:solidFill>
        </p:spPr>
        <p:txBody>
          <a:bodyPr vert="horz" rIns="504000"/>
          <a:lstStyle/>
          <a:p>
            <a:r>
              <a:rPr lang="en-US" sz="2400"/>
              <a:t>FIRST SOLAR (NASDAQ: FSLR)</a:t>
            </a:r>
            <a:br>
              <a:rPr lang="en-US" sz="2400"/>
            </a:br>
            <a:br>
              <a:rPr lang="en-US"/>
            </a:br>
            <a:endParaRPr lang="en-US"/>
          </a:p>
        </p:txBody>
      </p:sp>
      <p:sp>
        <p:nvSpPr>
          <p:cNvPr id="15" name="Subtitle 10">
            <a:extLst>
              <a:ext uri="{FF2B5EF4-FFF2-40B4-BE49-F238E27FC236}">
                <a16:creationId xmlns:a16="http://schemas.microsoft.com/office/drawing/2014/main" id="{E80E7C33-935F-6CCF-6EA3-9279E97BDC9C}"/>
              </a:ext>
            </a:extLst>
          </p:cNvPr>
          <p:cNvSpPr>
            <a:spLocks noGrp="1"/>
          </p:cNvSpPr>
          <p:nvPr>
            <p:ph type="subTitle" idx="1"/>
          </p:nvPr>
        </p:nvSpPr>
        <p:spPr>
          <a:xfrm>
            <a:off x="4849011" y="6646111"/>
            <a:ext cx="5173662" cy="512917"/>
          </a:xfrm>
        </p:spPr>
        <p:txBody>
          <a:bodyPr/>
          <a:lstStyle/>
          <a:p>
            <a:r>
              <a:rPr lang="en-US" altLang="zh-CN">
                <a:latin typeface="Open Sans" panose="020B0606030504020204" pitchFamily="34" charset="0"/>
              </a:rPr>
              <a:t>November 22</a:t>
            </a:r>
            <a:r>
              <a:rPr lang="en-US" altLang="zh-CN" baseline="30000">
                <a:latin typeface="Open Sans" panose="020B0606030504020204" pitchFamily="34" charset="0"/>
              </a:rPr>
              <a:t>nd</a:t>
            </a:r>
            <a:r>
              <a:rPr lang="en-US" altLang="zh-CN">
                <a:latin typeface="Open Sans" panose="020B0606030504020204" pitchFamily="34" charset="0"/>
              </a:rPr>
              <a:t>, 2025</a:t>
            </a:r>
            <a:endParaRPr lang="zh-CN" altLang="en-US">
              <a:latin typeface="Open Sans" panose="020B0606030504020204" pitchFamily="34" charset="0"/>
            </a:endParaRPr>
          </a:p>
        </p:txBody>
      </p:sp>
      <p:sp>
        <p:nvSpPr>
          <p:cNvPr id="16" name="Slide Number Placeholder 4">
            <a:extLst>
              <a:ext uri="{FF2B5EF4-FFF2-40B4-BE49-F238E27FC236}">
                <a16:creationId xmlns:a16="http://schemas.microsoft.com/office/drawing/2014/main" id="{F238D619-0ED2-E5BD-0041-1BEF3B21252D}"/>
              </a:ext>
            </a:extLst>
          </p:cNvPr>
          <p:cNvSpPr txBox="1">
            <a:spLocks/>
          </p:cNvSpPr>
          <p:nvPr/>
        </p:nvSpPr>
        <p:spPr>
          <a:xfrm>
            <a:off x="9696450" y="7337152"/>
            <a:ext cx="309086" cy="139821"/>
          </a:xfrm>
          <a:prstGeom prst="rect">
            <a:avLst/>
          </a:prstGeom>
          <a:noFill/>
        </p:spPr>
        <p:txBody>
          <a:bodyPr vert="horz" lIns="0" tIns="0" rIns="0" bIns="0" rtlCol="0" anchor="ctr">
            <a:noAutofit/>
          </a:bodyPr>
          <a:lstStyle>
            <a:defPPr>
              <a:defRPr lang="en-US"/>
            </a:defPPr>
            <a:lvl1pPr marL="0" algn="r" defTabSz="457200" rtl="0" eaLnBrk="1" latinLnBrk="0" hangingPunct="1">
              <a:defRPr sz="900" kern="1200">
                <a:no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784C2FE-5F9B-4427-9C28-891DD8B6E49E}" type="slidenum">
              <a:rPr lang="en-US" smtClean="0"/>
              <a:pPr/>
              <a:t>1</a:t>
            </a:fld>
            <a:endParaRPr lang="en-US"/>
          </a:p>
        </p:txBody>
      </p:sp>
      <p:sp>
        <p:nvSpPr>
          <p:cNvPr id="17" name="TextBox 16">
            <a:extLst>
              <a:ext uri="{FF2B5EF4-FFF2-40B4-BE49-F238E27FC236}">
                <a16:creationId xmlns:a16="http://schemas.microsoft.com/office/drawing/2014/main" id="{E4EDB444-9090-D1B2-245D-0222F16852AE}"/>
              </a:ext>
            </a:extLst>
          </p:cNvPr>
          <p:cNvSpPr txBox="1"/>
          <p:nvPr/>
        </p:nvSpPr>
        <p:spPr>
          <a:xfrm>
            <a:off x="4755117" y="4667932"/>
            <a:ext cx="4998436" cy="800219"/>
          </a:xfrm>
          <a:prstGeom prst="rect">
            <a:avLst/>
          </a:prstGeom>
          <a:noFill/>
        </p:spPr>
        <p:txBody>
          <a:bodyPr wrap="square" lIns="91440" tIns="45720" rIns="91440" bIns="45720" anchor="t">
            <a:spAutoFit/>
          </a:bodyPr>
          <a:lstStyle/>
          <a:p>
            <a:pPr>
              <a:spcAft>
                <a:spcPts val="600"/>
              </a:spcAft>
            </a:pPr>
            <a:r>
              <a:rPr lang="en-US" sz="1200">
                <a:solidFill>
                  <a:schemeClr val="bg1"/>
                </a:solidFill>
                <a:latin typeface="Open Sans"/>
                <a:ea typeface="Open Sans"/>
                <a:cs typeface="Open Sans"/>
              </a:rPr>
              <a:t>Recommendation: LONG</a:t>
            </a:r>
          </a:p>
          <a:p>
            <a:pPr>
              <a:spcAft>
                <a:spcPts val="600"/>
              </a:spcAft>
            </a:pPr>
            <a:r>
              <a:rPr lang="en-US" sz="1200">
                <a:solidFill>
                  <a:schemeClr val="bg1"/>
                </a:solidFill>
                <a:latin typeface="Open Sans"/>
                <a:ea typeface="Open Sans"/>
                <a:cs typeface="Open Sans"/>
              </a:rPr>
              <a:t>Current Price: 245.84 </a:t>
            </a:r>
            <a:r>
              <a:rPr lang="en-US" sz="800" i="1">
                <a:solidFill>
                  <a:schemeClr val="bg1"/>
                </a:solidFill>
                <a:latin typeface="Open Sans"/>
                <a:ea typeface="Open Sans"/>
                <a:cs typeface="Open Sans"/>
              </a:rPr>
              <a:t>(Closing Price on 20.11.2025)</a:t>
            </a:r>
            <a:endParaRPr lang="en-US" sz="1200" i="1">
              <a:solidFill>
                <a:schemeClr val="bg1"/>
              </a:solidFill>
              <a:latin typeface="Open Sans"/>
              <a:ea typeface="Open Sans"/>
              <a:cs typeface="Open Sans"/>
            </a:endParaRPr>
          </a:p>
          <a:p>
            <a:pPr>
              <a:spcAft>
                <a:spcPts val="600"/>
              </a:spcAft>
            </a:pPr>
            <a:r>
              <a:rPr lang="en-US" sz="1200">
                <a:solidFill>
                  <a:schemeClr val="bg1"/>
                </a:solidFill>
                <a:latin typeface="Open Sans"/>
                <a:ea typeface="Open Sans"/>
                <a:cs typeface="Open Sans"/>
              </a:rPr>
              <a:t>Blended Target Price: 359.12 (41.94%)</a:t>
            </a:r>
            <a:endParaRPr lang="en-GB" sz="12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Google Shape;134;p1" descr="A blue letter on a black background&#10;&#10;Description automatically generated">
            <a:extLst>
              <a:ext uri="{FF2B5EF4-FFF2-40B4-BE49-F238E27FC236}">
                <a16:creationId xmlns:a16="http://schemas.microsoft.com/office/drawing/2014/main" id="{6FA0E062-6E6C-6850-4D8F-6E45F92CDA9E}"/>
              </a:ext>
            </a:extLst>
          </p:cNvPr>
          <p:cNvPicPr preferRelativeResize="0">
            <a:picLocks noChangeAspect="1"/>
          </p:cNvPicPr>
          <p:nvPr/>
        </p:nvPicPr>
        <p:blipFill rotWithShape="1">
          <a:blip r:embed="rId10">
            <a:alphaModFix/>
          </a:blip>
          <a:srcRect/>
          <a:stretch/>
        </p:blipFill>
        <p:spPr>
          <a:xfrm>
            <a:off x="738188" y="669246"/>
            <a:ext cx="3134216" cy="557892"/>
          </a:xfrm>
          <a:prstGeom prst="rect">
            <a:avLst/>
          </a:prstGeom>
          <a:noFill/>
          <a:ln>
            <a:noFill/>
          </a:ln>
        </p:spPr>
      </p:pic>
      <p:sp>
        <p:nvSpPr>
          <p:cNvPr id="4" name="TextBox 3">
            <a:extLst>
              <a:ext uri="{FF2B5EF4-FFF2-40B4-BE49-F238E27FC236}">
                <a16:creationId xmlns:a16="http://schemas.microsoft.com/office/drawing/2014/main" id="{933E69D0-536C-2E8E-F4E4-CC77BECC2DB1}"/>
              </a:ext>
            </a:extLst>
          </p:cNvPr>
          <p:cNvSpPr txBox="1"/>
          <p:nvPr/>
        </p:nvSpPr>
        <p:spPr>
          <a:xfrm>
            <a:off x="4755117" y="5795901"/>
            <a:ext cx="4998436" cy="630942"/>
          </a:xfrm>
          <a:prstGeom prst="rect">
            <a:avLst/>
          </a:prstGeom>
          <a:noFill/>
        </p:spPr>
        <p:txBody>
          <a:bodyPr wrap="square" lIns="91440" tIns="45720" rIns="91440" bIns="45720" anchor="t">
            <a:spAutoFit/>
          </a:bodyPr>
          <a:lstStyle/>
          <a:p>
            <a:pPr>
              <a:spcAft>
                <a:spcPts val="600"/>
              </a:spcAft>
            </a:pPr>
            <a:r>
              <a:rPr lang="en-US" sz="1000">
                <a:solidFill>
                  <a:schemeClr val="bg1"/>
                </a:solidFill>
                <a:latin typeface="Open Sans"/>
                <a:ea typeface="Open Sans"/>
                <a:cs typeface="Open Sans"/>
              </a:rPr>
              <a:t>Team Members: Alex Brown, Fleur Brinkmann, Junhao He, Joe Xu, Michael Kerins, Yifei Wang</a:t>
            </a:r>
          </a:p>
          <a:p>
            <a:pPr>
              <a:spcAft>
                <a:spcPts val="600"/>
              </a:spcAft>
            </a:pPr>
            <a:r>
              <a:rPr lang="en-US" sz="1000">
                <a:solidFill>
                  <a:schemeClr val="bg1"/>
                </a:solidFill>
                <a:latin typeface="Open Sans"/>
                <a:ea typeface="Open Sans"/>
                <a:cs typeface="Open Sans"/>
              </a:rPr>
              <a:t>IC: Mias Erni</a:t>
            </a:r>
          </a:p>
        </p:txBody>
      </p:sp>
    </p:spTree>
    <p:custDataLst>
      <p:custData r:id="rId1"/>
      <p:tags r:id="rId2"/>
    </p:custDataLst>
    <p:extLst>
      <p:ext uri="{BB962C8B-B14F-4D97-AF65-F5344CB8AC3E}">
        <p14:creationId xmlns:p14="http://schemas.microsoft.com/office/powerpoint/2010/main" val="4008764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56F4-0B46-5AC2-7046-9173A585343D}"/>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FEDAF1A9-2CB0-AF7C-16A2-A39DC4C09036}"/>
              </a:ext>
            </a:extLst>
          </p:cNvPr>
          <p:cNvGraphicFramePr>
            <a:graphicFrameLocks/>
          </p:cNvGraphicFramePr>
          <p:nvPr>
            <p:custDataLst>
              <p:tags r:id="rId2"/>
            </p:custDataLst>
            <p:extLst>
              <p:ext uri="{D42A27DB-BD31-4B8C-83A1-F6EECF244321}">
                <p14:modId xmlns:p14="http://schemas.microsoft.com/office/powerpoint/2010/main" val="3335231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782" imgH="782" progId="TCLayout.ActiveDocument.1">
                  <p:embed/>
                </p:oleObj>
              </mc:Choice>
              <mc:Fallback>
                <p:oleObj name="think-cell Slide" r:id="rId6" imgW="782" imgH="782" progId="TCLayout.ActiveDocument.1">
                  <p:embed/>
                  <p:pic>
                    <p:nvPicPr>
                      <p:cNvPr id="12" name="think-cell data - do not delete" hidden="1">
                        <a:extLst>
                          <a:ext uri="{FF2B5EF4-FFF2-40B4-BE49-F238E27FC236}">
                            <a16:creationId xmlns:a16="http://schemas.microsoft.com/office/drawing/2014/main" id="{FEDAF1A9-2CB0-AF7C-16A2-A39DC4C0903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1" name="矩形: 圆角 28">
            <a:extLst>
              <a:ext uri="{FF2B5EF4-FFF2-40B4-BE49-F238E27FC236}">
                <a16:creationId xmlns:a16="http://schemas.microsoft.com/office/drawing/2014/main" id="{FF2AB40D-A991-C222-5279-7C6FD5B4E3FE}"/>
              </a:ext>
            </a:extLst>
          </p:cNvPr>
          <p:cNvSpPr/>
          <p:nvPr/>
        </p:nvSpPr>
        <p:spPr>
          <a:xfrm>
            <a:off x="7362224" y="1474538"/>
            <a:ext cx="2653037" cy="5269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EDF6F1EB-4E3D-20B3-8525-7E5696D451D7}"/>
              </a:ext>
            </a:extLst>
          </p:cNvPr>
          <p:cNvSpPr>
            <a:spLocks noGrp="1"/>
          </p:cNvSpPr>
          <p:nvPr>
            <p:ph type="title"/>
          </p:nvPr>
        </p:nvSpPr>
        <p:spPr>
          <a:xfrm>
            <a:off x="738664" y="414000"/>
            <a:ext cx="7455595" cy="580772"/>
          </a:xfrm>
        </p:spPr>
        <p:txBody>
          <a:bodyPr vert="horz" rIns="0"/>
          <a:lstStyle/>
          <a:p>
            <a:r>
              <a:rPr lang="en-US"/>
              <a:t>Valuation &amp; Sensitivity Analysis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Valuation Supported Across Sensitivities With Conservative Assumptions</a:t>
            </a:r>
            <a:endParaRPr lang="en-IE" b="0"/>
          </a:p>
        </p:txBody>
      </p:sp>
      <p:sp>
        <p:nvSpPr>
          <p:cNvPr id="2" name="文本框 12">
            <a:extLst>
              <a:ext uri="{FF2B5EF4-FFF2-40B4-BE49-F238E27FC236}">
                <a16:creationId xmlns:a16="http://schemas.microsoft.com/office/drawing/2014/main" id="{5CEFAEF1-5BB4-80AC-58C6-DFD4889AE956}"/>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6" name="Slide Number Placeholder 2">
            <a:extLst>
              <a:ext uri="{FF2B5EF4-FFF2-40B4-BE49-F238E27FC236}">
                <a16:creationId xmlns:a16="http://schemas.microsoft.com/office/drawing/2014/main" id="{0577B5E5-BFA8-317B-DDD0-CFEF0A347D53}"/>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10</a:t>
            </a:fld>
            <a:endParaRPr lang="en-US" sz="900"/>
          </a:p>
        </p:txBody>
      </p:sp>
      <p:sp>
        <p:nvSpPr>
          <p:cNvPr id="7" name="Slide Number Placeholder 30">
            <a:extLst>
              <a:ext uri="{FF2B5EF4-FFF2-40B4-BE49-F238E27FC236}">
                <a16:creationId xmlns:a16="http://schemas.microsoft.com/office/drawing/2014/main" id="{F9392D90-47E6-9788-D5FB-A9D57C09FAB6}"/>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a:latin typeface="Open Sans" panose="020B0606030504020204" pitchFamily="34" charset="0"/>
                <a:ea typeface="Open Sans" panose="020B0606030504020204" pitchFamily="34" charset="0"/>
                <a:cs typeface="Open Sans" panose="020B0606030504020204" pitchFamily="34" charset="0"/>
              </a:rPr>
              <a:t>Note: 1) MV = Market Value, 2) </a:t>
            </a:r>
            <a:r>
              <a:rPr lang="en-US">
                <a:latin typeface="Open Sans" panose="020B0606030504020204" pitchFamily="34" charset="0"/>
                <a:ea typeface="Open Sans" panose="020B0606030504020204" pitchFamily="34" charset="0"/>
                <a:cs typeface="Open Sans" panose="020B0606030504020204" pitchFamily="34" charset="0"/>
              </a:rPr>
              <a:t>FSLR has a uniquely low gross debt. This is due to cash generated by selling ITC (investment tax credits) to Visa, entering as cash flow. </a:t>
            </a:r>
            <a:endParaRPr lang="en-SG">
              <a:latin typeface="Open Sans" panose="020B0606030504020204" pitchFamily="34" charset="0"/>
              <a:ea typeface="Open Sans" panose="020B0606030504020204" pitchFamily="34" charset="0"/>
              <a:cs typeface="Open Sans" panose="020B0606030504020204" pitchFamily="34" charset="0"/>
            </a:endParaRPr>
          </a:p>
          <a:p>
            <a:r>
              <a:rPr lang="en-US">
                <a:latin typeface="Open Sans" panose="020B0606030504020204" pitchFamily="34" charset="0"/>
                <a:ea typeface="Open Sans" panose="020B0606030504020204" pitchFamily="34" charset="0"/>
                <a:cs typeface="Open Sans" panose="020B0606030504020204" pitchFamily="34" charset="0"/>
              </a:rPr>
              <a:t>Source: Beta: Yahoo finance 16/11/2025. US Corporate Tax Rate </a:t>
            </a:r>
            <a:r>
              <a:rPr lang="en-US">
                <a:latin typeface="Open Sans" panose="020B0606030504020204" pitchFamily="34" charset="0"/>
                <a:ea typeface="Open Sans" panose="020B0606030504020204" pitchFamily="34" charset="0"/>
                <a:cs typeface="Open Sans" panose="020B0606030504020204" pitchFamily="34" charset="0"/>
                <a:hlinkClick r:id="rId8"/>
              </a:rPr>
              <a:t>https://kpmg.com/dk/en/services/tax/corporate-tax/corporate-tax-rates-table.html</a:t>
            </a:r>
            <a:r>
              <a:rPr lang="en-US">
                <a:latin typeface="Open Sans" panose="020B0606030504020204" pitchFamily="34" charset="0"/>
                <a:ea typeface="Open Sans" panose="020B0606030504020204" pitchFamily="34" charset="0"/>
                <a:cs typeface="Open Sans" panose="020B0606030504020204" pitchFamily="34" charset="0"/>
              </a:rPr>
              <a:t>. Debt Breakdown: </a:t>
            </a:r>
            <a:r>
              <a:rPr lang="en-US" err="1">
                <a:latin typeface="Open Sans" panose="020B0606030504020204" pitchFamily="34" charset="0"/>
                <a:ea typeface="Open Sans" panose="020B0606030504020204" pitchFamily="34" charset="0"/>
                <a:cs typeface="Open Sans" panose="020B0606030504020204" pitchFamily="34" charset="0"/>
              </a:rPr>
              <a:t>BofA</a:t>
            </a:r>
            <a:r>
              <a:rPr lang="en-US">
                <a:latin typeface="Open Sans" panose="020B0606030504020204" pitchFamily="34" charset="0"/>
                <a:ea typeface="Open Sans" panose="020B0606030504020204" pitchFamily="34" charset="0"/>
                <a:cs typeface="Open Sans" panose="020B0606030504020204" pitchFamily="34" charset="0"/>
              </a:rPr>
              <a:t> Global Research, </a:t>
            </a:r>
            <a:r>
              <a:rPr lang="en-US" err="1">
                <a:latin typeface="Open Sans" panose="020B0606030504020204" pitchFamily="34" charset="0"/>
                <a:ea typeface="Open Sans" panose="020B0606030504020204" pitchFamily="34" charset="0"/>
                <a:cs typeface="Open Sans" panose="020B0606030504020204" pitchFamily="34" charset="0"/>
              </a:rPr>
              <a:t>CapIQ</a:t>
            </a:r>
            <a:r>
              <a:rPr lang="en-US">
                <a:latin typeface="Open Sans" panose="020B0606030504020204" pitchFamily="34" charset="0"/>
                <a:ea typeface="Open Sans" panose="020B0606030504020204" pitchFamily="34" charset="0"/>
                <a:cs typeface="Open Sans" panose="020B0606030504020204" pitchFamily="34" charset="0"/>
              </a:rPr>
              <a:t>.</a:t>
            </a:r>
          </a:p>
          <a:p>
            <a:r>
              <a:rPr lang="en-US">
                <a:latin typeface="Open Sans" panose="020B0606030504020204" pitchFamily="34" charset="0"/>
                <a:ea typeface="Open Sans" panose="020B0606030504020204" pitchFamily="34" charset="0"/>
                <a:cs typeface="Open Sans" panose="020B0606030504020204" pitchFamily="34" charset="0"/>
              </a:rPr>
              <a:t>Candlestick: High :</a:t>
            </a:r>
            <a:r>
              <a:rPr lang="en-US" err="1">
                <a:latin typeface="Open Sans" panose="020B0606030504020204" pitchFamily="34" charset="0"/>
                <a:ea typeface="Open Sans" panose="020B0606030504020204" pitchFamily="34" charset="0"/>
                <a:cs typeface="Open Sans" panose="020B0606030504020204" pitchFamily="34" charset="0"/>
              </a:rPr>
              <a:t>Gurufocus</a:t>
            </a:r>
            <a:r>
              <a:rPr lang="en-US">
                <a:latin typeface="Open Sans" panose="020B0606030504020204" pitchFamily="34" charset="0"/>
                <a:ea typeface="Open Sans" panose="020B0606030504020204" pitchFamily="34" charset="0"/>
                <a:cs typeface="Open Sans" panose="020B0606030504020204" pitchFamily="34" charset="0"/>
              </a:rPr>
              <a:t>, Low: </a:t>
            </a:r>
            <a:r>
              <a:rPr lang="en-US" err="1">
                <a:latin typeface="Open Sans" panose="020B0606030504020204" pitchFamily="34" charset="0"/>
                <a:ea typeface="Open Sans" panose="020B0606030504020204" pitchFamily="34" charset="0"/>
                <a:cs typeface="Open Sans" panose="020B0606030504020204" pitchFamily="34" charset="0"/>
              </a:rPr>
              <a:t>ValueSense</a:t>
            </a:r>
            <a:r>
              <a:rPr lang="en-US">
                <a:latin typeface="Open Sans" panose="020B0606030504020204" pitchFamily="34" charset="0"/>
                <a:ea typeface="Open Sans" panose="020B0606030504020204" pitchFamily="34" charset="0"/>
                <a:cs typeface="Open Sans" panose="020B0606030504020204" pitchFamily="34" charset="0"/>
              </a:rPr>
              <a:t>. Mid: </a:t>
            </a:r>
            <a:r>
              <a:rPr lang="en-US" err="1">
                <a:latin typeface="Open Sans" panose="020B0606030504020204" pitchFamily="34" charset="0"/>
                <a:ea typeface="Open Sans" panose="020B0606030504020204" pitchFamily="34" charset="0"/>
                <a:cs typeface="Open Sans" panose="020B0606030504020204" pitchFamily="34" charset="0"/>
              </a:rPr>
              <a:t>BofA</a:t>
            </a:r>
            <a:r>
              <a:rPr lang="en-US">
                <a:latin typeface="Open Sans" panose="020B0606030504020204" pitchFamily="34" charset="0"/>
                <a:ea typeface="Open Sans" panose="020B0606030504020204" pitchFamily="34" charset="0"/>
                <a:cs typeface="Open Sans" panose="020B0606030504020204" pitchFamily="34" charset="0"/>
              </a:rPr>
              <a:t> Global Research.</a:t>
            </a:r>
          </a:p>
        </p:txBody>
      </p:sp>
      <p:sp>
        <p:nvSpPr>
          <p:cNvPr id="42" name="TextBox 41">
            <a:extLst>
              <a:ext uri="{FF2B5EF4-FFF2-40B4-BE49-F238E27FC236}">
                <a16:creationId xmlns:a16="http://schemas.microsoft.com/office/drawing/2014/main" id="{370C4082-8D51-82AB-5B9D-E0FE1ACE29A7}"/>
              </a:ext>
            </a:extLst>
          </p:cNvPr>
          <p:cNvSpPr txBox="1"/>
          <p:nvPr/>
        </p:nvSpPr>
        <p:spPr>
          <a:xfrm>
            <a:off x="8171580" y="5202003"/>
            <a:ext cx="960519" cy="246221"/>
          </a:xfrm>
          <a:prstGeom prst="rect">
            <a:avLst/>
          </a:prstGeom>
          <a:noFill/>
        </p:spPr>
        <p:txBody>
          <a:bodyPr wrap="squar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High</a:t>
            </a:r>
            <a:r>
              <a:rPr lang="en-SG" sz="1000" b="1">
                <a:latin typeface="Open Sans" panose="020B0606030504020204" pitchFamily="34" charset="0"/>
                <a:ea typeface="Open Sans" panose="020B0606030504020204" pitchFamily="34" charset="0"/>
                <a:cs typeface="Open Sans" panose="020B0606030504020204" pitchFamily="34" charset="0"/>
              </a:rPr>
              <a:t> - 17.8%</a:t>
            </a:r>
          </a:p>
        </p:txBody>
      </p:sp>
      <p:sp>
        <p:nvSpPr>
          <p:cNvPr id="43" name="TextBox 42">
            <a:extLst>
              <a:ext uri="{FF2B5EF4-FFF2-40B4-BE49-F238E27FC236}">
                <a16:creationId xmlns:a16="http://schemas.microsoft.com/office/drawing/2014/main" id="{B5064C44-16EE-4EBE-1CC7-13CF8540A8E0}"/>
              </a:ext>
            </a:extLst>
          </p:cNvPr>
          <p:cNvSpPr txBox="1"/>
          <p:nvPr/>
        </p:nvSpPr>
        <p:spPr>
          <a:xfrm>
            <a:off x="8130940" y="5850073"/>
            <a:ext cx="1772520" cy="400110"/>
          </a:xfrm>
          <a:prstGeom prst="rect">
            <a:avLst/>
          </a:prstGeom>
          <a:noFill/>
        </p:spPr>
        <p:txBody>
          <a:bodyPr wrap="square" rtlCol="0">
            <a:spAutoFit/>
          </a:bodyPr>
          <a:lstStyle/>
          <a:p>
            <a:r>
              <a:rPr lang="en-SG" sz="100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Analyst Industry Coverage 15/10/2025 </a:t>
            </a:r>
            <a:r>
              <a:rPr lang="en-SG" sz="1000" b="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12% </a:t>
            </a:r>
          </a:p>
        </p:txBody>
      </p:sp>
      <p:sp>
        <p:nvSpPr>
          <p:cNvPr id="46" name="TextBox 45">
            <a:extLst>
              <a:ext uri="{FF2B5EF4-FFF2-40B4-BE49-F238E27FC236}">
                <a16:creationId xmlns:a16="http://schemas.microsoft.com/office/drawing/2014/main" id="{D2A91410-48A0-454A-528A-E758E00AE07F}"/>
              </a:ext>
            </a:extLst>
          </p:cNvPr>
          <p:cNvSpPr txBox="1"/>
          <p:nvPr/>
        </p:nvSpPr>
        <p:spPr>
          <a:xfrm>
            <a:off x="8171580" y="6357778"/>
            <a:ext cx="928459" cy="246221"/>
          </a:xfrm>
          <a:prstGeom prst="rect">
            <a:avLst/>
          </a:prstGeom>
          <a:noFill/>
        </p:spPr>
        <p:txBody>
          <a:bodyPr wrap="non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Low</a:t>
            </a:r>
            <a:r>
              <a:rPr lang="en-SG" sz="1000" b="1">
                <a:latin typeface="Open Sans" panose="020B0606030504020204" pitchFamily="34" charset="0"/>
                <a:ea typeface="Open Sans" panose="020B0606030504020204" pitchFamily="34" charset="0"/>
                <a:cs typeface="Open Sans" panose="020B0606030504020204" pitchFamily="34" charset="0"/>
              </a:rPr>
              <a:t> - 10.8%</a:t>
            </a:r>
          </a:p>
        </p:txBody>
      </p:sp>
      <p:grpSp>
        <p:nvGrpSpPr>
          <p:cNvPr id="15" name="Group 14">
            <a:extLst>
              <a:ext uri="{FF2B5EF4-FFF2-40B4-BE49-F238E27FC236}">
                <a16:creationId xmlns:a16="http://schemas.microsoft.com/office/drawing/2014/main" id="{4162980D-950C-25ED-7B84-E1DA81CFB11D}"/>
              </a:ext>
            </a:extLst>
          </p:cNvPr>
          <p:cNvGrpSpPr/>
          <p:nvPr/>
        </p:nvGrpSpPr>
        <p:grpSpPr>
          <a:xfrm>
            <a:off x="7529824" y="5202008"/>
            <a:ext cx="509310" cy="1401997"/>
            <a:chOff x="7703742" y="5425177"/>
            <a:chExt cx="478263" cy="1131570"/>
          </a:xfrm>
        </p:grpSpPr>
        <p:grpSp>
          <p:nvGrpSpPr>
            <p:cNvPr id="44" name="Group 43">
              <a:extLst>
                <a:ext uri="{FF2B5EF4-FFF2-40B4-BE49-F238E27FC236}">
                  <a16:creationId xmlns:a16="http://schemas.microsoft.com/office/drawing/2014/main" id="{FD2D8961-08D0-B602-F95C-55BBBE0407F5}"/>
                </a:ext>
              </a:extLst>
            </p:cNvPr>
            <p:cNvGrpSpPr/>
            <p:nvPr/>
          </p:nvGrpSpPr>
          <p:grpSpPr>
            <a:xfrm>
              <a:off x="7703742" y="5425177"/>
              <a:ext cx="478263" cy="1131570"/>
              <a:chOff x="7060722" y="5445760"/>
              <a:chExt cx="478263" cy="1131570"/>
            </a:xfrm>
          </p:grpSpPr>
          <p:sp>
            <p:nvSpPr>
              <p:cNvPr id="34" name="Rectangle 33">
                <a:extLst>
                  <a:ext uri="{FF2B5EF4-FFF2-40B4-BE49-F238E27FC236}">
                    <a16:creationId xmlns:a16="http://schemas.microsoft.com/office/drawing/2014/main" id="{C3DC2FB6-CD08-E583-3515-F9FFFC7262FF}"/>
                  </a:ext>
                </a:extLst>
              </p:cNvPr>
              <p:cNvSpPr/>
              <p:nvPr/>
            </p:nvSpPr>
            <p:spPr>
              <a:xfrm>
                <a:off x="7071147" y="5708932"/>
                <a:ext cx="457413" cy="680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cxnSp>
            <p:nvCxnSpPr>
              <p:cNvPr id="36" name="Straight Connector 35">
                <a:extLst>
                  <a:ext uri="{FF2B5EF4-FFF2-40B4-BE49-F238E27FC236}">
                    <a16:creationId xmlns:a16="http://schemas.microsoft.com/office/drawing/2014/main" id="{39231AEB-64BA-B8AF-295E-42B0AB817F44}"/>
                  </a:ext>
                </a:extLst>
              </p:cNvPr>
              <p:cNvCxnSpPr>
                <a:cxnSpLocks/>
                <a:stCxn id="34" idx="0"/>
              </p:cNvCxnSpPr>
              <p:nvPr/>
            </p:nvCxnSpPr>
            <p:spPr>
              <a:xfrm flipV="1">
                <a:off x="7299854" y="5445760"/>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BAFAC9-FCA6-0D75-07A2-7B77FEF37BFD}"/>
                  </a:ext>
                </a:extLst>
              </p:cNvPr>
              <p:cNvCxnSpPr/>
              <p:nvPr/>
            </p:nvCxnSpPr>
            <p:spPr>
              <a:xfrm>
                <a:off x="7060722" y="544576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F40E31-0E6E-B09C-1137-209006609E56}"/>
                  </a:ext>
                </a:extLst>
              </p:cNvPr>
              <p:cNvCxnSpPr>
                <a:cxnSpLocks/>
              </p:cNvCxnSpPr>
              <p:nvPr/>
            </p:nvCxnSpPr>
            <p:spPr>
              <a:xfrm flipV="1">
                <a:off x="7305066" y="6304718"/>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2CA7A2-553F-66AA-E876-10478AF1965D}"/>
                  </a:ext>
                </a:extLst>
              </p:cNvPr>
              <p:cNvCxnSpPr/>
              <p:nvPr/>
            </p:nvCxnSpPr>
            <p:spPr>
              <a:xfrm>
                <a:off x="7071147" y="657733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8B78F69C-B090-B72F-77C4-15BF5BC0073A}"/>
                </a:ext>
              </a:extLst>
            </p:cNvPr>
            <p:cNvCxnSpPr>
              <a:cxnSpLocks/>
            </p:cNvCxnSpPr>
            <p:nvPr/>
          </p:nvCxnSpPr>
          <p:spPr>
            <a:xfrm>
              <a:off x="7714167" y="6120149"/>
              <a:ext cx="45741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45AAA75-7277-7D7D-6F28-1594AF8598E3}"/>
              </a:ext>
            </a:extLst>
          </p:cNvPr>
          <p:cNvSpPr>
            <a:spLocks noChangeArrowheads="1"/>
          </p:cNvSpPr>
          <p:nvPr/>
        </p:nvSpPr>
        <p:spPr bwMode="gray">
          <a:xfrm>
            <a:off x="7436275" y="4944730"/>
            <a:ext cx="2504925" cy="131574"/>
          </a:xfrm>
          <a:prstGeom prst="rect">
            <a:avLst/>
          </a:prstGeom>
          <a:solidFill>
            <a:srgbClr val="001D38"/>
          </a:solidFill>
          <a:ln w="6350" algn="ctr">
            <a:noFill/>
            <a:miter lim="800000"/>
            <a:headEnd/>
            <a:tailEnd/>
          </a:ln>
          <a:effectLst>
            <a:outerShdw dist="25400" dir="5400000" sx="99899" sy="99899" algn="ctr" rotWithShape="0">
              <a:schemeClr val="accent1">
                <a:lumMod val="75000"/>
                <a:alpha val="0"/>
              </a:schemeClr>
            </a:outerShdw>
          </a:effectLst>
        </p:spPr>
        <p:txBody>
          <a:bodyPr wrap="square" lIns="18000" tIns="0" rIns="0" bIns="0" anchor="b">
            <a:spAutoFit/>
          </a:bodyPr>
          <a:lstStyle/>
          <a:p>
            <a:pPr lvl="0" algn="ctr" defTabSz="914400">
              <a:lnSpc>
                <a:spcPct val="95000"/>
              </a:lnSpc>
              <a:defRPr/>
            </a:pPr>
            <a:r>
              <a:rPr lang="en-US" sz="900" b="1">
                <a:solidFill>
                  <a:schemeClr val="bg1"/>
                </a:solidFill>
                <a:ea typeface="MS PGothic"/>
                <a:cs typeface="Arial"/>
              </a:rPr>
              <a:t>Industry WACC Comparisons</a:t>
            </a:r>
          </a:p>
        </p:txBody>
      </p:sp>
      <p:sp>
        <p:nvSpPr>
          <p:cNvPr id="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B5D315D-A12F-5253-C6C1-4E836C8DCD74}"/>
              </a:ext>
            </a:extLst>
          </p:cNvPr>
          <p:cNvSpPr>
            <a:spLocks noChangeArrowheads="1"/>
          </p:cNvSpPr>
          <p:nvPr/>
        </p:nvSpPr>
        <p:spPr bwMode="gray">
          <a:xfrm>
            <a:off x="739141" y="1154189"/>
            <a:ext cx="6347459"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Sensitivity Analysis (Base Case)</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8EF0FEB-2631-DB84-085D-B0C3F5C8774F}"/>
              </a:ext>
            </a:extLst>
          </p:cNvPr>
          <p:cNvSpPr>
            <a:spLocks noChangeArrowheads="1"/>
          </p:cNvSpPr>
          <p:nvPr/>
        </p:nvSpPr>
        <p:spPr bwMode="gray">
          <a:xfrm>
            <a:off x="7355878" y="1154189"/>
            <a:ext cx="2653037"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WACC Calculation ($m)</a:t>
            </a:r>
          </a:p>
        </p:txBody>
      </p:sp>
      <p:sp>
        <p:nvSpPr>
          <p:cNvPr id="1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FD813D9-643C-4AEB-00D3-C6586F6AA728}"/>
              </a:ext>
            </a:extLst>
          </p:cNvPr>
          <p:cNvSpPr>
            <a:spLocks noChangeArrowheads="1"/>
          </p:cNvSpPr>
          <p:nvPr/>
        </p:nvSpPr>
        <p:spPr bwMode="gray">
          <a:xfrm>
            <a:off x="739141" y="4845985"/>
            <a:ext cx="6347459"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lvl="0" defTabSz="914400">
              <a:lnSpc>
                <a:spcPct val="95000"/>
              </a:lnSpc>
              <a:defRPr/>
            </a:pPr>
            <a:r>
              <a:rPr lang="en-US" sz="1400" b="1">
                <a:solidFill>
                  <a:srgbClr val="003868"/>
                </a:solidFill>
                <a:latin typeface="Playfair Display"/>
                <a:ea typeface="MS PGothic"/>
                <a:cs typeface="Arial"/>
              </a:rPr>
              <a:t>ASP Sensitivity Analysis (Exit Multiple Method - Base)</a:t>
            </a:r>
          </a:p>
        </p:txBody>
      </p:sp>
      <p:pic>
        <p:nvPicPr>
          <p:cNvPr id="21" name="Picture 20">
            <a:extLst>
              <a:ext uri="{FF2B5EF4-FFF2-40B4-BE49-F238E27FC236}">
                <a16:creationId xmlns:a16="http://schemas.microsoft.com/office/drawing/2014/main" id="{7057E49F-1F8B-C398-29A8-E6E064F99A1B}"/>
              </a:ext>
            </a:extLst>
          </p:cNvPr>
          <p:cNvPicPr>
            <a:picLocks noChangeAspect="1"/>
          </p:cNvPicPr>
          <p:nvPr/>
        </p:nvPicPr>
        <p:blipFill>
          <a:blip r:embed="rId9"/>
          <a:stretch>
            <a:fillRect/>
          </a:stretch>
        </p:blipFill>
        <p:spPr>
          <a:xfrm>
            <a:off x="7436276" y="1750764"/>
            <a:ext cx="2504932" cy="1943327"/>
          </a:xfrm>
          <a:prstGeom prst="rect">
            <a:avLst/>
          </a:prstGeom>
        </p:spPr>
      </p:pic>
      <p:pic>
        <p:nvPicPr>
          <p:cNvPr id="23" name="Picture 22">
            <a:extLst>
              <a:ext uri="{FF2B5EF4-FFF2-40B4-BE49-F238E27FC236}">
                <a16:creationId xmlns:a16="http://schemas.microsoft.com/office/drawing/2014/main" id="{674DD393-42F4-A94C-302B-7A88A7A69F0A}"/>
              </a:ext>
            </a:extLst>
          </p:cNvPr>
          <p:cNvPicPr>
            <a:picLocks noChangeAspect="1"/>
          </p:cNvPicPr>
          <p:nvPr/>
        </p:nvPicPr>
        <p:blipFill>
          <a:blip r:embed="rId10"/>
          <a:srcRect l="8892"/>
          <a:stretch/>
        </p:blipFill>
        <p:spPr>
          <a:xfrm>
            <a:off x="738187" y="1456606"/>
            <a:ext cx="6348413" cy="3015326"/>
          </a:xfrm>
          <a:prstGeom prst="rect">
            <a:avLst/>
          </a:prstGeom>
        </p:spPr>
      </p:pic>
      <p:grpSp>
        <p:nvGrpSpPr>
          <p:cNvPr id="52" name="Group 51">
            <a:extLst>
              <a:ext uri="{FF2B5EF4-FFF2-40B4-BE49-F238E27FC236}">
                <a16:creationId xmlns:a16="http://schemas.microsoft.com/office/drawing/2014/main" id="{20353230-C9DF-DC72-CFD2-750E657ECED2}"/>
              </a:ext>
            </a:extLst>
          </p:cNvPr>
          <p:cNvGrpSpPr/>
          <p:nvPr/>
        </p:nvGrpSpPr>
        <p:grpSpPr>
          <a:xfrm>
            <a:off x="7436276" y="3849707"/>
            <a:ext cx="2504932" cy="692403"/>
            <a:chOff x="7482273" y="3915904"/>
            <a:chExt cx="2523740" cy="637484"/>
          </a:xfrm>
        </p:grpSpPr>
        <p:pic>
          <p:nvPicPr>
            <p:cNvPr id="27" name="Picture 26">
              <a:extLst>
                <a:ext uri="{FF2B5EF4-FFF2-40B4-BE49-F238E27FC236}">
                  <a16:creationId xmlns:a16="http://schemas.microsoft.com/office/drawing/2014/main" id="{DDEE6B51-1F90-B9C0-3AF7-CDE46D7F0D31}"/>
                </a:ext>
              </a:extLst>
            </p:cNvPr>
            <p:cNvPicPr>
              <a:picLocks noChangeAspect="1"/>
            </p:cNvPicPr>
            <p:nvPr/>
          </p:nvPicPr>
          <p:blipFill>
            <a:blip r:embed="rId11"/>
            <a:stretch>
              <a:fillRect/>
            </a:stretch>
          </p:blipFill>
          <p:spPr>
            <a:xfrm>
              <a:off x="7482273" y="3915904"/>
              <a:ext cx="2523740" cy="637484"/>
            </a:xfrm>
            <a:prstGeom prst="rect">
              <a:avLst/>
            </a:prstGeom>
          </p:spPr>
        </p:pic>
        <p:sp>
          <p:nvSpPr>
            <p:cNvPr id="29" name="TextBox 28">
              <a:extLst>
                <a:ext uri="{FF2B5EF4-FFF2-40B4-BE49-F238E27FC236}">
                  <a16:creationId xmlns:a16="http://schemas.microsoft.com/office/drawing/2014/main" id="{47CF9AE2-A91D-5886-A906-D99D2FE2231C}"/>
                </a:ext>
              </a:extLst>
            </p:cNvPr>
            <p:cNvSpPr txBox="1"/>
            <p:nvPr/>
          </p:nvSpPr>
          <p:spPr>
            <a:xfrm>
              <a:off x="7962946" y="4033453"/>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1)</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1880458E-B5BD-B88E-ACCE-E8B823989222}"/>
                </a:ext>
              </a:extLst>
            </p:cNvPr>
            <p:cNvSpPr txBox="1"/>
            <p:nvPr/>
          </p:nvSpPr>
          <p:spPr>
            <a:xfrm>
              <a:off x="8028032" y="4182967"/>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1)</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DA0A8297-E641-41D7-A57B-3093637567B8}"/>
                </a:ext>
              </a:extLst>
            </p:cNvPr>
            <p:cNvSpPr txBox="1"/>
            <p:nvPr/>
          </p:nvSpPr>
          <p:spPr>
            <a:xfrm>
              <a:off x="8581702" y="4024132"/>
              <a:ext cx="960519" cy="184666"/>
            </a:xfrm>
            <a:prstGeom prst="rect">
              <a:avLst/>
            </a:prstGeom>
            <a:noFill/>
          </p:spPr>
          <p:txBody>
            <a:bodyPr wrap="square" rtlCol="0">
              <a:spAutoFit/>
            </a:bodyPr>
            <a:lstStyle/>
            <a:p>
              <a:r>
                <a:rPr lang="en-SG" sz="600">
                  <a:latin typeface="Open Sans" panose="020B0606030504020204" pitchFamily="34" charset="0"/>
                  <a:ea typeface="Open Sans" panose="020B0606030504020204" pitchFamily="34" charset="0"/>
                  <a:cs typeface="Open Sans" panose="020B0606030504020204" pitchFamily="34" charset="0"/>
                </a:rPr>
                <a:t>2)</a:t>
              </a:r>
              <a:endParaRPr lang="en-SG" sz="600" b="1">
                <a:latin typeface="Open Sans" panose="020B0606030504020204" pitchFamily="34" charset="0"/>
                <a:ea typeface="Open Sans" panose="020B0606030504020204" pitchFamily="34" charset="0"/>
                <a:cs typeface="Open Sans" panose="020B0606030504020204" pitchFamily="34" charset="0"/>
              </a:endParaRPr>
            </a:p>
          </p:txBody>
        </p:sp>
      </p:grpSp>
      <p:graphicFrame>
        <p:nvGraphicFramePr>
          <p:cNvPr id="47" name="Chart 46">
            <a:extLst>
              <a:ext uri="{FF2B5EF4-FFF2-40B4-BE49-F238E27FC236}">
                <a16:creationId xmlns:a16="http://schemas.microsoft.com/office/drawing/2014/main" id="{249FA40D-DBC1-A8E5-98CD-CCD85F0EB641}"/>
              </a:ext>
            </a:extLst>
          </p:cNvPr>
          <p:cNvGraphicFramePr/>
          <p:nvPr>
            <p:extLst>
              <p:ext uri="{D42A27DB-BD31-4B8C-83A1-F6EECF244321}">
                <p14:modId xmlns:p14="http://schemas.microsoft.com/office/powerpoint/2010/main" val="237946414"/>
              </p:ext>
            </p:extLst>
          </p:nvPr>
        </p:nvGraphicFramePr>
        <p:xfrm>
          <a:off x="1088524" y="5181254"/>
          <a:ext cx="6130153" cy="1620865"/>
        </p:xfrm>
        <a:graphic>
          <a:graphicData uri="http://schemas.openxmlformats.org/drawingml/2006/chart">
            <c:chart xmlns:c="http://schemas.openxmlformats.org/drawingml/2006/chart" xmlns:r="http://schemas.openxmlformats.org/officeDocument/2006/relationships" r:id="rId12"/>
          </a:graphicData>
        </a:graphic>
      </p:graphicFrame>
      <p:sp>
        <p:nvSpPr>
          <p:cNvPr id="49" name="TextBox 48">
            <a:extLst>
              <a:ext uri="{FF2B5EF4-FFF2-40B4-BE49-F238E27FC236}">
                <a16:creationId xmlns:a16="http://schemas.microsoft.com/office/drawing/2014/main" id="{B230F99B-7021-87DC-0891-2179F2451B96}"/>
              </a:ext>
            </a:extLst>
          </p:cNvPr>
          <p:cNvSpPr txBox="1"/>
          <p:nvPr/>
        </p:nvSpPr>
        <p:spPr>
          <a:xfrm rot="16200000">
            <a:off x="-99506" y="5221761"/>
            <a:ext cx="1842744" cy="246221"/>
          </a:xfrm>
          <a:prstGeom prst="rect">
            <a:avLst/>
          </a:prstGeom>
          <a:noFill/>
        </p:spPr>
        <p:txBody>
          <a:bodyPr wrap="non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Share Price ($)</a:t>
            </a:r>
          </a:p>
        </p:txBody>
      </p:sp>
      <p:sp>
        <p:nvSpPr>
          <p:cNvPr id="50" name="TextBox 49">
            <a:extLst>
              <a:ext uri="{FF2B5EF4-FFF2-40B4-BE49-F238E27FC236}">
                <a16:creationId xmlns:a16="http://schemas.microsoft.com/office/drawing/2014/main" id="{0686492F-F9BE-235F-0F21-06E48846319E}"/>
              </a:ext>
            </a:extLst>
          </p:cNvPr>
          <p:cNvSpPr txBox="1"/>
          <p:nvPr/>
        </p:nvSpPr>
        <p:spPr>
          <a:xfrm>
            <a:off x="653656" y="6297685"/>
            <a:ext cx="582641" cy="400110"/>
          </a:xfrm>
          <a:prstGeom prst="rect">
            <a:avLst/>
          </a:prstGeom>
          <a:noFill/>
        </p:spPr>
        <p:txBody>
          <a:bodyPr wrap="squar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ASP ($/W)</a:t>
            </a:r>
          </a:p>
        </p:txBody>
      </p:sp>
    </p:spTree>
    <p:custDataLst>
      <p:custData r:id="rId1"/>
    </p:custDataLst>
    <p:extLst>
      <p:ext uri="{BB962C8B-B14F-4D97-AF65-F5344CB8AC3E}">
        <p14:creationId xmlns:p14="http://schemas.microsoft.com/office/powerpoint/2010/main" val="2165511374"/>
      </p:ext>
    </p:extLst>
  </p:cSld>
  <p:clrMapOvr>
    <a:masterClrMapping/>
  </p:clrMapOvr>
  <p:extLst>
    <p:ext uri="{6950BFC3-D8DA-4A85-94F7-54DA5524770B}">
      <p188:commentRel xmlns:p188="http://schemas.microsoft.com/office/powerpoint/2018/8/main" r:id="rId5"/>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A006B-51EA-B6E4-1AC8-3791B7820D2D}"/>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3A17F0BA-9F1B-34A3-E699-8CAC6106E833}"/>
              </a:ext>
            </a:extLst>
          </p:cNvPr>
          <p:cNvGraphicFramePr>
            <a:graphicFrameLocks/>
          </p:cNvGraphicFramePr>
          <p:nvPr>
            <p:custDataLst>
              <p:tags r:id="rId2"/>
            </p:custDataLst>
            <p:extLst>
              <p:ext uri="{D42A27DB-BD31-4B8C-83A1-F6EECF244321}">
                <p14:modId xmlns:p14="http://schemas.microsoft.com/office/powerpoint/2010/main" val="3997494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782" imgH="782" progId="TCLayout.ActiveDocument.1">
                  <p:embed/>
                </p:oleObj>
              </mc:Choice>
              <mc:Fallback>
                <p:oleObj name="think-cell Slide" r:id="rId6" imgW="782" imgH="782" progId="TCLayout.ActiveDocument.1">
                  <p:embed/>
                  <p:pic>
                    <p:nvPicPr>
                      <p:cNvPr id="12" name="think-cell data - do not delete" hidden="1">
                        <a:extLst>
                          <a:ext uri="{FF2B5EF4-FFF2-40B4-BE49-F238E27FC236}">
                            <a16:creationId xmlns:a16="http://schemas.microsoft.com/office/drawing/2014/main" id="{3A17F0BA-9F1B-34A3-E699-8CAC6106E83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22AAFB24-31B0-A791-A027-C1CD5AD9949E}"/>
              </a:ext>
            </a:extLst>
          </p:cNvPr>
          <p:cNvSpPr/>
          <p:nvPr/>
        </p:nvSpPr>
        <p:spPr>
          <a:xfrm>
            <a:off x="727404" y="147293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Policy Exposure</a:t>
            </a:r>
          </a:p>
          <a:p>
            <a:pPr>
              <a:spcAft>
                <a:spcPts val="300"/>
              </a:spcAft>
            </a:pPr>
            <a:r>
              <a:rPr lang="en-US" sz="1000"/>
              <a:t>Reliance on IRA 45X credits, Domestic Content rules and AD/CVD protections. A shift in U.S. trade or tax policy could weaken its cost advantage</a:t>
            </a:r>
          </a:p>
        </p:txBody>
      </p:sp>
      <p:sp>
        <p:nvSpPr>
          <p:cNvPr id="20" name="箭头: 右 19">
            <a:extLst>
              <a:ext uri="{FF2B5EF4-FFF2-40B4-BE49-F238E27FC236}">
                <a16:creationId xmlns:a16="http://schemas.microsoft.com/office/drawing/2014/main" id="{F1113CEE-2E69-0632-A76E-A65FE7DF4572}"/>
              </a:ext>
            </a:extLst>
          </p:cNvPr>
          <p:cNvSpPr/>
          <p:nvPr/>
        </p:nvSpPr>
        <p:spPr>
          <a:xfrm>
            <a:off x="738188" y="5311896"/>
            <a:ext cx="9344879" cy="410824"/>
          </a:xfrm>
          <a:prstGeom prst="right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88">
              <a:latin typeface="Times New Roman" panose="02020603050405020304" pitchFamily="18" charset="0"/>
              <a:cs typeface="Times New Roman" panose="02020603050405020304" pitchFamily="18" charset="0"/>
            </a:endParaRPr>
          </a:p>
        </p:txBody>
      </p:sp>
      <p:sp>
        <p:nvSpPr>
          <p:cNvPr id="22" name="矩形: 圆角 21">
            <a:extLst>
              <a:ext uri="{FF2B5EF4-FFF2-40B4-BE49-F238E27FC236}">
                <a16:creationId xmlns:a16="http://schemas.microsoft.com/office/drawing/2014/main" id="{A728E5B9-0D8C-2838-3819-F4F01F18126B}"/>
              </a:ext>
            </a:extLst>
          </p:cNvPr>
          <p:cNvSpPr/>
          <p:nvPr/>
        </p:nvSpPr>
        <p:spPr>
          <a:xfrm>
            <a:off x="1896302" y="5363121"/>
            <a:ext cx="379340" cy="328471"/>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1</a:t>
            </a:r>
            <a:endParaRPr lang="zh-CN" altLang="en-US"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 name="文本框 24">
            <a:extLst>
              <a:ext uri="{FF2B5EF4-FFF2-40B4-BE49-F238E27FC236}">
                <a16:creationId xmlns:a16="http://schemas.microsoft.com/office/drawing/2014/main" id="{BECFEE35-92FA-915F-2E39-B3133AB7C7D3}"/>
              </a:ext>
            </a:extLst>
          </p:cNvPr>
          <p:cNvSpPr txBox="1"/>
          <p:nvPr/>
        </p:nvSpPr>
        <p:spPr>
          <a:xfrm>
            <a:off x="801377" y="5727603"/>
            <a:ext cx="2569189"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Section 232 (2026 Q1):</a:t>
            </a:r>
          </a:p>
          <a:p>
            <a:pPr algn="ctr"/>
            <a:r>
              <a:rPr lang="en-US" sz="1000">
                <a:latin typeface="Open Sans" panose="020B0606030504020204" pitchFamily="34" charset="0"/>
                <a:ea typeface="Open Sans" panose="020B0606030504020204" pitchFamily="34" charset="0"/>
                <a:cs typeface="Open Sans" panose="020B0606030504020204" pitchFamily="34" charset="0"/>
              </a:rPr>
              <a:t>The current active </a:t>
            </a:r>
            <a:r>
              <a:rPr lang="en-US" sz="1000" b="1">
                <a:solidFill>
                  <a:schemeClr val="accent1">
                    <a:lumMod val="75000"/>
                  </a:schemeClr>
                </a:solidFill>
                <a:ea typeface="Open Sans" panose="020B0606030504020204" pitchFamily="34" charset="0"/>
                <a:cs typeface="Times New Roman" panose="02020603050405020304" pitchFamily="18" charset="0"/>
              </a:rPr>
              <a:t>Section 232 into imports of polysilicon </a:t>
            </a:r>
            <a:r>
              <a:rPr lang="en-US" sz="1000">
                <a:latin typeface="Open Sans" panose="020B0606030504020204" pitchFamily="34" charset="0"/>
                <a:ea typeface="Open Sans" panose="020B0606030504020204" pitchFamily="34" charset="0"/>
                <a:cs typeface="Open Sans" panose="020B0606030504020204" pitchFamily="34" charset="0"/>
              </a:rPr>
              <a:t>will conclude latest on 28 March 2026, drive increasing ASPs</a:t>
            </a:r>
          </a:p>
        </p:txBody>
      </p:sp>
      <p:sp>
        <p:nvSpPr>
          <p:cNvPr id="24" name="矩形: 圆角 23">
            <a:extLst>
              <a:ext uri="{FF2B5EF4-FFF2-40B4-BE49-F238E27FC236}">
                <a16:creationId xmlns:a16="http://schemas.microsoft.com/office/drawing/2014/main" id="{E52831D1-4568-E815-5DBD-4407A93052DA}"/>
              </a:ext>
            </a:extLst>
          </p:cNvPr>
          <p:cNvSpPr/>
          <p:nvPr/>
        </p:nvSpPr>
        <p:spPr>
          <a:xfrm>
            <a:off x="5175210" y="5355428"/>
            <a:ext cx="379340" cy="328471"/>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2</a:t>
            </a:r>
          </a:p>
        </p:txBody>
      </p:sp>
      <p:sp>
        <p:nvSpPr>
          <p:cNvPr id="27" name="矩形: 圆角 26">
            <a:extLst>
              <a:ext uri="{FF2B5EF4-FFF2-40B4-BE49-F238E27FC236}">
                <a16:creationId xmlns:a16="http://schemas.microsoft.com/office/drawing/2014/main" id="{0F638514-56D9-EABB-49DA-DC6EC3F40F12}"/>
              </a:ext>
            </a:extLst>
          </p:cNvPr>
          <p:cNvSpPr/>
          <p:nvPr/>
        </p:nvSpPr>
        <p:spPr>
          <a:xfrm>
            <a:off x="8276064" y="5373817"/>
            <a:ext cx="379340" cy="286982"/>
          </a:xfrm>
          <a:prstGeom prst="roundRect">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75545" tIns="37773" rIns="75545" bIns="37773"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b="1">
                <a:solidFill>
                  <a:schemeClr val="accent1">
                    <a:lumMod val="75000"/>
                  </a:schemeClr>
                </a:solidFill>
                <a:latin typeface="Times New Roman" panose="02020603050405020304" pitchFamily="18" charset="0"/>
                <a:ea typeface="等线"/>
                <a:cs typeface="Times New Roman" panose="02020603050405020304" pitchFamily="18" charset="0"/>
              </a:rPr>
              <a:t>3</a:t>
            </a:r>
          </a:p>
        </p:txBody>
      </p:sp>
      <p:sp>
        <p:nvSpPr>
          <p:cNvPr id="34" name="矩形 33">
            <a:extLst>
              <a:ext uri="{FF2B5EF4-FFF2-40B4-BE49-F238E27FC236}">
                <a16:creationId xmlns:a16="http://schemas.microsoft.com/office/drawing/2014/main" id="{118E9562-A485-267F-1ED1-0E436E7F3363}"/>
              </a:ext>
            </a:extLst>
          </p:cNvPr>
          <p:cNvSpPr/>
          <p:nvPr/>
        </p:nvSpPr>
        <p:spPr>
          <a:xfrm>
            <a:off x="727404" y="229760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Demand and Project Timing</a:t>
            </a:r>
          </a:p>
          <a:p>
            <a:r>
              <a:rPr lang="en-US" sz="1000"/>
              <a:t>Utility-scale demand may slow due to interconnection bottlenecks. Trump presidency rolling back large-scale tax concessions for renewable projects</a:t>
            </a:r>
          </a:p>
        </p:txBody>
      </p:sp>
      <p:sp>
        <p:nvSpPr>
          <p:cNvPr id="35" name="矩形 34">
            <a:extLst>
              <a:ext uri="{FF2B5EF4-FFF2-40B4-BE49-F238E27FC236}">
                <a16:creationId xmlns:a16="http://schemas.microsoft.com/office/drawing/2014/main" id="{DE766BF1-961D-8C31-5D93-C70C5CE92A48}"/>
              </a:ext>
            </a:extLst>
          </p:cNvPr>
          <p:cNvSpPr/>
          <p:nvPr/>
        </p:nvSpPr>
        <p:spPr>
          <a:xfrm>
            <a:off x="727404" y="3947828"/>
            <a:ext cx="4498693" cy="755570"/>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Failure to Execute Roadmap </a:t>
            </a:r>
          </a:p>
          <a:p>
            <a:pPr>
              <a:spcAft>
                <a:spcPts val="300"/>
              </a:spcAft>
            </a:pPr>
            <a:r>
              <a:rPr lang="en-US" sz="1000"/>
              <a:t>Scaling to ~25 GW capacity and improving Series 7 efficiency involves manufacturing, yield and supply chain risks</a:t>
            </a:r>
            <a:endParaRPr lang="en-AU" altLang="zh-CN" sz="1000">
              <a:solidFill>
                <a:schemeClr val="tx1"/>
              </a:solidFill>
              <a:ea typeface="Open Sans" panose="020B0606030504020204" pitchFamily="34" charset="0"/>
              <a:cs typeface="Open Sans" panose="020B0606030504020204" pitchFamily="34" charset="0"/>
            </a:endParaRPr>
          </a:p>
        </p:txBody>
      </p:sp>
      <p:sp>
        <p:nvSpPr>
          <p:cNvPr id="26" name="文本框 24">
            <a:extLst>
              <a:ext uri="{FF2B5EF4-FFF2-40B4-BE49-F238E27FC236}">
                <a16:creationId xmlns:a16="http://schemas.microsoft.com/office/drawing/2014/main" id="{1AAA8D64-F7FF-B76D-632E-5C69641628E3}"/>
              </a:ext>
            </a:extLst>
          </p:cNvPr>
          <p:cNvSpPr txBox="1"/>
          <p:nvPr/>
        </p:nvSpPr>
        <p:spPr>
          <a:xfrm>
            <a:off x="3928246" y="5740211"/>
            <a:ext cx="2873267"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Publication of FEOC (2026 Q2):</a:t>
            </a:r>
          </a:p>
          <a:p>
            <a:pPr algn="ctr"/>
            <a:r>
              <a:rPr lang="en-US" sz="1000">
                <a:latin typeface="Open Sans" panose="020B0606030504020204" pitchFamily="34" charset="0"/>
                <a:ea typeface="Open Sans" panose="020B0606030504020204" pitchFamily="34" charset="0"/>
                <a:cs typeface="Open Sans" panose="020B0606030504020204" pitchFamily="34" charset="0"/>
              </a:rPr>
              <a:t>FEOC restricts the Chinese polysilicon supply chain and set to drive module ASPs higher, along other legislative dynamics to </a:t>
            </a:r>
            <a:r>
              <a:rPr lang="en-US" sz="1000" b="1">
                <a:solidFill>
                  <a:schemeClr val="accent1">
                    <a:lumMod val="75000"/>
                  </a:schemeClr>
                </a:solidFill>
                <a:ea typeface="Open Sans" panose="020B0606030504020204" pitchFamily="34" charset="0"/>
                <a:cs typeface="Times New Roman" panose="02020603050405020304" pitchFamily="18" charset="0"/>
              </a:rPr>
              <a:t>maintain ASPs at $0.30/W</a:t>
            </a:r>
          </a:p>
        </p:txBody>
      </p:sp>
      <p:sp>
        <p:nvSpPr>
          <p:cNvPr id="28" name="文本框 24">
            <a:extLst>
              <a:ext uri="{FF2B5EF4-FFF2-40B4-BE49-F238E27FC236}">
                <a16:creationId xmlns:a16="http://schemas.microsoft.com/office/drawing/2014/main" id="{33598096-A24B-60A2-4849-1B942E58A69A}"/>
              </a:ext>
            </a:extLst>
          </p:cNvPr>
          <p:cNvSpPr txBox="1"/>
          <p:nvPr/>
        </p:nvSpPr>
        <p:spPr>
          <a:xfrm>
            <a:off x="7030202" y="5727603"/>
            <a:ext cx="2871065" cy="922669"/>
          </a:xfrm>
          <a:prstGeom prst="rect">
            <a:avLst/>
          </a:prstGeom>
          <a:noFill/>
        </p:spPr>
        <p:txBody>
          <a:bodyPr rot="0" spcFirstLastPara="0" vert="horz" wrap="square" lIns="75545" tIns="37773" rIns="75545" bIns="37773"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r>
              <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Module Sold Ramping 45-50% (2025-2028):</a:t>
            </a:r>
          </a:p>
          <a:p>
            <a:pPr algn="ctr"/>
            <a:r>
              <a:rPr lang="en-US" sz="1000">
                <a:latin typeface="Open Sans" panose="020B0606030504020204" pitchFamily="34" charset="0"/>
                <a:ea typeface="Open Sans" panose="020B0606030504020204" pitchFamily="34" charset="0"/>
                <a:cs typeface="Open Sans" panose="020B0606030504020204" pitchFamily="34" charset="0"/>
              </a:rPr>
              <a:t>FSLR increases its module sold volume by 45-50% from 2025-2028 delivering the current backlog, </a:t>
            </a:r>
            <a:r>
              <a:rPr lang="en-US" sz="1000" b="1">
                <a:solidFill>
                  <a:schemeClr val="accent1">
                    <a:lumMod val="75000"/>
                  </a:schemeClr>
                </a:solidFill>
                <a:ea typeface="Open Sans" panose="020B0606030504020204" pitchFamily="34" charset="0"/>
                <a:cs typeface="Times New Roman" panose="02020603050405020304" pitchFamily="18" charset="0"/>
              </a:rPr>
              <a:t>as executions hit and new production facilities ramp productions</a:t>
            </a:r>
          </a:p>
        </p:txBody>
      </p:sp>
      <p:sp>
        <p:nvSpPr>
          <p:cNvPr id="3" name="矩形 2">
            <a:extLst>
              <a:ext uri="{FF2B5EF4-FFF2-40B4-BE49-F238E27FC236}">
                <a16:creationId xmlns:a16="http://schemas.microsoft.com/office/drawing/2014/main" id="{46B7B08D-BB44-47D5-C8E3-9156677E6CBC}"/>
              </a:ext>
            </a:extLst>
          </p:cNvPr>
          <p:cNvSpPr/>
          <p:nvPr/>
        </p:nvSpPr>
        <p:spPr>
          <a:xfrm>
            <a:off x="5521960" y="2293442"/>
            <a:ext cx="4484053"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Structural Demand Drivers</a:t>
            </a:r>
          </a:p>
          <a:p>
            <a:r>
              <a:rPr lang="en-US" sz="1000"/>
              <a:t>Data-center load growth, electrification and declining interest rates support multi-year utility-scale procurement due to solar offering a lower LCOE, even without tax credits</a:t>
            </a:r>
          </a:p>
        </p:txBody>
      </p:sp>
      <p:sp>
        <p:nvSpPr>
          <p:cNvPr id="4" name="矩形 3">
            <a:extLst>
              <a:ext uri="{FF2B5EF4-FFF2-40B4-BE49-F238E27FC236}">
                <a16:creationId xmlns:a16="http://schemas.microsoft.com/office/drawing/2014/main" id="{69D6B15A-709E-69C7-AA7E-23B9618A9C28}"/>
              </a:ext>
            </a:extLst>
          </p:cNvPr>
          <p:cNvSpPr/>
          <p:nvPr/>
        </p:nvSpPr>
        <p:spPr>
          <a:xfrm>
            <a:off x="5521960" y="3946939"/>
            <a:ext cx="4494828"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Proven Build-out and Multiple Cushions</a:t>
            </a:r>
          </a:p>
          <a:p>
            <a:r>
              <a:rPr lang="en-US" sz="1000"/>
              <a:t>Multiple successful factory ramps, a long-term</a:t>
            </a:r>
            <a:r>
              <a:rPr lang="en-US" sz="1000" b="1"/>
              <a:t>, </a:t>
            </a:r>
            <a:r>
              <a:rPr lang="en-US" sz="1000" b="1">
                <a:solidFill>
                  <a:schemeClr val="accent1">
                    <a:lumMod val="75000"/>
                  </a:schemeClr>
                </a:solidFill>
                <a:ea typeface="Open Sans" panose="020B0606030504020204" pitchFamily="34" charset="0"/>
                <a:cs typeface="Times New Roman" panose="02020603050405020304" pitchFamily="18" charset="0"/>
              </a:rPr>
              <a:t>take-or-pay backlog</a:t>
            </a:r>
            <a:r>
              <a:rPr lang="en-US" sz="1000" b="1"/>
              <a:t>, </a:t>
            </a:r>
            <a:r>
              <a:rPr lang="en-US" sz="1000"/>
              <a:t>and </a:t>
            </a:r>
            <a:r>
              <a:rPr lang="en-US" sz="1000" b="1">
                <a:solidFill>
                  <a:schemeClr val="accent1">
                    <a:lumMod val="75000"/>
                  </a:schemeClr>
                </a:solidFill>
                <a:ea typeface="Open Sans" panose="020B0606030504020204" pitchFamily="34" charset="0"/>
                <a:cs typeface="Times New Roman" panose="02020603050405020304" pitchFamily="18" charset="0"/>
              </a:rPr>
              <a:t>low gearing </a:t>
            </a:r>
            <a:r>
              <a:rPr lang="en-US" sz="1000"/>
              <a:t>(negative $1.8B net debt) provide execution cushion</a:t>
            </a:r>
          </a:p>
        </p:txBody>
      </p:sp>
      <p:sp>
        <p:nvSpPr>
          <p:cNvPr id="8" name="矩形 3">
            <a:extLst>
              <a:ext uri="{FF2B5EF4-FFF2-40B4-BE49-F238E27FC236}">
                <a16:creationId xmlns:a16="http://schemas.microsoft.com/office/drawing/2014/main" id="{89E34199-94BE-002B-2E1C-2630877E8211}"/>
              </a:ext>
            </a:extLst>
          </p:cNvPr>
          <p:cNvSpPr/>
          <p:nvPr/>
        </p:nvSpPr>
        <p:spPr>
          <a:xfrm>
            <a:off x="5521960" y="1466694"/>
            <a:ext cx="4494828"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Policy Durability</a:t>
            </a:r>
          </a:p>
          <a:p>
            <a:r>
              <a:rPr lang="en-US" sz="1000" b="1">
                <a:solidFill>
                  <a:schemeClr val="accent1">
                    <a:lumMod val="75000"/>
                  </a:schemeClr>
                </a:solidFill>
                <a:ea typeface="Open Sans" panose="020B0606030504020204" pitchFamily="34" charset="0"/>
                <a:cs typeface="Times New Roman" panose="02020603050405020304" pitchFamily="18" charset="0"/>
              </a:rPr>
              <a:t>U.S.–China decoupling, national-security framing and bipartisan support </a:t>
            </a:r>
            <a:r>
              <a:rPr lang="en-US" sz="1000"/>
              <a:t>for domestic clean-energy manufacturing make a reversal unlikely</a:t>
            </a:r>
          </a:p>
        </p:txBody>
      </p:sp>
      <p:sp>
        <p:nvSpPr>
          <p:cNvPr id="11" name="Title 1">
            <a:extLst>
              <a:ext uri="{FF2B5EF4-FFF2-40B4-BE49-F238E27FC236}">
                <a16:creationId xmlns:a16="http://schemas.microsoft.com/office/drawing/2014/main" id="{9152C5AA-E38F-C54D-468C-8EA8118C3B9E}"/>
              </a:ext>
            </a:extLst>
          </p:cNvPr>
          <p:cNvSpPr>
            <a:spLocks noGrp="1"/>
          </p:cNvSpPr>
          <p:nvPr>
            <p:ph type="title"/>
          </p:nvPr>
        </p:nvSpPr>
        <p:spPr>
          <a:xfrm>
            <a:off x="738664" y="414000"/>
            <a:ext cx="7455595" cy="580772"/>
          </a:xfrm>
        </p:spPr>
        <p:txBody>
          <a:bodyPr vert="horz" rIns="0"/>
          <a:lstStyle/>
          <a:p>
            <a:r>
              <a:rPr lang="en-IE"/>
              <a:t>Risks &amp; Catalysts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High-Conviction Setup: Policy, Demand, and Technology Catalysts Ahead</a:t>
            </a:r>
            <a:endParaRPr lang="en-IE" b="0"/>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C5F0423-A38C-B815-A393-68750F1F0BC4}"/>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Risks</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4469FF4-A853-F493-07A0-91D593AE7ACC}"/>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Mitigants</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AEE97A0-049B-6F17-2032-E0B967DA5049}"/>
              </a:ext>
            </a:extLst>
          </p:cNvPr>
          <p:cNvSpPr>
            <a:spLocks noChangeArrowheads="1"/>
          </p:cNvSpPr>
          <p:nvPr/>
        </p:nvSpPr>
        <p:spPr bwMode="gray">
          <a:xfrm>
            <a:off x="739141" y="5031679"/>
            <a:ext cx="926687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Events Path and Catalysts</a:t>
            </a:r>
          </a:p>
        </p:txBody>
      </p:sp>
      <p:sp>
        <p:nvSpPr>
          <p:cNvPr id="17" name="矩形 33">
            <a:extLst>
              <a:ext uri="{FF2B5EF4-FFF2-40B4-BE49-F238E27FC236}">
                <a16:creationId xmlns:a16="http://schemas.microsoft.com/office/drawing/2014/main" id="{62C84E9E-86D2-336F-D5A3-6D77E4E58A6D}"/>
              </a:ext>
            </a:extLst>
          </p:cNvPr>
          <p:cNvSpPr/>
          <p:nvPr/>
        </p:nvSpPr>
        <p:spPr>
          <a:xfrm>
            <a:off x="727404" y="3122270"/>
            <a:ext cx="4487909" cy="742635"/>
          </a:xfrm>
          <a:prstGeom prst="rect">
            <a:avLst/>
          </a:prstGeom>
          <a:solidFill>
            <a:schemeClr val="bg1">
              <a:lumMod val="95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Technology Competitiveness</a:t>
            </a:r>
          </a:p>
          <a:p>
            <a:r>
              <a:rPr lang="en-US" sz="1000"/>
              <a:t>Rapid efficiency gains in </a:t>
            </a:r>
            <a:r>
              <a:rPr lang="en-US" sz="1000" err="1"/>
              <a:t>TOPCon</a:t>
            </a:r>
            <a:r>
              <a:rPr lang="en-US" sz="1000"/>
              <a:t> or heterojunction silicon could narrow First Solar’s real-world performance advantage</a:t>
            </a:r>
          </a:p>
        </p:txBody>
      </p:sp>
      <p:sp>
        <p:nvSpPr>
          <p:cNvPr id="21" name="矩形 33">
            <a:extLst>
              <a:ext uri="{FF2B5EF4-FFF2-40B4-BE49-F238E27FC236}">
                <a16:creationId xmlns:a16="http://schemas.microsoft.com/office/drawing/2014/main" id="{68631C9C-3635-7263-800F-CCDCAB3011DD}"/>
              </a:ext>
            </a:extLst>
          </p:cNvPr>
          <p:cNvSpPr/>
          <p:nvPr/>
        </p:nvSpPr>
        <p:spPr>
          <a:xfrm>
            <a:off x="5518104" y="3120190"/>
            <a:ext cx="4487909" cy="757720"/>
          </a:xfrm>
          <a:prstGeom prst="rect">
            <a:avLst/>
          </a:prstGeom>
          <a:solidFill>
            <a:schemeClr val="accent6">
              <a:lumMod val="20000"/>
              <a:lumOff val="80000"/>
            </a:schemeClr>
          </a:solidFill>
          <a:ln>
            <a:noFill/>
            <a:prstDash val="solid"/>
          </a:ln>
        </p:spPr>
        <p:style>
          <a:lnRef idx="2">
            <a:schemeClr val="dk1"/>
          </a:lnRef>
          <a:fillRef idx="1">
            <a:schemeClr val="lt1"/>
          </a:fillRef>
          <a:effectRef idx="0">
            <a:schemeClr val="dk1"/>
          </a:effectRef>
          <a:fontRef idx="minor">
            <a:schemeClr val="dk1"/>
          </a:fontRef>
        </p:style>
        <p:txBody>
          <a:bodyPr lIns="396000" tIns="37773" rIns="0" bIns="37773"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spcAft>
                <a:spcPts val="300"/>
              </a:spcAft>
            </a:pPr>
            <a:r>
              <a:rPr lang="en-US" altLang="zh-CN" sz="1000" b="1">
                <a:solidFill>
                  <a:schemeClr val="accent1">
                    <a:lumMod val="75000"/>
                  </a:schemeClr>
                </a:solidFill>
                <a:ea typeface="Open Sans" panose="020B0606030504020204" pitchFamily="34" charset="0"/>
                <a:cs typeface="Times New Roman" panose="02020603050405020304" pitchFamily="18" charset="0"/>
              </a:rPr>
              <a:t>Strengthened </a:t>
            </a:r>
            <a:r>
              <a:rPr lang="en-US" altLang="zh-CN" sz="1000" b="1" err="1">
                <a:solidFill>
                  <a:schemeClr val="accent1">
                    <a:lumMod val="75000"/>
                  </a:schemeClr>
                </a:solidFill>
                <a:ea typeface="Open Sans" panose="020B0606030504020204" pitchFamily="34" charset="0"/>
                <a:cs typeface="Times New Roman" panose="02020603050405020304" pitchFamily="18" charset="0"/>
              </a:rPr>
              <a:t>CdTe</a:t>
            </a:r>
            <a:r>
              <a:rPr lang="en-US" altLang="zh-CN" sz="1000" b="1">
                <a:solidFill>
                  <a:schemeClr val="accent1">
                    <a:lumMod val="75000"/>
                  </a:schemeClr>
                </a:solidFill>
                <a:ea typeface="Open Sans" panose="020B0606030504020204" pitchFamily="34" charset="0"/>
                <a:cs typeface="Times New Roman" panose="02020603050405020304" pitchFamily="18" charset="0"/>
              </a:rPr>
              <a:t> Roadmap</a:t>
            </a:r>
          </a:p>
          <a:p>
            <a:r>
              <a:rPr lang="en-US" sz="1000"/>
              <a:t>First Solar’s R&amp;D investments target &gt;23% efficiency and maintain advantages in heat, low light and degradation that </a:t>
            </a:r>
            <a:r>
              <a:rPr lang="en-US" sz="1000" b="1">
                <a:solidFill>
                  <a:schemeClr val="accent1">
                    <a:lumMod val="75000"/>
                  </a:schemeClr>
                </a:solidFill>
                <a:ea typeface="Open Sans" panose="020B0606030504020204" pitchFamily="34" charset="0"/>
                <a:cs typeface="Times New Roman" panose="02020603050405020304" pitchFamily="18" charset="0"/>
              </a:rPr>
              <a:t>silicon cannot replicate</a:t>
            </a:r>
          </a:p>
        </p:txBody>
      </p:sp>
      <p:sp>
        <p:nvSpPr>
          <p:cNvPr id="2" name="Oval 1">
            <a:extLst>
              <a:ext uri="{FF2B5EF4-FFF2-40B4-BE49-F238E27FC236}">
                <a16:creationId xmlns:a16="http://schemas.microsoft.com/office/drawing/2014/main" id="{30C723A2-FC19-A337-40EE-005F13F11053}"/>
              </a:ext>
            </a:extLst>
          </p:cNvPr>
          <p:cNvSpPr/>
          <p:nvPr/>
        </p:nvSpPr>
        <p:spPr bwMode="gray">
          <a:xfrm>
            <a:off x="5576831" y="1737211"/>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5" name="Oval 4">
            <a:extLst>
              <a:ext uri="{FF2B5EF4-FFF2-40B4-BE49-F238E27FC236}">
                <a16:creationId xmlns:a16="http://schemas.microsoft.com/office/drawing/2014/main" id="{CC57703F-FCB2-C3D2-97D1-E773011D4E28}"/>
              </a:ext>
            </a:extLst>
          </p:cNvPr>
          <p:cNvSpPr/>
          <p:nvPr/>
        </p:nvSpPr>
        <p:spPr bwMode="gray">
          <a:xfrm>
            <a:off x="790348" y="1735904"/>
            <a:ext cx="216686" cy="216686"/>
          </a:xfrm>
          <a:prstGeom prst="ellipse">
            <a:avLst/>
          </a:prstGeom>
          <a:solidFill>
            <a:srgbClr val="FF000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7" name="Oval 6">
            <a:extLst>
              <a:ext uri="{FF2B5EF4-FFF2-40B4-BE49-F238E27FC236}">
                <a16:creationId xmlns:a16="http://schemas.microsoft.com/office/drawing/2014/main" id="{5D0EF4E5-8892-4334-B232-EE7223758A44}"/>
              </a:ext>
            </a:extLst>
          </p:cNvPr>
          <p:cNvSpPr/>
          <p:nvPr/>
        </p:nvSpPr>
        <p:spPr bwMode="gray">
          <a:xfrm>
            <a:off x="790348" y="2562730"/>
            <a:ext cx="216686" cy="216686"/>
          </a:xfrm>
          <a:prstGeom prst="ellipse">
            <a:avLst/>
          </a:prstGeom>
          <a:solidFill>
            <a:srgbClr val="E5730A"/>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9" name="Oval 8">
            <a:extLst>
              <a:ext uri="{FF2B5EF4-FFF2-40B4-BE49-F238E27FC236}">
                <a16:creationId xmlns:a16="http://schemas.microsoft.com/office/drawing/2014/main" id="{AE2BD53F-F6CE-2DC7-E610-8F5E1D7A564D}"/>
              </a:ext>
            </a:extLst>
          </p:cNvPr>
          <p:cNvSpPr/>
          <p:nvPr/>
        </p:nvSpPr>
        <p:spPr bwMode="gray">
          <a:xfrm>
            <a:off x="790348" y="3389556"/>
            <a:ext cx="216686" cy="216686"/>
          </a:xfrm>
          <a:prstGeom prst="ellipse">
            <a:avLst/>
          </a:prstGeom>
          <a:solidFill>
            <a:srgbClr val="E5730A"/>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10" name="Oval 9">
            <a:extLst>
              <a:ext uri="{FF2B5EF4-FFF2-40B4-BE49-F238E27FC236}">
                <a16:creationId xmlns:a16="http://schemas.microsoft.com/office/drawing/2014/main" id="{AFDFF2C4-8E34-C037-C826-E888A0ECF433}"/>
              </a:ext>
            </a:extLst>
          </p:cNvPr>
          <p:cNvSpPr/>
          <p:nvPr/>
        </p:nvSpPr>
        <p:spPr bwMode="gray">
          <a:xfrm>
            <a:off x="790348" y="4216381"/>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050" b="1">
                <a:solidFill>
                  <a:schemeClr val="bg1"/>
                </a:solidFill>
              </a:rPr>
              <a:t>!</a:t>
            </a:r>
            <a:endParaRPr lang="en-US" sz="1586" b="1">
              <a:solidFill>
                <a:schemeClr val="bg1"/>
              </a:solidFill>
            </a:endParaRPr>
          </a:p>
        </p:txBody>
      </p:sp>
      <p:sp>
        <p:nvSpPr>
          <p:cNvPr id="13" name="Oval 12">
            <a:extLst>
              <a:ext uri="{FF2B5EF4-FFF2-40B4-BE49-F238E27FC236}">
                <a16:creationId xmlns:a16="http://schemas.microsoft.com/office/drawing/2014/main" id="{8F1176FC-A898-14D4-B666-11A9A9D0AB11}"/>
              </a:ext>
            </a:extLst>
          </p:cNvPr>
          <p:cNvSpPr/>
          <p:nvPr/>
        </p:nvSpPr>
        <p:spPr bwMode="gray">
          <a:xfrm>
            <a:off x="5576831" y="2563959"/>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18" name="Oval 17">
            <a:extLst>
              <a:ext uri="{FF2B5EF4-FFF2-40B4-BE49-F238E27FC236}">
                <a16:creationId xmlns:a16="http://schemas.microsoft.com/office/drawing/2014/main" id="{3C5C0F55-B0E0-452C-83C6-EB8C6533B817}"/>
              </a:ext>
            </a:extLst>
          </p:cNvPr>
          <p:cNvSpPr/>
          <p:nvPr/>
        </p:nvSpPr>
        <p:spPr bwMode="gray">
          <a:xfrm>
            <a:off x="5576831" y="3390707"/>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19" name="Oval 18">
            <a:extLst>
              <a:ext uri="{FF2B5EF4-FFF2-40B4-BE49-F238E27FC236}">
                <a16:creationId xmlns:a16="http://schemas.microsoft.com/office/drawing/2014/main" id="{E07A1698-D807-278F-50A6-98641B8853AC}"/>
              </a:ext>
            </a:extLst>
          </p:cNvPr>
          <p:cNvSpPr/>
          <p:nvPr/>
        </p:nvSpPr>
        <p:spPr bwMode="gray">
          <a:xfrm>
            <a:off x="5576831" y="4217456"/>
            <a:ext cx="216686" cy="216686"/>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a:solidFill>
                  <a:schemeClr val="bg1"/>
                </a:solidFill>
                <a:latin typeface="Wingdings" panose="05000000000000000000" pitchFamily="2" charset="2"/>
              </a:rPr>
              <a:t>ü</a:t>
            </a:r>
          </a:p>
        </p:txBody>
      </p:sp>
      <p:sp>
        <p:nvSpPr>
          <p:cNvPr id="33" name="文本框 12">
            <a:extLst>
              <a:ext uri="{FF2B5EF4-FFF2-40B4-BE49-F238E27FC236}">
                <a16:creationId xmlns:a16="http://schemas.microsoft.com/office/drawing/2014/main" id="{AEB0A9BB-84F6-4347-2016-FE244E7BFAB7}"/>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Risks &amp; Catalysts</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6" name="Slide Number Placeholder 35">
            <a:extLst>
              <a:ext uri="{FF2B5EF4-FFF2-40B4-BE49-F238E27FC236}">
                <a16:creationId xmlns:a16="http://schemas.microsoft.com/office/drawing/2014/main" id="{95562062-2FFC-D53C-D4C4-961F5B5DFE2F}"/>
              </a:ext>
            </a:extLst>
          </p:cNvPr>
          <p:cNvSpPr>
            <a:spLocks noGrp="1"/>
          </p:cNvSpPr>
          <p:nvPr>
            <p:ph type="sldNum" sz="quarter" idx="11"/>
          </p:nvPr>
        </p:nvSpPr>
        <p:spPr/>
        <p:txBody>
          <a:bodyPr/>
          <a:lstStyle/>
          <a:p>
            <a:fld id="{F784C2FE-5F9B-4427-9C28-891DD8B6E49E}" type="slidenum">
              <a:rPr lang="en-US" smtClean="0"/>
              <a:pPr/>
              <a:t>11</a:t>
            </a:fld>
            <a:endParaRPr lang="en-US" sz="900"/>
          </a:p>
        </p:txBody>
      </p:sp>
      <p:sp>
        <p:nvSpPr>
          <p:cNvPr id="37" name="Slide Number Placeholder 30">
            <a:extLst>
              <a:ext uri="{FF2B5EF4-FFF2-40B4-BE49-F238E27FC236}">
                <a16:creationId xmlns:a16="http://schemas.microsoft.com/office/drawing/2014/main" id="{D38166BA-98B0-B0A8-51D3-58FD3FB10FB9}"/>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latin typeface="Open Sans" panose="020B0606030504020204" pitchFamily="34" charset="0"/>
                <a:ea typeface="Open Sans" panose="020B0606030504020204" pitchFamily="34" charset="0"/>
                <a:cs typeface="Open Sans" panose="020B0606030504020204" pitchFamily="34" charset="0"/>
              </a:rPr>
              <a:t>Source: Section 232 investigation: Bureau of Industry and Security (2025); FEOC guideline: U.S. Department of Energy (2025);  Roadmap and financials: FSLR 10Q (2025),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60" name="TextBox 59">
            <a:extLst>
              <a:ext uri="{FF2B5EF4-FFF2-40B4-BE49-F238E27FC236}">
                <a16:creationId xmlns:a16="http://schemas.microsoft.com/office/drawing/2014/main" id="{5BCEDB9D-F635-689F-9512-8ECFF01500D2}"/>
              </a:ext>
            </a:extLst>
          </p:cNvPr>
          <p:cNvSpPr txBox="1"/>
          <p:nvPr/>
        </p:nvSpPr>
        <p:spPr>
          <a:xfrm>
            <a:off x="1527858" y="7072132"/>
            <a:ext cx="0" cy="0"/>
          </a:xfrm>
          <a:prstGeom prst="rect">
            <a:avLst/>
          </a:prstGeom>
          <a:noFill/>
        </p:spPr>
        <p:txBody>
          <a:bodyPr wrap="none" lIns="0" tIns="0" rIns="0" bIns="0" rtlCol="0">
            <a:noAutofit/>
          </a:bodyPr>
          <a:lstStyle/>
          <a:p>
            <a:pPr algn="l"/>
            <a:endParaRPr lang="en-US" sz="800"/>
          </a:p>
        </p:txBody>
      </p:sp>
      <p:sp>
        <p:nvSpPr>
          <p:cNvPr id="61" name="TextBox 60">
            <a:extLst>
              <a:ext uri="{FF2B5EF4-FFF2-40B4-BE49-F238E27FC236}">
                <a16:creationId xmlns:a16="http://schemas.microsoft.com/office/drawing/2014/main" id="{657BEF18-34C3-B125-6EDE-E7F37783069F}"/>
              </a:ext>
            </a:extLst>
          </p:cNvPr>
          <p:cNvSpPr txBox="1"/>
          <p:nvPr/>
        </p:nvSpPr>
        <p:spPr>
          <a:xfrm>
            <a:off x="1111170" y="7060557"/>
            <a:ext cx="0" cy="0"/>
          </a:xfrm>
          <a:prstGeom prst="rect">
            <a:avLst/>
          </a:prstGeom>
          <a:noFill/>
        </p:spPr>
        <p:txBody>
          <a:bodyPr wrap="none" lIns="0" tIns="0" rIns="0" bIns="0" rtlCol="0">
            <a:noAutofit/>
          </a:bodyPr>
          <a:lstStyle/>
          <a:p>
            <a:pPr algn="l"/>
            <a:endParaRPr lang="en-US" sz="800"/>
          </a:p>
        </p:txBody>
      </p:sp>
      <p:sp>
        <p:nvSpPr>
          <p:cNvPr id="62" name="TextBox 61">
            <a:extLst>
              <a:ext uri="{FF2B5EF4-FFF2-40B4-BE49-F238E27FC236}">
                <a16:creationId xmlns:a16="http://schemas.microsoft.com/office/drawing/2014/main" id="{B0A12E06-1506-26E4-3043-0B60C298155E}"/>
              </a:ext>
            </a:extLst>
          </p:cNvPr>
          <p:cNvSpPr txBox="1"/>
          <p:nvPr/>
        </p:nvSpPr>
        <p:spPr>
          <a:xfrm>
            <a:off x="1350236" y="7050280"/>
            <a:ext cx="0" cy="0"/>
          </a:xfrm>
          <a:prstGeom prst="rect">
            <a:avLst/>
          </a:prstGeom>
          <a:noFill/>
        </p:spPr>
        <p:txBody>
          <a:bodyPr wrap="none" lIns="0" tIns="0" rIns="0" bIns="0" rtlCol="0">
            <a:noAutofit/>
          </a:bodyPr>
          <a:lstStyle/>
          <a:p>
            <a:pPr algn="l"/>
            <a:endParaRPr lang="en-US" sz="800"/>
          </a:p>
        </p:txBody>
      </p:sp>
    </p:spTree>
    <p:custDataLst>
      <p:custData r:id="rId1"/>
    </p:custDataLst>
    <p:extLst>
      <p:ext uri="{BB962C8B-B14F-4D97-AF65-F5344CB8AC3E}">
        <p14:creationId xmlns:p14="http://schemas.microsoft.com/office/powerpoint/2010/main" val="3508621460"/>
      </p:ext>
    </p:extLst>
  </p:cSld>
  <p:clrMapOvr>
    <a:masterClrMapping/>
  </p:clrMapOvr>
  <p:extLst>
    <p:ext uri="{6950BFC3-D8DA-4A85-94F7-54DA5524770B}">
      <p188:commentRel xmlns:p188="http://schemas.microsoft.com/office/powerpoint/2018/8/main" r:id="rId5"/>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300CF7F-106A-A948-C8EF-F1D575780B28}"/>
              </a:ext>
            </a:extLst>
          </p:cNvPr>
          <p:cNvGraphicFramePr>
            <a:graphicFrameLocks/>
          </p:cNvGraphicFramePr>
          <p:nvPr>
            <p:custDataLst>
              <p:tags r:id="rId2"/>
            </p:custDataLst>
            <p:extLst>
              <p:ext uri="{D42A27DB-BD31-4B8C-83A1-F6EECF244321}">
                <p14:modId xmlns:p14="http://schemas.microsoft.com/office/powerpoint/2010/main" val="3560326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782" imgH="782" progId="TCLayout.ActiveDocument.1">
                  <p:embed/>
                </p:oleObj>
              </mc:Choice>
              <mc:Fallback>
                <p:oleObj name="think-cell Slide" r:id="rId4" imgW="782" imgH="782" progId="TCLayout.ActiveDocument.1">
                  <p:embed/>
                  <p:pic>
                    <p:nvPicPr>
                      <p:cNvPr id="6" name="think-cell data - do not delete" hidden="1">
                        <a:extLst>
                          <a:ext uri="{FF2B5EF4-FFF2-40B4-BE49-F238E27FC236}">
                            <a16:creationId xmlns:a16="http://schemas.microsoft.com/office/drawing/2014/main" id="{D300CF7F-106A-A948-C8EF-F1D575780B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83E8528-0003-D936-F5B6-200E8ABED78A}"/>
              </a:ext>
            </a:extLst>
          </p:cNvPr>
          <p:cNvSpPr>
            <a:spLocks noGrp="1"/>
          </p:cNvSpPr>
          <p:nvPr>
            <p:ph type="title"/>
          </p:nvPr>
        </p:nvSpPr>
        <p:spPr/>
        <p:txBody>
          <a:bodyPr vert="horz" rIns="0"/>
          <a:lstStyle/>
          <a:p>
            <a:r>
              <a:rPr lang="en-US"/>
              <a:t>Thank You</a:t>
            </a:r>
          </a:p>
        </p:txBody>
      </p:sp>
      <p:sp>
        <p:nvSpPr>
          <p:cNvPr id="4" name="Slide Number Placeholder 3">
            <a:extLst>
              <a:ext uri="{FF2B5EF4-FFF2-40B4-BE49-F238E27FC236}">
                <a16:creationId xmlns:a16="http://schemas.microsoft.com/office/drawing/2014/main" id="{3A98DC7D-CE95-7DE1-F1EC-49F4BAC5F92B}"/>
              </a:ext>
            </a:extLst>
          </p:cNvPr>
          <p:cNvSpPr>
            <a:spLocks noGrp="1"/>
          </p:cNvSpPr>
          <p:nvPr>
            <p:ph type="sldNum" sz="quarter" idx="12"/>
          </p:nvPr>
        </p:nvSpPr>
        <p:spPr/>
        <p:txBody>
          <a:bodyPr/>
          <a:lstStyle/>
          <a:p>
            <a:fld id="{F784C2FE-5F9B-4427-9C28-891DD8B6E49E}" type="slidenum">
              <a:rPr lang="de-CH" smtClean="0"/>
              <a:pPr/>
              <a:t>12</a:t>
            </a:fld>
            <a:endParaRPr lang="de-CH"/>
          </a:p>
        </p:txBody>
      </p:sp>
    </p:spTree>
    <p:custDataLst>
      <p:custData r:id="rId1"/>
    </p:custDataLst>
    <p:extLst>
      <p:ext uri="{BB962C8B-B14F-4D97-AF65-F5344CB8AC3E}">
        <p14:creationId xmlns:p14="http://schemas.microsoft.com/office/powerpoint/2010/main" val="228551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9D0FED-EB7C-EC4B-F718-F1CD7195185A}"/>
              </a:ext>
            </a:extLst>
          </p:cNvPr>
          <p:cNvGraphicFramePr>
            <a:graphicFrameLocks/>
          </p:cNvGraphicFramePr>
          <p:nvPr>
            <p:custDataLst>
              <p:tags r:id="rId2"/>
            </p:custDataLst>
            <p:extLst>
              <p:ext uri="{D42A27DB-BD31-4B8C-83A1-F6EECF244321}">
                <p14:modId xmlns:p14="http://schemas.microsoft.com/office/powerpoint/2010/main" val="2442355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569D0FED-EB7C-EC4B-F718-F1CD7195185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3876C027-5D83-DED9-2548-AB823C5D2739}"/>
              </a:ext>
            </a:extLst>
          </p:cNvPr>
          <p:cNvPicPr>
            <a:picLocks noChangeAspect="1"/>
          </p:cNvPicPr>
          <p:nvPr/>
        </p:nvPicPr>
        <p:blipFill>
          <a:blip r:embed="rId7"/>
          <a:stretch>
            <a:fillRect/>
          </a:stretch>
        </p:blipFill>
        <p:spPr>
          <a:xfrm>
            <a:off x="901928" y="1659234"/>
            <a:ext cx="9003345" cy="3790244"/>
          </a:xfrm>
          <a:prstGeom prst="rect">
            <a:avLst/>
          </a:prstGeom>
        </p:spPr>
      </p:pic>
      <p:pic>
        <p:nvPicPr>
          <p:cNvPr id="13" name="Picture 12">
            <a:extLst>
              <a:ext uri="{FF2B5EF4-FFF2-40B4-BE49-F238E27FC236}">
                <a16:creationId xmlns:a16="http://schemas.microsoft.com/office/drawing/2014/main" id="{56B205C3-F47E-7149-A521-DDD2628B00A3}"/>
              </a:ext>
            </a:extLst>
          </p:cNvPr>
          <p:cNvPicPr>
            <a:picLocks noChangeAspect="1"/>
          </p:cNvPicPr>
          <p:nvPr/>
        </p:nvPicPr>
        <p:blipFill>
          <a:blip r:embed="rId8"/>
          <a:stretch>
            <a:fillRect/>
          </a:stretch>
        </p:blipFill>
        <p:spPr>
          <a:xfrm>
            <a:off x="901928" y="5532344"/>
            <a:ext cx="9003345" cy="737681"/>
          </a:xfrm>
          <a:prstGeom prst="rect">
            <a:avLst/>
          </a:prstGeom>
        </p:spPr>
      </p:pic>
      <p:sp>
        <p:nvSpPr>
          <p:cNvPr id="14" name="Rectangle 13">
            <a:extLst>
              <a:ext uri="{FF2B5EF4-FFF2-40B4-BE49-F238E27FC236}">
                <a16:creationId xmlns:a16="http://schemas.microsoft.com/office/drawing/2014/main" id="{B232AD5D-40E6-C11D-13A8-592C1440CCE6}"/>
              </a:ext>
            </a:extLst>
          </p:cNvPr>
          <p:cNvSpPr/>
          <p:nvPr/>
        </p:nvSpPr>
        <p:spPr>
          <a:xfrm>
            <a:off x="8979886" y="2170139"/>
            <a:ext cx="634801" cy="4099886"/>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586"/>
          </a:p>
        </p:txBody>
      </p:sp>
      <p:sp>
        <p:nvSpPr>
          <p:cNvPr id="2" name="Title 1">
            <a:extLst>
              <a:ext uri="{FF2B5EF4-FFF2-40B4-BE49-F238E27FC236}">
                <a16:creationId xmlns:a16="http://schemas.microsoft.com/office/drawing/2014/main" id="{3BDBFABB-9D60-2471-EE85-DCEBBD51CF0E}"/>
              </a:ext>
            </a:extLst>
          </p:cNvPr>
          <p:cNvSpPr>
            <a:spLocks noGrp="1"/>
          </p:cNvSpPr>
          <p:nvPr>
            <p:ph type="title"/>
          </p:nvPr>
        </p:nvSpPr>
        <p:spPr>
          <a:xfrm>
            <a:off x="738664" y="414000"/>
            <a:ext cx="7455595" cy="580772"/>
          </a:xfrm>
        </p:spPr>
        <p:txBody>
          <a:bodyPr vert="horz" rIns="0"/>
          <a:lstStyle/>
          <a:p>
            <a:r>
              <a:rPr lang="en-IE"/>
              <a:t>Appendix A | </a:t>
            </a:r>
            <a:r>
              <a:rPr lang="en-IE" b="0"/>
              <a:t>Public Comparable Analysis</a:t>
            </a:r>
          </a:p>
        </p:txBody>
      </p:sp>
      <p:sp>
        <p:nvSpPr>
          <p:cNvPr id="12" name="Slide Number Placeholder 35">
            <a:extLst>
              <a:ext uri="{FF2B5EF4-FFF2-40B4-BE49-F238E27FC236}">
                <a16:creationId xmlns:a16="http://schemas.microsoft.com/office/drawing/2014/main" id="{C9E734B6-A2B8-0FA8-427D-48EF0D7B7BCC}"/>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13</a:t>
            </a:fld>
            <a:endParaRPr lang="en-US" sz="900"/>
          </a:p>
        </p:txBody>
      </p:sp>
    </p:spTree>
    <p:custDataLst>
      <p:custData r:id="rId1"/>
    </p:custDataLst>
    <p:extLst>
      <p:ext uri="{BB962C8B-B14F-4D97-AF65-F5344CB8AC3E}">
        <p14:creationId xmlns:p14="http://schemas.microsoft.com/office/powerpoint/2010/main" val="42236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13A9701-98AE-610B-158A-9A849D95A220}"/>
              </a:ext>
            </a:extLst>
          </p:cNvPr>
          <p:cNvGraphicFramePr>
            <a:graphicFrameLocks/>
          </p:cNvGraphicFramePr>
          <p:nvPr>
            <p:custDataLst>
              <p:tags r:id="rId2"/>
            </p:custDataLst>
            <p:extLst>
              <p:ext uri="{D42A27DB-BD31-4B8C-83A1-F6EECF244321}">
                <p14:modId xmlns:p14="http://schemas.microsoft.com/office/powerpoint/2010/main" val="2709140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113A9701-98AE-610B-158A-9A849D95A22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86CAF74-FA98-5C7F-C9FA-1E822E684384}"/>
              </a:ext>
            </a:extLst>
          </p:cNvPr>
          <p:cNvSpPr>
            <a:spLocks noGrp="1"/>
          </p:cNvSpPr>
          <p:nvPr>
            <p:ph type="sldNum" sz="quarter" idx="12"/>
          </p:nvPr>
        </p:nvSpPr>
        <p:spPr/>
        <p:txBody>
          <a:bodyPr/>
          <a:lstStyle/>
          <a:p>
            <a:r>
              <a:rPr lang="en-US">
                <a:solidFill>
                  <a:srgbClr val="001D38"/>
                </a:solidFill>
                <a:latin typeface="Open Sans" panose="020B0606030504020204" pitchFamily="34" charset="0"/>
                <a:ea typeface="Open Sans" panose="020B0606030504020204" pitchFamily="34" charset="0"/>
                <a:cs typeface="Open Sans" panose="020B0606030504020204" pitchFamily="34" charset="0"/>
              </a:rPr>
              <a:t>UFLPA: </a:t>
            </a:r>
            <a:r>
              <a:rPr lang="en-SG" sz="800" b="1">
                <a:solidFill>
                  <a:srgbClr val="001D38"/>
                </a:solidFill>
                <a:latin typeface="Google Sans"/>
              </a:rPr>
              <a:t>Uyghur Forced Labor Prevention Act. </a:t>
            </a:r>
            <a:r>
              <a:rPr lang="en-SG" sz="800">
                <a:solidFill>
                  <a:srgbClr val="001D38"/>
                </a:solidFill>
                <a:latin typeface="Google Sans"/>
              </a:rPr>
              <a:t>Source: FSLR, ScienceDirect (Diagrams)</a:t>
            </a:r>
            <a:r>
              <a:rPr lang="en-US">
                <a:solidFill>
                  <a:srgbClr val="001D38"/>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7" name="Footer Placeholder 4">
            <a:extLst>
              <a:ext uri="{FF2B5EF4-FFF2-40B4-BE49-F238E27FC236}">
                <a16:creationId xmlns:a16="http://schemas.microsoft.com/office/drawing/2014/main" id="{8909FF15-F097-F190-153A-D3513CAC104A}"/>
              </a:ext>
            </a:extLst>
          </p:cNvPr>
          <p:cNvSpPr txBox="1">
            <a:spLocks/>
          </p:cNvSpPr>
          <p:nvPr/>
        </p:nvSpPr>
        <p:spPr>
          <a:xfrm>
            <a:off x="1084901" y="6858359"/>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矩形: 圆角 3">
            <a:extLst>
              <a:ext uri="{FF2B5EF4-FFF2-40B4-BE49-F238E27FC236}">
                <a16:creationId xmlns:a16="http://schemas.microsoft.com/office/drawing/2014/main" id="{5E66414D-B3E5-1448-90C2-17EBF98E6080}"/>
              </a:ext>
            </a:extLst>
          </p:cNvPr>
          <p:cNvSpPr/>
          <p:nvPr/>
        </p:nvSpPr>
        <p:spPr>
          <a:xfrm>
            <a:off x="647233" y="1736485"/>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Cadmium Telluride (</a:t>
            </a:r>
            <a:r>
              <a:rPr lang="en-US" altLang="zh-CN" sz="1157"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 Panels</a:t>
            </a:r>
          </a:p>
        </p:txBody>
      </p:sp>
      <p:sp>
        <p:nvSpPr>
          <p:cNvPr id="21" name="TextBox 20">
            <a:extLst>
              <a:ext uri="{FF2B5EF4-FFF2-40B4-BE49-F238E27FC236}">
                <a16:creationId xmlns:a16="http://schemas.microsoft.com/office/drawing/2014/main" id="{15DD3754-6985-CE45-9EDF-C7A3EA91A4C1}"/>
              </a:ext>
            </a:extLst>
          </p:cNvPr>
          <p:cNvSpPr txBox="1"/>
          <p:nvPr/>
        </p:nvSpPr>
        <p:spPr>
          <a:xfrm>
            <a:off x="647233" y="2081385"/>
            <a:ext cx="2569836" cy="2602059"/>
          </a:xfrm>
          <a:prstGeom prst="rect">
            <a:avLst/>
          </a:prstGeom>
          <a:noFill/>
        </p:spPr>
        <p:txBody>
          <a:bodyPr rot="0" spcFirstLastPara="0" vert="horz" wrap="square" lIns="80582" tIns="40291" rIns="80582" bIns="4029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0495" indent="-150495">
              <a:buFont typeface="Arial" panose="020B0604020202020204" pitchFamily="34" charset="0"/>
              <a:buChar char="•"/>
            </a:pP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 cells have a nearly ideal band gap of </a:t>
            </a:r>
            <a:r>
              <a:rPr lang="en-SG" sz="950" b="1">
                <a:solidFill>
                  <a:srgbClr val="000000"/>
                </a:solidFill>
                <a:latin typeface="Open Sans"/>
                <a:ea typeface="Open Sans"/>
                <a:cs typeface="Open Sans"/>
              </a:rPr>
              <a:t>1.44 eV. </a:t>
            </a:r>
            <a:endParaRPr lang="en-US" sz="950">
              <a:latin typeface="Open Sans"/>
              <a:ea typeface="Open Sans"/>
              <a:cs typeface="Open Sans"/>
            </a:endParaRP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69" b="1">
                <a:solidFill>
                  <a:srgbClr val="000000"/>
                </a:solidFill>
                <a:latin typeface="Open Sans" panose="020B0606030504020204" pitchFamily="34" charset="0"/>
                <a:ea typeface="Open Sans" panose="020B0606030504020204" pitchFamily="34" charset="0"/>
                <a:cs typeface="Open Sans" panose="020B0606030504020204" pitchFamily="34" charset="0"/>
              </a:rPr>
              <a:t>Band gap </a:t>
            </a:r>
            <a:r>
              <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rPr>
              <a:t>determines the amount of energy that can be effectively converted into Electricity.</a:t>
            </a: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50" b="1">
                <a:solidFill>
                  <a:srgbClr val="000000"/>
                </a:solidFill>
                <a:latin typeface="Open Sans"/>
                <a:ea typeface="Open Sans"/>
                <a:cs typeface="Open Sans"/>
              </a:rPr>
              <a:t>Direct band gap </a:t>
            </a:r>
            <a:r>
              <a:rPr lang="en-SG" sz="950">
                <a:solidFill>
                  <a:srgbClr val="000000"/>
                </a:solidFill>
                <a:latin typeface="Open Sans"/>
                <a:ea typeface="Open Sans"/>
                <a:cs typeface="Open Sans"/>
              </a:rPr>
              <a:t>allows </a:t>
            </a: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 panels to be produced thinner, lowering production costs. 2-3 microns vs 150-200 microns.,</a:t>
            </a:r>
          </a:p>
          <a:p>
            <a:pPr marL="150495" indent="-150495">
              <a:buFont typeface="Arial" panose="020B0604020202020204" pitchFamily="34" charset="0"/>
              <a:buChar char="•"/>
            </a:pPr>
            <a:endParaRPr lang="en-SG" sz="969">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50495" indent="-150495">
              <a:buFont typeface="Arial" panose="020B0604020202020204" pitchFamily="34" charset="0"/>
              <a:buChar char="•"/>
            </a:pPr>
            <a:r>
              <a:rPr lang="en-SG" sz="950" b="1">
                <a:solidFill>
                  <a:srgbClr val="000000"/>
                </a:solidFill>
                <a:latin typeface="Open Sans"/>
                <a:ea typeface="Open Sans"/>
                <a:cs typeface="Open Sans"/>
              </a:rPr>
              <a:t>$500M </a:t>
            </a:r>
            <a:r>
              <a:rPr lang="en-SG" sz="950">
                <a:solidFill>
                  <a:srgbClr val="000000"/>
                </a:solidFill>
                <a:latin typeface="Open Sans"/>
                <a:ea typeface="Open Sans"/>
                <a:cs typeface="Open Sans"/>
              </a:rPr>
              <a:t>invested in R&amp;D by FSLR in solar tech like research into </a:t>
            </a:r>
            <a:r>
              <a:rPr lang="en-SG" sz="950" err="1">
                <a:solidFill>
                  <a:srgbClr val="000000"/>
                </a:solidFill>
                <a:latin typeface="Open Sans"/>
                <a:ea typeface="Open Sans"/>
                <a:cs typeface="Open Sans"/>
              </a:rPr>
              <a:t>CdTe</a:t>
            </a:r>
            <a:r>
              <a:rPr lang="en-SG" sz="950">
                <a:solidFill>
                  <a:srgbClr val="000000"/>
                </a:solidFill>
                <a:latin typeface="Open Sans"/>
                <a:ea typeface="Open Sans"/>
                <a:cs typeface="Open Sans"/>
              </a:rPr>
              <a:t>-perovskite panels in the Perrysburg, OH plant and other initiatives in the Jim Nolan </a:t>
            </a:r>
            <a:r>
              <a:rPr lang="en-SG" sz="950" err="1">
                <a:solidFill>
                  <a:srgbClr val="000000"/>
                </a:solidFill>
                <a:latin typeface="Open Sans"/>
                <a:ea typeface="Open Sans"/>
                <a:cs typeface="Open Sans"/>
              </a:rPr>
              <a:t>Center</a:t>
            </a:r>
            <a:r>
              <a:rPr lang="en-SG" sz="950">
                <a:solidFill>
                  <a:srgbClr val="000000"/>
                </a:solidFill>
                <a:latin typeface="Open Sans"/>
                <a:ea typeface="Open Sans"/>
                <a:cs typeface="Open Sans"/>
              </a:rPr>
              <a:t> in OH.</a:t>
            </a:r>
          </a:p>
        </p:txBody>
      </p:sp>
      <p:pic>
        <p:nvPicPr>
          <p:cNvPr id="4098" name="Picture 2" descr="Cadmium Telluride Solar Cell - an overview | ScienceDirect Topics">
            <a:extLst>
              <a:ext uri="{FF2B5EF4-FFF2-40B4-BE49-F238E27FC236}">
                <a16:creationId xmlns:a16="http://schemas.microsoft.com/office/drawing/2014/main" id="{2E9EEF61-9D07-5645-818C-D54DAEB548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4091" y="2402158"/>
            <a:ext cx="2968421" cy="1999911"/>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圆角 3">
            <a:extLst>
              <a:ext uri="{FF2B5EF4-FFF2-40B4-BE49-F238E27FC236}">
                <a16:creationId xmlns:a16="http://schemas.microsoft.com/office/drawing/2014/main" id="{D11C6922-4049-5C45-BDEE-957A831EBCB0}"/>
              </a:ext>
            </a:extLst>
          </p:cNvPr>
          <p:cNvSpPr/>
          <p:nvPr/>
        </p:nvSpPr>
        <p:spPr>
          <a:xfrm>
            <a:off x="6507253" y="1736485"/>
            <a:ext cx="3320593"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Material Sourcing</a:t>
            </a:r>
          </a:p>
        </p:txBody>
      </p:sp>
      <p:sp>
        <p:nvSpPr>
          <p:cNvPr id="31" name="TextBox 30">
            <a:extLst>
              <a:ext uri="{FF2B5EF4-FFF2-40B4-BE49-F238E27FC236}">
                <a16:creationId xmlns:a16="http://schemas.microsoft.com/office/drawing/2014/main" id="{52143EC4-E6E5-5D49-8835-9E2FC58682D8}"/>
              </a:ext>
            </a:extLst>
          </p:cNvPr>
          <p:cNvSpPr txBox="1"/>
          <p:nvPr/>
        </p:nvSpPr>
        <p:spPr>
          <a:xfrm>
            <a:off x="6568125" y="2231462"/>
            <a:ext cx="2228689" cy="2031197"/>
          </a:xfrm>
          <a:prstGeom prst="rect">
            <a:avLst/>
          </a:prstGeom>
          <a:noFill/>
        </p:spPr>
        <p:txBody>
          <a:bodyPr wrap="square">
            <a:spAutoFit/>
          </a:bodyPr>
          <a:lstStyle/>
          <a:p>
            <a:pPr marL="151099" indent="-151099">
              <a:buFont typeface="Arial" panose="020B0604020202020204" pitchFamily="34" charset="0"/>
              <a:buChar char="•"/>
            </a:pPr>
            <a:r>
              <a:rPr lang="en-US" sz="969" err="1">
                <a:latin typeface="Open Sans" panose="020B0606030504020204" pitchFamily="34" charset="0"/>
                <a:ea typeface="Open Sans" panose="020B0606030504020204" pitchFamily="34" charset="0"/>
                <a:cs typeface="Open Sans" panose="020B0606030504020204" pitchFamily="34" charset="0"/>
              </a:rPr>
              <a:t>CdTe</a:t>
            </a:r>
            <a:r>
              <a:rPr lang="en-US" sz="969">
                <a:latin typeface="Open Sans" panose="020B0606030504020204" pitchFamily="34" charset="0"/>
                <a:ea typeface="Open Sans" panose="020B0606030504020204" pitchFamily="34" charset="0"/>
                <a:cs typeface="Open Sans" panose="020B0606030504020204" pitchFamily="34" charset="0"/>
              </a:rPr>
              <a:t> solar modules are made primarily from Cadmium and Tellurium, rare earth metals that are obtained as byproducts of the mining of other minerals</a:t>
            </a:r>
          </a:p>
          <a:p>
            <a:pPr marL="151099" indent="-151099">
              <a:buFont typeface="Arial" panose="020B0604020202020204" pitchFamily="34" charset="0"/>
              <a:buChar char="•"/>
            </a:pPr>
            <a:endParaRPr lang="en-US" sz="969">
              <a:latin typeface="Open Sans" panose="020B0606030504020204" pitchFamily="34" charset="0"/>
              <a:ea typeface="Open Sans" panose="020B0606030504020204" pitchFamily="34" charset="0"/>
              <a:cs typeface="Open Sans" panose="020B0606030504020204" pitchFamily="34" charset="0"/>
            </a:endParaRPr>
          </a:p>
          <a:p>
            <a:pPr marL="151099" indent="-151099">
              <a:buFont typeface="Arial" panose="020B0604020202020204" pitchFamily="34" charset="0"/>
              <a:buChar char="•"/>
            </a:pPr>
            <a:r>
              <a:rPr lang="en-US" sz="969">
                <a:latin typeface="Open Sans" panose="020B0606030504020204" pitchFamily="34" charset="0"/>
                <a:ea typeface="Open Sans" panose="020B0606030504020204" pitchFamily="34" charset="0"/>
                <a:cs typeface="Open Sans" panose="020B0606030504020204" pitchFamily="34" charset="0"/>
              </a:rPr>
              <a:t>Though much of the world’s supply of these minerals is controlled by China, FSLR does not get the bulk of their supply from them, and </a:t>
            </a:r>
            <a:r>
              <a:rPr lang="en-US" sz="969" b="1">
                <a:latin typeface="Open Sans" panose="020B0606030504020204" pitchFamily="34" charset="0"/>
                <a:ea typeface="Open Sans" panose="020B0606030504020204" pitchFamily="34" charset="0"/>
                <a:cs typeface="Open Sans" panose="020B0606030504020204" pitchFamily="34" charset="0"/>
              </a:rPr>
              <a:t>is actively reducing their dependence on Chinese </a:t>
            </a:r>
            <a:r>
              <a:rPr lang="en-US" sz="969" b="1" err="1">
                <a:latin typeface="Open Sans" panose="020B0606030504020204" pitchFamily="34" charset="0"/>
                <a:ea typeface="Open Sans" panose="020B0606030504020204" pitchFamily="34" charset="0"/>
                <a:cs typeface="Open Sans" panose="020B0606030504020204" pitchFamily="34" charset="0"/>
              </a:rPr>
              <a:t>Te</a:t>
            </a:r>
            <a:r>
              <a:rPr lang="en-US" sz="969" b="1">
                <a:latin typeface="Open Sans" panose="020B0606030504020204" pitchFamily="34" charset="0"/>
                <a:ea typeface="Open Sans" panose="020B0606030504020204" pitchFamily="34" charset="0"/>
                <a:cs typeface="Open Sans" panose="020B0606030504020204" pitchFamily="34" charset="0"/>
              </a:rPr>
              <a:t> mines</a:t>
            </a:r>
          </a:p>
        </p:txBody>
      </p:sp>
      <p:pic>
        <p:nvPicPr>
          <p:cNvPr id="4100" name="Picture 4" descr="China 6N Cadmium Telluride Manufacturers Suppliers Factory">
            <a:extLst>
              <a:ext uri="{FF2B5EF4-FFF2-40B4-BE49-F238E27FC236}">
                <a16:creationId xmlns:a16="http://schemas.microsoft.com/office/drawing/2014/main" id="{FF520B56-0645-BA4C-AFC9-25A0467703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6814" y="2506129"/>
            <a:ext cx="1331291" cy="1331291"/>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圆角 3">
            <a:extLst>
              <a:ext uri="{FF2B5EF4-FFF2-40B4-BE49-F238E27FC236}">
                <a16:creationId xmlns:a16="http://schemas.microsoft.com/office/drawing/2014/main" id="{ACA6FDF5-CC49-9849-A0A6-D0A4AED85394}"/>
              </a:ext>
            </a:extLst>
          </p:cNvPr>
          <p:cNvSpPr/>
          <p:nvPr/>
        </p:nvSpPr>
        <p:spPr>
          <a:xfrm>
            <a:off x="769550" y="4899409"/>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 Sustainability</a:t>
            </a:r>
          </a:p>
        </p:txBody>
      </p:sp>
      <p:graphicFrame>
        <p:nvGraphicFramePr>
          <p:cNvPr id="16" name="Diagram 15">
            <a:extLst>
              <a:ext uri="{FF2B5EF4-FFF2-40B4-BE49-F238E27FC236}">
                <a16:creationId xmlns:a16="http://schemas.microsoft.com/office/drawing/2014/main" id="{8A148F93-CAD7-7E47-A98F-24CF0B49F34B}"/>
              </a:ext>
            </a:extLst>
          </p:cNvPr>
          <p:cNvGraphicFramePr/>
          <p:nvPr/>
        </p:nvGraphicFramePr>
        <p:xfrm>
          <a:off x="769551" y="5334854"/>
          <a:ext cx="9058295" cy="6263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102" name="Picture 6" descr="Canada - Wikipedia">
            <a:extLst>
              <a:ext uri="{FF2B5EF4-FFF2-40B4-BE49-F238E27FC236}">
                <a16:creationId xmlns:a16="http://schemas.microsoft.com/office/drawing/2014/main" id="{B1B60EA1-AABE-1548-8057-BA519D613D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96814" y="3726155"/>
            <a:ext cx="1423102" cy="711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2D989F-8C18-C761-1F8D-73C395A15509}"/>
              </a:ext>
            </a:extLst>
          </p:cNvPr>
          <p:cNvSpPr>
            <a:spLocks noGrp="1"/>
          </p:cNvSpPr>
          <p:nvPr>
            <p:ph type="title"/>
          </p:nvPr>
        </p:nvSpPr>
        <p:spPr>
          <a:xfrm>
            <a:off x="738664" y="414000"/>
            <a:ext cx="7455595" cy="580772"/>
          </a:xfrm>
        </p:spPr>
        <p:txBody>
          <a:bodyPr vert="horz" rIns="0"/>
          <a:lstStyle/>
          <a:p>
            <a:r>
              <a:rPr lang="en-US"/>
              <a:t>Appendix B </a:t>
            </a:r>
            <a:r>
              <a:rPr lang="en-IE"/>
              <a:t>|</a:t>
            </a:r>
            <a:r>
              <a:rPr lang="en-US"/>
              <a:t> </a:t>
            </a:r>
            <a:r>
              <a:rPr lang="en-US" b="0"/>
              <a:t>Cadmium Telluride (</a:t>
            </a:r>
            <a:r>
              <a:rPr lang="en-US" b="0" err="1"/>
              <a:t>CdTe</a:t>
            </a:r>
            <a:r>
              <a:rPr lang="en-US" b="0"/>
              <a:t>) Tech Advantage</a:t>
            </a:r>
          </a:p>
        </p:txBody>
      </p:sp>
      <p:sp>
        <p:nvSpPr>
          <p:cNvPr id="6" name="Slide Number Placeholder 35">
            <a:extLst>
              <a:ext uri="{FF2B5EF4-FFF2-40B4-BE49-F238E27FC236}">
                <a16:creationId xmlns:a16="http://schemas.microsoft.com/office/drawing/2014/main" id="{E41FAC1D-74F1-BFEC-DB5A-1E2333636901}"/>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14</a:t>
            </a:fld>
            <a:endParaRPr lang="en-US" sz="900"/>
          </a:p>
        </p:txBody>
      </p:sp>
    </p:spTree>
    <p:custDataLst>
      <p:custData r:id="rId1"/>
    </p:custDataLst>
    <p:extLst>
      <p:ext uri="{BB962C8B-B14F-4D97-AF65-F5344CB8AC3E}">
        <p14:creationId xmlns:p14="http://schemas.microsoft.com/office/powerpoint/2010/main" val="2532310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A7DA282-074F-A985-5577-8F7654D9538F}"/>
              </a:ext>
            </a:extLst>
          </p:cNvPr>
          <p:cNvGraphicFramePr>
            <a:graphicFrameLocks/>
          </p:cNvGraphicFramePr>
          <p:nvPr>
            <p:custDataLst>
              <p:tags r:id="rId2"/>
            </p:custDataLst>
            <p:extLst>
              <p:ext uri="{D42A27DB-BD31-4B8C-83A1-F6EECF244321}">
                <p14:modId xmlns:p14="http://schemas.microsoft.com/office/powerpoint/2010/main" val="989161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7A7DA282-074F-A985-5577-8F7654D9538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矩形: 圆角 3">
            <a:extLst>
              <a:ext uri="{FF2B5EF4-FFF2-40B4-BE49-F238E27FC236}">
                <a16:creationId xmlns:a16="http://schemas.microsoft.com/office/drawing/2014/main" id="{5E66414D-B3E5-1448-90C2-17EBF98E6080}"/>
              </a:ext>
            </a:extLst>
          </p:cNvPr>
          <p:cNvSpPr/>
          <p:nvPr/>
        </p:nvSpPr>
        <p:spPr>
          <a:xfrm>
            <a:off x="647233" y="1736485"/>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Leadership</a:t>
            </a:r>
          </a:p>
        </p:txBody>
      </p:sp>
      <p:sp>
        <p:nvSpPr>
          <p:cNvPr id="11" name="Rectangle 10">
            <a:extLst>
              <a:ext uri="{FF2B5EF4-FFF2-40B4-BE49-F238E27FC236}">
                <a16:creationId xmlns:a16="http://schemas.microsoft.com/office/drawing/2014/main" id="{4783AF86-987B-7645-9D06-541D81B41443}"/>
              </a:ext>
            </a:extLst>
          </p:cNvPr>
          <p:cNvSpPr/>
          <p:nvPr/>
        </p:nvSpPr>
        <p:spPr>
          <a:xfrm>
            <a:off x="2306364" y="2158636"/>
            <a:ext cx="1774941" cy="1278201"/>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Michael J. Ahearn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Non-Executive Chairman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Founder, FSLR</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Co-founded the company</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in 1999, CEO until 2009</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92088172-513E-484C-9620-27AC55EF0723}"/>
              </a:ext>
            </a:extLst>
          </p:cNvPr>
          <p:cNvSpPr/>
          <p:nvPr/>
        </p:nvSpPr>
        <p:spPr>
          <a:xfrm>
            <a:off x="2307200" y="3654590"/>
            <a:ext cx="1774941" cy="1245635"/>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Michael J. Ahearn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Non-Executive Chairman</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Founder, FSLR</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Co-founded the company</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in 1999, CEO until 2009</a:t>
            </a: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Owns 81k shares</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811B9AA7-C628-DD44-8819-9EE6FA235475}"/>
              </a:ext>
            </a:extLst>
          </p:cNvPr>
          <p:cNvSpPr/>
          <p:nvPr/>
        </p:nvSpPr>
        <p:spPr>
          <a:xfrm>
            <a:off x="2306364" y="5038585"/>
            <a:ext cx="1774941" cy="1245635"/>
          </a:xfrm>
          <a:prstGeom prst="rect">
            <a:avLst/>
          </a:prstGeom>
          <a:solidFill>
            <a:srgbClr val="F2F2F2"/>
          </a:solidFill>
          <a:ln w="38100">
            <a:solidFill>
              <a:srgbClr val="001D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Alex Bradley</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Chief Financial Officer</a:t>
            </a:r>
          </a:p>
          <a:p>
            <a:pPr algn="ctr"/>
            <a:r>
              <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rPr>
              <a:t>Part of Team since 2008</a:t>
            </a:r>
          </a:p>
          <a:p>
            <a:pPr algn="ct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FSLR’s first internal CFO</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a:r>
              <a:rPr lang="en-SG" sz="1058" i="1">
                <a:solidFill>
                  <a:srgbClr val="000000"/>
                </a:solidFill>
                <a:latin typeface="Open Sans" panose="020B0606030504020204" pitchFamily="34" charset="0"/>
                <a:ea typeface="Open Sans" panose="020B0606030504020204" pitchFamily="34" charset="0"/>
                <a:cs typeface="Open Sans" panose="020B0606030504020204" pitchFamily="34" charset="0"/>
              </a:rPr>
              <a:t>after 8 years of work</a:t>
            </a:r>
            <a:endParaRPr lang="en-SG" sz="1058">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Michael Ahearn - Founder &amp; Managing Partner @ True North Venture Partners -  Crunchbase Person Profile">
            <a:extLst>
              <a:ext uri="{FF2B5EF4-FFF2-40B4-BE49-F238E27FC236}">
                <a16:creationId xmlns:a16="http://schemas.microsoft.com/office/drawing/2014/main" id="{501682E5-D198-4D49-BAFB-B355702DD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03" y="2158636"/>
            <a:ext cx="1278201" cy="1278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k Widmar - CEO at First Solar | LinkedIn">
            <a:extLst>
              <a:ext uri="{FF2B5EF4-FFF2-40B4-BE49-F238E27FC236}">
                <a16:creationId xmlns:a16="http://schemas.microsoft.com/office/drawing/2014/main" id="{40D8E3B8-8036-4740-9FB2-10AB0E667A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103" y="3646094"/>
            <a:ext cx="1294777" cy="12947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lexander Bradley - Chief Financial Officer at First Solar | LinkedIn">
            <a:extLst>
              <a:ext uri="{FF2B5EF4-FFF2-40B4-BE49-F238E27FC236}">
                <a16:creationId xmlns:a16="http://schemas.microsoft.com/office/drawing/2014/main" id="{01094B8B-CD2B-2D4E-B478-D054A09AF7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102" y="5023736"/>
            <a:ext cx="1293049" cy="129304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2A8281A9-4FE5-7645-930B-0B5A05FECC08}"/>
              </a:ext>
            </a:extLst>
          </p:cNvPr>
          <p:cNvSpPr/>
          <p:nvPr/>
        </p:nvSpPr>
        <p:spPr bwMode="gray">
          <a:xfrm>
            <a:off x="4661809" y="2296872"/>
            <a:ext cx="317250" cy="317250"/>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latin typeface="Wingdings" panose="05000000000000000000" pitchFamily="2" charset="2"/>
            </a:endParaRPr>
          </a:p>
        </p:txBody>
      </p:sp>
      <p:sp>
        <p:nvSpPr>
          <p:cNvPr id="26" name="Oval 25">
            <a:extLst>
              <a:ext uri="{FF2B5EF4-FFF2-40B4-BE49-F238E27FC236}">
                <a16:creationId xmlns:a16="http://schemas.microsoft.com/office/drawing/2014/main" id="{22E22E7B-309B-FA4C-A47E-37B26B87664F}"/>
              </a:ext>
            </a:extLst>
          </p:cNvPr>
          <p:cNvSpPr/>
          <p:nvPr/>
        </p:nvSpPr>
        <p:spPr bwMode="gray">
          <a:xfrm>
            <a:off x="4661809" y="2807516"/>
            <a:ext cx="317250" cy="317250"/>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latin typeface="Wingdings" panose="05000000000000000000" pitchFamily="2" charset="2"/>
            </a:endParaRPr>
          </a:p>
        </p:txBody>
      </p:sp>
      <p:sp>
        <p:nvSpPr>
          <p:cNvPr id="27" name="TextBox 26">
            <a:extLst>
              <a:ext uri="{FF2B5EF4-FFF2-40B4-BE49-F238E27FC236}">
                <a16:creationId xmlns:a16="http://schemas.microsoft.com/office/drawing/2014/main" id="{1598361D-EE59-9F41-89BF-466E80BF34C0}"/>
              </a:ext>
            </a:extLst>
          </p:cNvPr>
          <p:cNvSpPr txBox="1"/>
          <p:nvPr/>
        </p:nvSpPr>
        <p:spPr>
          <a:xfrm>
            <a:off x="5131282" y="2378321"/>
            <a:ext cx="4549606" cy="743537"/>
          </a:xfrm>
          <a:prstGeom prst="rect">
            <a:avLst/>
          </a:prstGeom>
          <a:noFill/>
        </p:spPr>
        <p:txBody>
          <a:bodyPr wrap="square" rtlCol="0">
            <a:spAutoFit/>
          </a:bodyPr>
          <a:lstStyle/>
          <a:p>
            <a:r>
              <a:rPr lang="en-US" sz="1058" b="1">
                <a:latin typeface="Open Sans" panose="020B0606030504020204" pitchFamily="34" charset="0"/>
                <a:ea typeface="Open Sans" panose="020B0606030504020204" pitchFamily="34" charset="0"/>
                <a:cs typeface="Open Sans" panose="020B0606030504020204" pitchFamily="34" charset="0"/>
              </a:rPr>
              <a:t>Long Term Commitment to FSLR</a:t>
            </a:r>
          </a:p>
          <a:p>
            <a:endParaRPr lang="en-US" sz="1058" b="1">
              <a:latin typeface="Open Sans" panose="020B0606030504020204" pitchFamily="34" charset="0"/>
              <a:ea typeface="Open Sans" panose="020B0606030504020204" pitchFamily="34" charset="0"/>
              <a:cs typeface="Open Sans" panose="020B0606030504020204" pitchFamily="34" charset="0"/>
            </a:endParaRPr>
          </a:p>
          <a:p>
            <a:br>
              <a:rPr lang="en-US" sz="1058" b="1">
                <a:latin typeface="Open Sans" panose="020B0606030504020204" pitchFamily="34" charset="0"/>
                <a:ea typeface="Open Sans" panose="020B0606030504020204" pitchFamily="34" charset="0"/>
                <a:cs typeface="Open Sans" panose="020B0606030504020204" pitchFamily="34" charset="0"/>
              </a:rPr>
            </a:br>
            <a:r>
              <a:rPr lang="en-US" sz="1058" b="1">
                <a:latin typeface="Open Sans" panose="020B0606030504020204" pitchFamily="34" charset="0"/>
                <a:ea typeface="Open Sans" panose="020B0606030504020204" pitchFamily="34" charset="0"/>
                <a:cs typeface="Open Sans" panose="020B0606030504020204" pitchFamily="34" charset="0"/>
              </a:rPr>
              <a:t>Long share holdings</a:t>
            </a:r>
          </a:p>
        </p:txBody>
      </p:sp>
      <p:sp>
        <p:nvSpPr>
          <p:cNvPr id="28" name="矩形: 圆角 3">
            <a:extLst>
              <a:ext uri="{FF2B5EF4-FFF2-40B4-BE49-F238E27FC236}">
                <a16:creationId xmlns:a16="http://schemas.microsoft.com/office/drawing/2014/main" id="{A4648025-F4D1-5A40-A2B4-A8A369C5EF88}"/>
              </a:ext>
            </a:extLst>
          </p:cNvPr>
          <p:cNvSpPr/>
          <p:nvPr/>
        </p:nvSpPr>
        <p:spPr>
          <a:xfrm>
            <a:off x="4773804" y="3359304"/>
            <a:ext cx="4484049"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Ownership</a:t>
            </a:r>
          </a:p>
        </p:txBody>
      </p:sp>
      <p:pic>
        <p:nvPicPr>
          <p:cNvPr id="6" name="Picture 5">
            <a:extLst>
              <a:ext uri="{FF2B5EF4-FFF2-40B4-BE49-F238E27FC236}">
                <a16:creationId xmlns:a16="http://schemas.microsoft.com/office/drawing/2014/main" id="{F6FABA62-B849-324E-829F-D9EA9E79033B}"/>
              </a:ext>
            </a:extLst>
          </p:cNvPr>
          <p:cNvPicPr>
            <a:picLocks noChangeAspect="1"/>
          </p:cNvPicPr>
          <p:nvPr/>
        </p:nvPicPr>
        <p:blipFill>
          <a:blip r:embed="rId10"/>
          <a:stretch>
            <a:fillRect/>
          </a:stretch>
        </p:blipFill>
        <p:spPr>
          <a:xfrm>
            <a:off x="4781865" y="3722202"/>
            <a:ext cx="2767657" cy="1572237"/>
          </a:xfrm>
          <a:prstGeom prst="rect">
            <a:avLst/>
          </a:prstGeom>
        </p:spPr>
      </p:pic>
      <p:pic>
        <p:nvPicPr>
          <p:cNvPr id="8" name="Picture 7">
            <a:extLst>
              <a:ext uri="{FF2B5EF4-FFF2-40B4-BE49-F238E27FC236}">
                <a16:creationId xmlns:a16="http://schemas.microsoft.com/office/drawing/2014/main" id="{4512E5A1-AE2D-4840-9BE6-A5A90D2DB774}"/>
              </a:ext>
            </a:extLst>
          </p:cNvPr>
          <p:cNvPicPr>
            <a:picLocks noChangeAspect="1"/>
          </p:cNvPicPr>
          <p:nvPr/>
        </p:nvPicPr>
        <p:blipFill>
          <a:blip r:embed="rId11"/>
          <a:stretch>
            <a:fillRect/>
          </a:stretch>
        </p:blipFill>
        <p:spPr>
          <a:xfrm>
            <a:off x="6739290" y="4821476"/>
            <a:ext cx="3212417" cy="1462734"/>
          </a:xfrm>
          <a:prstGeom prst="rect">
            <a:avLst/>
          </a:prstGeom>
        </p:spPr>
      </p:pic>
      <p:sp>
        <p:nvSpPr>
          <p:cNvPr id="2" name="Title 1">
            <a:extLst>
              <a:ext uri="{FF2B5EF4-FFF2-40B4-BE49-F238E27FC236}">
                <a16:creationId xmlns:a16="http://schemas.microsoft.com/office/drawing/2014/main" id="{49EE75A3-095A-1445-4F8E-24EDEEA4CC6B}"/>
              </a:ext>
            </a:extLst>
          </p:cNvPr>
          <p:cNvSpPr>
            <a:spLocks noGrp="1"/>
          </p:cNvSpPr>
          <p:nvPr>
            <p:ph type="title"/>
          </p:nvPr>
        </p:nvSpPr>
        <p:spPr>
          <a:xfrm>
            <a:off x="738664" y="414000"/>
            <a:ext cx="7455595" cy="580772"/>
          </a:xfrm>
        </p:spPr>
        <p:txBody>
          <a:bodyPr vert="horz" rIns="0"/>
          <a:lstStyle/>
          <a:p>
            <a:r>
              <a:rPr lang="en-US"/>
              <a:t>Appendix C </a:t>
            </a:r>
            <a:r>
              <a:rPr lang="en-IE"/>
              <a:t>|</a:t>
            </a:r>
            <a:r>
              <a:rPr lang="en-US"/>
              <a:t> </a:t>
            </a:r>
            <a:r>
              <a:rPr lang="en-US" b="0"/>
              <a:t>Leadership and Ownership</a:t>
            </a:r>
          </a:p>
        </p:txBody>
      </p:sp>
      <p:sp>
        <p:nvSpPr>
          <p:cNvPr id="15" name="Slide Number Placeholder 35">
            <a:extLst>
              <a:ext uri="{FF2B5EF4-FFF2-40B4-BE49-F238E27FC236}">
                <a16:creationId xmlns:a16="http://schemas.microsoft.com/office/drawing/2014/main" id="{66B160DF-42DF-8AB4-C3A1-A7E42137E2B4}"/>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15</a:t>
            </a:fld>
            <a:endParaRPr lang="en-US" sz="900"/>
          </a:p>
        </p:txBody>
      </p:sp>
    </p:spTree>
    <p:custDataLst>
      <p:custData r:id="rId1"/>
    </p:custDataLst>
    <p:extLst>
      <p:ext uri="{BB962C8B-B14F-4D97-AF65-F5344CB8AC3E}">
        <p14:creationId xmlns:p14="http://schemas.microsoft.com/office/powerpoint/2010/main" val="322732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113C63C-87C1-AC70-2AE6-B5DA45AFEAC2}"/>
              </a:ext>
            </a:extLst>
          </p:cNvPr>
          <p:cNvGraphicFramePr>
            <a:graphicFrameLocks/>
          </p:cNvGraphicFramePr>
          <p:nvPr>
            <p:custDataLst>
              <p:tags r:id="rId2"/>
            </p:custDataLst>
            <p:extLst>
              <p:ext uri="{D42A27DB-BD31-4B8C-83A1-F6EECF244321}">
                <p14:modId xmlns:p14="http://schemas.microsoft.com/office/powerpoint/2010/main" val="1803408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11" name="think-cell data - do not delete" hidden="1">
                        <a:extLst>
                          <a:ext uri="{FF2B5EF4-FFF2-40B4-BE49-F238E27FC236}">
                            <a16:creationId xmlns:a16="http://schemas.microsoft.com/office/drawing/2014/main" id="{A113C63C-87C1-AC70-2AE6-B5DA45AFEAC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E86CAF74-FA98-5C7F-C9FA-1E822E684384}"/>
              </a:ext>
            </a:extLst>
          </p:cNvPr>
          <p:cNvSpPr>
            <a:spLocks noGrp="1"/>
          </p:cNvSpPr>
          <p:nvPr>
            <p:ph type="sldNum" sz="quarter" idx="12"/>
          </p:nvPr>
        </p:nvSpPr>
        <p:spPr/>
        <p:txBody>
          <a:bodyPr/>
          <a:lstStyle/>
          <a:p>
            <a:fld id="{0328F7EC-8A52-408B-86E7-BB3E2787B7C7}" type="slidenum">
              <a:rPr lang="zh-CN" altLang="en-US" smtClean="0"/>
              <a:t>16</a:t>
            </a:fld>
            <a:endParaRPr lang="zh-CN" altLang="en-US"/>
          </a:p>
        </p:txBody>
      </p:sp>
      <p:sp>
        <p:nvSpPr>
          <p:cNvPr id="7" name="Footer Placeholder 4">
            <a:extLst>
              <a:ext uri="{FF2B5EF4-FFF2-40B4-BE49-F238E27FC236}">
                <a16:creationId xmlns:a16="http://schemas.microsoft.com/office/drawing/2014/main" id="{8909FF15-F097-F190-153A-D3513CAC104A}"/>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93">
                <a:latin typeface="Open Sans" panose="020B0606030504020204" pitchFamily="34" charset="0"/>
                <a:ea typeface="Open Sans" panose="020B0606030504020204" pitchFamily="34" charset="0"/>
                <a:cs typeface="Open Sans" panose="020B0606030504020204" pitchFamily="34" charset="0"/>
              </a:rPr>
              <a:t>Source: </a:t>
            </a:r>
          </a:p>
        </p:txBody>
      </p:sp>
      <p:pic>
        <p:nvPicPr>
          <p:cNvPr id="2" name="Picture 1">
            <a:extLst>
              <a:ext uri="{FF2B5EF4-FFF2-40B4-BE49-F238E27FC236}">
                <a16:creationId xmlns:a16="http://schemas.microsoft.com/office/drawing/2014/main" id="{2D056345-36F4-BE4A-9C56-3AA283A57685}"/>
              </a:ext>
            </a:extLst>
          </p:cNvPr>
          <p:cNvPicPr>
            <a:picLocks noChangeAspect="1"/>
          </p:cNvPicPr>
          <p:nvPr/>
        </p:nvPicPr>
        <p:blipFill>
          <a:blip r:embed="rId7"/>
          <a:stretch>
            <a:fillRect/>
          </a:stretch>
        </p:blipFill>
        <p:spPr>
          <a:xfrm>
            <a:off x="546421" y="2204045"/>
            <a:ext cx="8892573" cy="4230447"/>
          </a:xfrm>
          <a:prstGeom prst="rect">
            <a:avLst/>
          </a:prstGeom>
        </p:spPr>
      </p:pic>
      <p:sp>
        <p:nvSpPr>
          <p:cNvPr id="12" name="矩形: 圆角 3">
            <a:extLst>
              <a:ext uri="{FF2B5EF4-FFF2-40B4-BE49-F238E27FC236}">
                <a16:creationId xmlns:a16="http://schemas.microsoft.com/office/drawing/2014/main" id="{5E66414D-B3E5-1448-90C2-17EBF98E6080}"/>
              </a:ext>
            </a:extLst>
          </p:cNvPr>
          <p:cNvSpPr/>
          <p:nvPr/>
        </p:nvSpPr>
        <p:spPr>
          <a:xfrm>
            <a:off x="2868923" y="1617756"/>
            <a:ext cx="4608255" cy="26203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7">
                <a:solidFill>
                  <a:schemeClr val="bg1"/>
                </a:solidFill>
                <a:latin typeface="Open Sans" panose="020B0606030504020204" pitchFamily="34" charset="0"/>
                <a:ea typeface="Open Sans" panose="020B0606030504020204" pitchFamily="34" charset="0"/>
                <a:cs typeface="Open Sans" panose="020B0606030504020204" pitchFamily="34" charset="0"/>
              </a:rPr>
              <a:t>JPMC</a:t>
            </a:r>
          </a:p>
        </p:txBody>
      </p:sp>
      <p:sp>
        <p:nvSpPr>
          <p:cNvPr id="6" name="Title 1">
            <a:extLst>
              <a:ext uri="{FF2B5EF4-FFF2-40B4-BE49-F238E27FC236}">
                <a16:creationId xmlns:a16="http://schemas.microsoft.com/office/drawing/2014/main" id="{9DA1B466-45B1-CE1F-DB4F-6D33218372D5}"/>
              </a:ext>
            </a:extLst>
          </p:cNvPr>
          <p:cNvSpPr>
            <a:spLocks noGrp="1"/>
          </p:cNvSpPr>
          <p:nvPr>
            <p:ph type="title"/>
          </p:nvPr>
        </p:nvSpPr>
        <p:spPr>
          <a:xfrm>
            <a:off x="738664" y="414000"/>
            <a:ext cx="7455595" cy="580772"/>
          </a:xfrm>
        </p:spPr>
        <p:txBody>
          <a:bodyPr vert="horz" rIns="0"/>
          <a:lstStyle/>
          <a:p>
            <a:r>
              <a:rPr lang="en-US"/>
              <a:t>Appendix D </a:t>
            </a:r>
            <a:r>
              <a:rPr lang="en-IE"/>
              <a:t>|</a:t>
            </a:r>
            <a:r>
              <a:rPr lang="en-US"/>
              <a:t> </a:t>
            </a:r>
            <a:r>
              <a:rPr lang="en-US" b="0"/>
              <a:t>Analyst Price Targets</a:t>
            </a:r>
          </a:p>
        </p:txBody>
      </p:sp>
      <p:sp>
        <p:nvSpPr>
          <p:cNvPr id="13" name="Slide Number Placeholder 35">
            <a:extLst>
              <a:ext uri="{FF2B5EF4-FFF2-40B4-BE49-F238E27FC236}">
                <a16:creationId xmlns:a16="http://schemas.microsoft.com/office/drawing/2014/main" id="{4FA42E3D-C17C-FEEB-A6FB-AE08BAEE6920}"/>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16</a:t>
            </a:fld>
            <a:endParaRPr lang="en-US" sz="900"/>
          </a:p>
        </p:txBody>
      </p:sp>
    </p:spTree>
    <p:custDataLst>
      <p:custData r:id="rId1"/>
    </p:custDataLst>
    <p:extLst>
      <p:ext uri="{BB962C8B-B14F-4D97-AF65-F5344CB8AC3E}">
        <p14:creationId xmlns:p14="http://schemas.microsoft.com/office/powerpoint/2010/main" val="3662596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D313-54B2-772D-33F9-DBB163E8D90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2A7256-2A7B-D805-0D45-9E203760370A}"/>
              </a:ext>
            </a:extLst>
          </p:cNvPr>
          <p:cNvGraphicFramePr>
            <a:graphicFrameLocks/>
          </p:cNvGraphicFramePr>
          <p:nvPr>
            <p:custDataLst>
              <p:tags r:id="rId2"/>
            </p:custDataLst>
            <p:extLst>
              <p:ext uri="{D42A27DB-BD31-4B8C-83A1-F6EECF244321}">
                <p14:modId xmlns:p14="http://schemas.microsoft.com/office/powerpoint/2010/main" val="1827588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0D2A7256-2A7B-D805-0D45-9E20376037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D342014-ABCC-411A-23F5-703DCA7DBCBD}"/>
              </a:ext>
            </a:extLst>
          </p:cNvPr>
          <p:cNvSpPr>
            <a:spLocks noGrp="1"/>
          </p:cNvSpPr>
          <p:nvPr>
            <p:ph type="title"/>
          </p:nvPr>
        </p:nvSpPr>
        <p:spPr>
          <a:xfrm>
            <a:off x="738664" y="414000"/>
            <a:ext cx="7455595" cy="580772"/>
          </a:xfrm>
        </p:spPr>
        <p:txBody>
          <a:bodyPr vert="horz" rIns="0"/>
          <a:lstStyle/>
          <a:p>
            <a:r>
              <a:rPr lang="en-US"/>
              <a:t>Appendix E </a:t>
            </a:r>
            <a:r>
              <a:rPr lang="en-IE"/>
              <a:t>|</a:t>
            </a:r>
            <a:r>
              <a:rPr lang="en-US"/>
              <a:t> </a:t>
            </a:r>
            <a:r>
              <a:rPr lang="en-US" b="0"/>
              <a:t>DCF Build - Base</a:t>
            </a:r>
          </a:p>
        </p:txBody>
      </p:sp>
      <p:sp>
        <p:nvSpPr>
          <p:cNvPr id="6" name="Slide Number Placeholder 35">
            <a:extLst>
              <a:ext uri="{FF2B5EF4-FFF2-40B4-BE49-F238E27FC236}">
                <a16:creationId xmlns:a16="http://schemas.microsoft.com/office/drawing/2014/main" id="{90689F3F-3B77-626F-C993-A488C293EFD3}"/>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17</a:t>
            </a:fld>
            <a:endParaRPr lang="en-US" sz="900"/>
          </a:p>
        </p:txBody>
      </p:sp>
      <p:pic>
        <p:nvPicPr>
          <p:cNvPr id="3" name="Picture 2">
            <a:extLst>
              <a:ext uri="{FF2B5EF4-FFF2-40B4-BE49-F238E27FC236}">
                <a16:creationId xmlns:a16="http://schemas.microsoft.com/office/drawing/2014/main" id="{49D8FA5F-6A5F-BE30-42B3-75ECAE3CD1A0}"/>
              </a:ext>
            </a:extLst>
          </p:cNvPr>
          <p:cNvPicPr>
            <a:picLocks noChangeAspect="1"/>
          </p:cNvPicPr>
          <p:nvPr/>
        </p:nvPicPr>
        <p:blipFill>
          <a:blip r:embed="rId7"/>
          <a:stretch>
            <a:fillRect/>
          </a:stretch>
        </p:blipFill>
        <p:spPr>
          <a:xfrm>
            <a:off x="738664" y="1158239"/>
            <a:ext cx="7277576" cy="5583023"/>
          </a:xfrm>
          <a:prstGeom prst="rect">
            <a:avLst/>
          </a:prstGeom>
        </p:spPr>
      </p:pic>
    </p:spTree>
    <p:custDataLst>
      <p:custData r:id="rId1"/>
    </p:custDataLst>
    <p:extLst>
      <p:ext uri="{BB962C8B-B14F-4D97-AF65-F5344CB8AC3E}">
        <p14:creationId xmlns:p14="http://schemas.microsoft.com/office/powerpoint/2010/main" val="216845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F3EE-BDE1-B211-E647-AF7CAA5E19C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0F62163-A350-50E0-480B-4871E7564A16}"/>
              </a:ext>
            </a:extLst>
          </p:cNvPr>
          <p:cNvGraphicFramePr>
            <a:graphicFrameLocks/>
          </p:cNvGraphicFramePr>
          <p:nvPr>
            <p:custDataLst>
              <p:tags r:id="rId2"/>
            </p:custDataLst>
            <p:extLst>
              <p:ext uri="{D42A27DB-BD31-4B8C-83A1-F6EECF244321}">
                <p14:modId xmlns:p14="http://schemas.microsoft.com/office/powerpoint/2010/main" val="1970253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00F62163-A350-50E0-480B-4871E7564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7487DCD-2349-1852-0637-714C58F918E3}"/>
              </a:ext>
            </a:extLst>
          </p:cNvPr>
          <p:cNvSpPr>
            <a:spLocks noGrp="1"/>
          </p:cNvSpPr>
          <p:nvPr>
            <p:ph type="title"/>
          </p:nvPr>
        </p:nvSpPr>
        <p:spPr>
          <a:xfrm>
            <a:off x="738664" y="414000"/>
            <a:ext cx="7455595" cy="580772"/>
          </a:xfrm>
        </p:spPr>
        <p:txBody>
          <a:bodyPr vert="horz" rIns="0"/>
          <a:lstStyle/>
          <a:p>
            <a:r>
              <a:rPr lang="en-US"/>
              <a:t>Appendix F </a:t>
            </a:r>
            <a:r>
              <a:rPr lang="en-IE"/>
              <a:t>|</a:t>
            </a:r>
            <a:r>
              <a:rPr lang="en-US"/>
              <a:t> ASP Sensitivity (2028E) </a:t>
            </a:r>
            <a:r>
              <a:rPr lang="en-US">
                <a:sym typeface="Wingdings" panose="05000000000000000000" pitchFamily="2" charset="2"/>
              </a:rPr>
              <a:t> </a:t>
            </a:r>
            <a:endParaRPr lang="en-US" b="0"/>
          </a:p>
        </p:txBody>
      </p:sp>
      <p:sp>
        <p:nvSpPr>
          <p:cNvPr id="6" name="Slide Number Placeholder 35">
            <a:extLst>
              <a:ext uri="{FF2B5EF4-FFF2-40B4-BE49-F238E27FC236}">
                <a16:creationId xmlns:a16="http://schemas.microsoft.com/office/drawing/2014/main" id="{D0758F90-D146-DE5F-38CA-83AE7A312E06}"/>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18</a:t>
            </a:fld>
            <a:endParaRPr lang="en-US" sz="900"/>
          </a:p>
        </p:txBody>
      </p:sp>
      <p:pic>
        <p:nvPicPr>
          <p:cNvPr id="8" name="Picture 7">
            <a:extLst>
              <a:ext uri="{FF2B5EF4-FFF2-40B4-BE49-F238E27FC236}">
                <a16:creationId xmlns:a16="http://schemas.microsoft.com/office/drawing/2014/main" id="{CFF7B11B-F019-3A6E-7313-280227CF3072}"/>
              </a:ext>
            </a:extLst>
          </p:cNvPr>
          <p:cNvPicPr>
            <a:picLocks noChangeAspect="1"/>
          </p:cNvPicPr>
          <p:nvPr/>
        </p:nvPicPr>
        <p:blipFill>
          <a:blip r:embed="rId7"/>
          <a:stretch>
            <a:fillRect/>
          </a:stretch>
        </p:blipFill>
        <p:spPr>
          <a:xfrm>
            <a:off x="1047750" y="1159899"/>
            <a:ext cx="7659169" cy="1438476"/>
          </a:xfrm>
          <a:prstGeom prst="rect">
            <a:avLst/>
          </a:prstGeom>
        </p:spPr>
      </p:pic>
      <p:pic>
        <p:nvPicPr>
          <p:cNvPr id="7" name="Picture 6">
            <a:extLst>
              <a:ext uri="{FF2B5EF4-FFF2-40B4-BE49-F238E27FC236}">
                <a16:creationId xmlns:a16="http://schemas.microsoft.com/office/drawing/2014/main" id="{2C25EBAE-65AF-A94A-6BC9-B18337327EF7}"/>
              </a:ext>
            </a:extLst>
          </p:cNvPr>
          <p:cNvPicPr>
            <a:picLocks noChangeAspect="1"/>
          </p:cNvPicPr>
          <p:nvPr/>
        </p:nvPicPr>
        <p:blipFill>
          <a:blip r:embed="rId8"/>
          <a:stretch>
            <a:fillRect/>
          </a:stretch>
        </p:blipFill>
        <p:spPr>
          <a:xfrm>
            <a:off x="1000118" y="2771356"/>
            <a:ext cx="7754432" cy="1457528"/>
          </a:xfrm>
          <a:prstGeom prst="rect">
            <a:avLst/>
          </a:prstGeom>
        </p:spPr>
      </p:pic>
      <p:pic>
        <p:nvPicPr>
          <p:cNvPr id="14" name="Picture 13">
            <a:extLst>
              <a:ext uri="{FF2B5EF4-FFF2-40B4-BE49-F238E27FC236}">
                <a16:creationId xmlns:a16="http://schemas.microsoft.com/office/drawing/2014/main" id="{D6A20DEA-6F8F-4B67-FF94-F755763F228E}"/>
              </a:ext>
            </a:extLst>
          </p:cNvPr>
          <p:cNvPicPr>
            <a:picLocks noChangeAspect="1"/>
          </p:cNvPicPr>
          <p:nvPr/>
        </p:nvPicPr>
        <p:blipFill>
          <a:blip r:embed="rId9"/>
          <a:stretch>
            <a:fillRect/>
          </a:stretch>
        </p:blipFill>
        <p:spPr>
          <a:xfrm>
            <a:off x="1047750" y="4401865"/>
            <a:ext cx="7821116" cy="1505160"/>
          </a:xfrm>
          <a:prstGeom prst="rect">
            <a:avLst/>
          </a:prstGeom>
        </p:spPr>
      </p:pic>
      <p:pic>
        <p:nvPicPr>
          <p:cNvPr id="3" name="Picture 2">
            <a:extLst>
              <a:ext uri="{FF2B5EF4-FFF2-40B4-BE49-F238E27FC236}">
                <a16:creationId xmlns:a16="http://schemas.microsoft.com/office/drawing/2014/main" id="{B7A29192-B82D-31B9-7DA5-E716AF536C83}"/>
              </a:ext>
            </a:extLst>
          </p:cNvPr>
          <p:cNvPicPr>
            <a:picLocks noChangeAspect="1"/>
          </p:cNvPicPr>
          <p:nvPr/>
        </p:nvPicPr>
        <p:blipFill>
          <a:blip r:embed="rId10"/>
          <a:stretch>
            <a:fillRect/>
          </a:stretch>
        </p:blipFill>
        <p:spPr>
          <a:xfrm>
            <a:off x="1328889" y="5811291"/>
            <a:ext cx="6275144" cy="903189"/>
          </a:xfrm>
          <a:prstGeom prst="rect">
            <a:avLst/>
          </a:prstGeom>
        </p:spPr>
      </p:pic>
      <p:sp>
        <p:nvSpPr>
          <p:cNvPr id="9" name="TextBox 8">
            <a:extLst>
              <a:ext uri="{FF2B5EF4-FFF2-40B4-BE49-F238E27FC236}">
                <a16:creationId xmlns:a16="http://schemas.microsoft.com/office/drawing/2014/main" id="{1F29F794-F27A-6F38-EC17-C7B192B21C40}"/>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sp>
        <p:nvSpPr>
          <p:cNvPr id="10" name="Rectangle 9">
            <a:extLst>
              <a:ext uri="{FF2B5EF4-FFF2-40B4-BE49-F238E27FC236}">
                <a16:creationId xmlns:a16="http://schemas.microsoft.com/office/drawing/2014/main" id="{DF747002-A97C-9D32-ABCA-06C3F4216F8E}"/>
              </a:ext>
            </a:extLst>
          </p:cNvPr>
          <p:cNvSpPr/>
          <p:nvPr/>
        </p:nvSpPr>
        <p:spPr>
          <a:xfrm>
            <a:off x="7292340" y="6515100"/>
            <a:ext cx="388620" cy="199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Tree>
    <p:custDataLst>
      <p:custData r:id="rId1"/>
    </p:custDataLst>
    <p:extLst>
      <p:ext uri="{BB962C8B-B14F-4D97-AF65-F5344CB8AC3E}">
        <p14:creationId xmlns:p14="http://schemas.microsoft.com/office/powerpoint/2010/main" val="12294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D3D25-A1FE-D1A7-81FB-7C2384BE6D3D}"/>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37E7526-F54E-34A6-EE25-A6BC7B78B253}"/>
              </a:ext>
            </a:extLst>
          </p:cNvPr>
          <p:cNvGraphicFramePr>
            <a:graphicFrameLocks/>
          </p:cNvGraphicFramePr>
          <p:nvPr>
            <p:custDataLst>
              <p:tags r:id="rId2"/>
            </p:custDataLst>
            <p:extLst>
              <p:ext uri="{D42A27DB-BD31-4B8C-83A1-F6EECF244321}">
                <p14:modId xmlns:p14="http://schemas.microsoft.com/office/powerpoint/2010/main" val="2042579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737E7526-F54E-34A6-EE25-A6BC7B78B25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28CE955-7308-68E8-8ECD-AF593113D483}"/>
              </a:ext>
            </a:extLst>
          </p:cNvPr>
          <p:cNvSpPr>
            <a:spLocks noGrp="1"/>
          </p:cNvSpPr>
          <p:nvPr>
            <p:ph type="title"/>
          </p:nvPr>
        </p:nvSpPr>
        <p:spPr>
          <a:xfrm>
            <a:off x="738664" y="414000"/>
            <a:ext cx="7455595" cy="580772"/>
          </a:xfrm>
        </p:spPr>
        <p:txBody>
          <a:bodyPr vert="horz" rIns="0"/>
          <a:lstStyle/>
          <a:p>
            <a:r>
              <a:rPr lang="en-US"/>
              <a:t>Appendix G </a:t>
            </a:r>
            <a:r>
              <a:rPr lang="en-IE"/>
              <a:t>|</a:t>
            </a:r>
            <a:r>
              <a:rPr lang="en-US"/>
              <a:t> Income Statement Base</a:t>
            </a:r>
            <a:endParaRPr lang="en-US" b="0"/>
          </a:p>
        </p:txBody>
      </p:sp>
      <p:sp>
        <p:nvSpPr>
          <p:cNvPr id="6" name="Slide Number Placeholder 35">
            <a:extLst>
              <a:ext uri="{FF2B5EF4-FFF2-40B4-BE49-F238E27FC236}">
                <a16:creationId xmlns:a16="http://schemas.microsoft.com/office/drawing/2014/main" id="{DC4ACCB5-D8EE-4D46-8B0B-05C9B6F65C31}"/>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19</a:t>
            </a:fld>
            <a:endParaRPr lang="en-US" sz="900"/>
          </a:p>
        </p:txBody>
      </p:sp>
      <p:sp>
        <p:nvSpPr>
          <p:cNvPr id="9" name="TextBox 8">
            <a:extLst>
              <a:ext uri="{FF2B5EF4-FFF2-40B4-BE49-F238E27FC236}">
                <a16:creationId xmlns:a16="http://schemas.microsoft.com/office/drawing/2014/main" id="{70823583-9E93-7A66-DEE8-8A73EEC5404A}"/>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11" name="Picture 10">
            <a:extLst>
              <a:ext uri="{FF2B5EF4-FFF2-40B4-BE49-F238E27FC236}">
                <a16:creationId xmlns:a16="http://schemas.microsoft.com/office/drawing/2014/main" id="{06A4E05B-B4BE-725B-BAEA-9A921C6FA4FA}"/>
              </a:ext>
            </a:extLst>
          </p:cNvPr>
          <p:cNvPicPr>
            <a:picLocks noChangeAspect="1"/>
          </p:cNvPicPr>
          <p:nvPr/>
        </p:nvPicPr>
        <p:blipFill>
          <a:blip r:embed="rId7"/>
          <a:stretch>
            <a:fillRect/>
          </a:stretch>
        </p:blipFill>
        <p:spPr>
          <a:xfrm>
            <a:off x="818514" y="1433186"/>
            <a:ext cx="9107171" cy="4677428"/>
          </a:xfrm>
          <a:prstGeom prst="rect">
            <a:avLst/>
          </a:prstGeom>
        </p:spPr>
      </p:pic>
    </p:spTree>
    <p:custDataLst>
      <p:custData r:id="rId1"/>
    </p:custDataLst>
    <p:extLst>
      <p:ext uri="{BB962C8B-B14F-4D97-AF65-F5344CB8AC3E}">
        <p14:creationId xmlns:p14="http://schemas.microsoft.com/office/powerpoint/2010/main" val="3432640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10A8C-A1F6-4E1A-FA93-280A7D897742}"/>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08BC39AD-334C-5C7C-FE71-09E873D4E913}"/>
              </a:ext>
            </a:extLst>
          </p:cNvPr>
          <p:cNvGraphicFramePr>
            <a:graphicFrameLocks/>
          </p:cNvGraphicFramePr>
          <p:nvPr>
            <p:custDataLst>
              <p:tags r:id="rId2"/>
            </p:custDataLst>
            <p:extLst>
              <p:ext uri="{D42A27DB-BD31-4B8C-83A1-F6EECF244321}">
                <p14:modId xmlns:p14="http://schemas.microsoft.com/office/powerpoint/2010/main" val="2734214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782" imgH="782" progId="TCLayout.ActiveDocument.1">
                  <p:embed/>
                </p:oleObj>
              </mc:Choice>
              <mc:Fallback>
                <p:oleObj name="think-cell Slide" r:id="rId10" imgW="782" imgH="782" progId="TCLayout.ActiveDocument.1">
                  <p:embed/>
                  <p:pic>
                    <p:nvPicPr>
                      <p:cNvPr id="72" name="think-cell data - do not delete" hidden="1">
                        <a:extLst>
                          <a:ext uri="{FF2B5EF4-FFF2-40B4-BE49-F238E27FC236}">
                            <a16:creationId xmlns:a16="http://schemas.microsoft.com/office/drawing/2014/main" id="{08BC39AD-334C-5C7C-FE71-09E873D4E91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DDCA9DE1-8335-81F0-D350-4CA23522CE88}"/>
              </a:ext>
            </a:extLst>
          </p:cNvPr>
          <p:cNvSpPr/>
          <p:nvPr/>
        </p:nvSpPr>
        <p:spPr>
          <a:xfrm>
            <a:off x="738187" y="5874027"/>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Catalysts</a:t>
            </a:r>
            <a:endParaRPr lang="en-SG" sz="1000" b="1">
              <a:solidFill>
                <a:srgbClr val="013565"/>
              </a:solidFill>
              <a:cs typeface="Segoe UI Semibold" panose="020B0702040204020203" pitchFamily="34" charset="0"/>
            </a:endParaRPr>
          </a:p>
          <a:p>
            <a:pPr>
              <a:spcAft>
                <a:spcPts val="300"/>
              </a:spcAft>
            </a:pPr>
            <a:r>
              <a:rPr lang="en-SG" sz="1000" b="1">
                <a:solidFill>
                  <a:srgbClr val="013565"/>
                </a:solidFill>
                <a:cs typeface="Segoe UI Semibold" panose="020B0702040204020203" pitchFamily="34" charset="0"/>
              </a:rPr>
              <a:t>Policy + Production Catalysts Ahead</a:t>
            </a:r>
          </a:p>
        </p:txBody>
      </p:sp>
      <p:sp>
        <p:nvSpPr>
          <p:cNvPr id="71" name="TextBox 70">
            <a:extLst>
              <a:ext uri="{FF2B5EF4-FFF2-40B4-BE49-F238E27FC236}">
                <a16:creationId xmlns:a16="http://schemas.microsoft.com/office/drawing/2014/main" id="{3FA60AB0-7288-C28A-5347-96BC6363C967}"/>
              </a:ext>
            </a:extLst>
          </p:cNvPr>
          <p:cNvSpPr txBox="1"/>
          <p:nvPr/>
        </p:nvSpPr>
        <p:spPr>
          <a:xfrm>
            <a:off x="5521960" y="2917455"/>
            <a:ext cx="4486956" cy="38122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000" i="1"/>
          </a:p>
        </p:txBody>
      </p:sp>
      <p:sp>
        <p:nvSpPr>
          <p:cNvPr id="31" name="Slide Number Placeholder 30">
            <a:extLst>
              <a:ext uri="{FF2B5EF4-FFF2-40B4-BE49-F238E27FC236}">
                <a16:creationId xmlns:a16="http://schemas.microsoft.com/office/drawing/2014/main" id="{97A4F45D-5410-3207-12F3-D896AB73BA76}"/>
              </a:ext>
            </a:extLst>
          </p:cNvPr>
          <p:cNvSpPr>
            <a:spLocks noGrp="1"/>
          </p:cNvSpPr>
          <p:nvPr>
            <p:ph type="sldNum" sz="quarter" idx="12"/>
          </p:nvPr>
        </p:nvSpPr>
        <p:spPr/>
        <p:txBody>
          <a:bodyPr/>
          <a:lstStyle/>
          <a:p>
            <a:r>
              <a:rPr lang="en-SG" sz="700"/>
              <a:t>Notes: 1) FEOC = Foreign Entity of Concern, 2) AD/CVD = Antidumping &amp; Countervailing Duties, 3) IRA = Inflation Reduction Act.</a:t>
            </a:r>
          </a:p>
          <a:p>
            <a:r>
              <a:rPr lang="en-US" sz="700">
                <a:latin typeface="Open Sans" panose="020B0606030504020204" pitchFamily="34" charset="0"/>
                <a:ea typeface="Open Sans" panose="020B0606030504020204" pitchFamily="34" charset="0"/>
                <a:cs typeface="Open Sans" panose="020B0606030504020204" pitchFamily="34" charset="0"/>
              </a:rPr>
              <a:t>Source: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104" name="TextBox 103">
            <a:extLst>
              <a:ext uri="{FF2B5EF4-FFF2-40B4-BE49-F238E27FC236}">
                <a16:creationId xmlns:a16="http://schemas.microsoft.com/office/drawing/2014/main" id="{2C1B20FD-4456-928A-F4FE-077DADDCFF89}"/>
              </a:ext>
            </a:extLst>
          </p:cNvPr>
          <p:cNvSpPr txBox="1"/>
          <p:nvPr/>
        </p:nvSpPr>
        <p:spPr>
          <a:xfrm>
            <a:off x="738187" y="1240413"/>
            <a:ext cx="9267823" cy="1142815"/>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Aft>
                <a:spcPts val="500"/>
              </a:spcAft>
            </a:pPr>
            <a:r>
              <a:rPr lang="en-US" sz="1000">
                <a:solidFill>
                  <a:schemeClr val="accent1">
                    <a:lumMod val="75000"/>
                  </a:schemeClr>
                </a:solidFill>
              </a:rPr>
              <a:t>We propose a long position in First Solar (FSLR), supported by structural policy tailwinds, a durable technology moat, and multi-year margin expansion</a:t>
            </a:r>
          </a:p>
          <a:p>
            <a:pPr algn="l">
              <a:spcAft>
                <a:spcPts val="500"/>
              </a:spcAft>
            </a:pPr>
            <a:r>
              <a:rPr lang="en-US" sz="1000">
                <a:solidFill>
                  <a:schemeClr val="accent1">
                    <a:lumMod val="75000"/>
                  </a:schemeClr>
                </a:solidFill>
              </a:rPr>
              <a:t>First Solar is the leading U.S.-based solar manufacturer with a fully domestic, FEOC-compliant supply chain and differentiated </a:t>
            </a:r>
            <a:r>
              <a:rPr lang="en-US" sz="1000" err="1">
                <a:solidFill>
                  <a:schemeClr val="accent1">
                    <a:lumMod val="75000"/>
                  </a:schemeClr>
                </a:solidFill>
              </a:rPr>
              <a:t>CdTe</a:t>
            </a:r>
            <a:r>
              <a:rPr lang="en-US" sz="1000">
                <a:solidFill>
                  <a:schemeClr val="accent1">
                    <a:lumMod val="75000"/>
                  </a:schemeClr>
                </a:solidFill>
              </a:rPr>
              <a:t> thin-film technology</a:t>
            </a:r>
          </a:p>
          <a:p>
            <a:pPr algn="l">
              <a:spcAft>
                <a:spcPts val="500"/>
              </a:spcAft>
            </a:pPr>
            <a:r>
              <a:rPr lang="en-US" sz="1000">
                <a:solidFill>
                  <a:schemeClr val="accent1">
                    <a:lumMod val="75000"/>
                  </a:schemeClr>
                </a:solidFill>
              </a:rPr>
              <a:t>Despite strong historic share performance, we believe key catalysts remain underpriced, providing further upside potential from current share price of $245.9 (closing price 20.11.2025) to </a:t>
            </a:r>
            <a:r>
              <a:rPr lang="en-US" sz="1000">
                <a:solidFill>
                  <a:srgbClr val="FF0000"/>
                </a:solidFill>
              </a:rPr>
              <a:t>$359.1 by 2028 in our base case, representing a 46.13%</a:t>
            </a:r>
            <a:r>
              <a:rPr lang="en-US" sz="1000">
                <a:solidFill>
                  <a:schemeClr val="accent1">
                    <a:lumMod val="75000"/>
                  </a:schemeClr>
                </a:solidFill>
              </a:rPr>
              <a:t> upside</a:t>
            </a:r>
          </a:p>
        </p:txBody>
      </p:sp>
      <p:sp>
        <p:nvSpPr>
          <p:cNvPr id="3" name="Rectangle 2">
            <a:extLst>
              <a:ext uri="{FF2B5EF4-FFF2-40B4-BE49-F238E27FC236}">
                <a16:creationId xmlns:a16="http://schemas.microsoft.com/office/drawing/2014/main" id="{1E593CA3-0978-D97B-D942-79D12EB1E2B5}"/>
              </a:ext>
            </a:extLst>
          </p:cNvPr>
          <p:cNvSpPr/>
          <p:nvPr/>
        </p:nvSpPr>
        <p:spPr>
          <a:xfrm>
            <a:off x="738187" y="2901845"/>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1 </a:t>
            </a:r>
          </a:p>
          <a:p>
            <a:pPr>
              <a:spcAft>
                <a:spcPts val="300"/>
              </a:spcAft>
            </a:pPr>
            <a:r>
              <a:rPr lang="en-SG" sz="1000" b="1">
                <a:solidFill>
                  <a:srgbClr val="013565"/>
                </a:solidFill>
                <a:cs typeface="Segoe UI Semibold" panose="020B0702040204020203" pitchFamily="34" charset="0"/>
              </a:rPr>
              <a:t>Undisputed Domestic Leader</a:t>
            </a:r>
          </a:p>
        </p:txBody>
      </p:sp>
      <p:sp>
        <p:nvSpPr>
          <p:cNvPr id="108" name="Rectangle 107">
            <a:extLst>
              <a:ext uri="{FF2B5EF4-FFF2-40B4-BE49-F238E27FC236}">
                <a16:creationId xmlns:a16="http://schemas.microsoft.com/office/drawing/2014/main" id="{8B083611-37B8-C6B9-0EC9-99ADB8E0D6A8}"/>
              </a:ext>
            </a:extLst>
          </p:cNvPr>
          <p:cNvSpPr/>
          <p:nvPr/>
        </p:nvSpPr>
        <p:spPr>
          <a:xfrm>
            <a:off x="2476500" y="2900742"/>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Only </a:t>
            </a:r>
            <a:r>
              <a:rPr lang="en-SG" sz="900" b="1">
                <a:solidFill>
                  <a:schemeClr val="accent1">
                    <a:lumMod val="75000"/>
                  </a:schemeClr>
                </a:solidFill>
              </a:rPr>
              <a:t>large-scale</a:t>
            </a:r>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 US module manufacturer with </a:t>
            </a:r>
            <a:r>
              <a:rPr lang="en-SG" sz="900" b="1">
                <a:solidFill>
                  <a:schemeClr val="accent1">
                    <a:lumMod val="75000"/>
                  </a:schemeClr>
                </a:solidFill>
              </a:rPr>
              <a:t>fully compliant </a:t>
            </a:r>
            <a:r>
              <a:rPr lang="en-SG" sz="900" err="1">
                <a:solidFill>
                  <a:srgbClr val="001D38"/>
                </a:solidFill>
                <a:latin typeface="Open Sans" panose="020B0606030504020204" pitchFamily="34" charset="0"/>
                <a:ea typeface="Open Sans" panose="020B0606030504020204" pitchFamily="34" charset="0"/>
                <a:cs typeface="Open Sans" panose="020B0606030504020204" pitchFamily="34" charset="0"/>
              </a:rPr>
              <a:t>CdTe</a:t>
            </a:r>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 tech, insulated from polysilicon swings and China overcapacity</a:t>
            </a:r>
          </a:p>
        </p:txBody>
      </p:sp>
      <p:sp>
        <p:nvSpPr>
          <p:cNvPr id="109" name="Rectangle 108">
            <a:extLst>
              <a:ext uri="{FF2B5EF4-FFF2-40B4-BE49-F238E27FC236}">
                <a16:creationId xmlns:a16="http://schemas.microsoft.com/office/drawing/2014/main" id="{BFF8D157-1C51-BA57-A430-E65B0D39813E}"/>
              </a:ext>
            </a:extLst>
          </p:cNvPr>
          <p:cNvSpPr/>
          <p:nvPr/>
        </p:nvSpPr>
        <p:spPr>
          <a:xfrm>
            <a:off x="738187" y="3892572"/>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2</a:t>
            </a:r>
          </a:p>
          <a:p>
            <a:pPr>
              <a:spcAft>
                <a:spcPts val="300"/>
              </a:spcAft>
            </a:pPr>
            <a:r>
              <a:rPr lang="en-SG" sz="1000" b="1">
                <a:solidFill>
                  <a:srgbClr val="013565"/>
                </a:solidFill>
                <a:cs typeface="Segoe UI Semibold" panose="020B0702040204020203" pitchFamily="34" charset="0"/>
              </a:rPr>
              <a:t>Structural Regulatory Moat</a:t>
            </a:r>
          </a:p>
        </p:txBody>
      </p:sp>
      <p:sp>
        <p:nvSpPr>
          <p:cNvPr id="110" name="Rectangle 109">
            <a:extLst>
              <a:ext uri="{FF2B5EF4-FFF2-40B4-BE49-F238E27FC236}">
                <a16:creationId xmlns:a16="http://schemas.microsoft.com/office/drawing/2014/main" id="{CF980359-4AD2-FA5C-FDA9-79C2631DE5B7}"/>
              </a:ext>
            </a:extLst>
          </p:cNvPr>
          <p:cNvSpPr/>
          <p:nvPr/>
        </p:nvSpPr>
        <p:spPr>
          <a:xfrm>
            <a:off x="2476500" y="3891858"/>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b="1">
                <a:solidFill>
                  <a:schemeClr val="accent1">
                    <a:lumMod val="75000"/>
                  </a:schemeClr>
                </a:solidFill>
              </a:rPr>
              <a:t>FEOC</a:t>
            </a:r>
            <a:r>
              <a:rPr lang="en-SG" sz="900" baseline="30000">
                <a:solidFill>
                  <a:srgbClr val="001D38"/>
                </a:solidFill>
              </a:rPr>
              <a:t>1)</a:t>
            </a:r>
            <a:r>
              <a:rPr lang="en-SG" sz="900">
                <a:solidFill>
                  <a:srgbClr val="001D38"/>
                </a:solidFill>
              </a:rPr>
              <a:t>, </a:t>
            </a:r>
            <a:r>
              <a:rPr lang="en-SG" sz="900" b="1">
                <a:solidFill>
                  <a:schemeClr val="accent1">
                    <a:lumMod val="75000"/>
                  </a:schemeClr>
                </a:solidFill>
              </a:rPr>
              <a:t>AD/CVD</a:t>
            </a:r>
            <a:r>
              <a:rPr lang="en-SG" sz="900" baseline="30000">
                <a:solidFill>
                  <a:srgbClr val="001D38"/>
                </a:solidFill>
              </a:rPr>
              <a:t>2)</a:t>
            </a:r>
            <a:r>
              <a:rPr lang="en-SG" sz="900">
                <a:solidFill>
                  <a:srgbClr val="001D38"/>
                </a:solidFill>
              </a:rPr>
              <a:t>, </a:t>
            </a:r>
            <a:r>
              <a:rPr lang="en-SG" sz="900" b="1">
                <a:solidFill>
                  <a:schemeClr val="accent1">
                    <a:lumMod val="75000"/>
                  </a:schemeClr>
                </a:solidFill>
              </a:rPr>
              <a:t>Section 232</a:t>
            </a:r>
            <a:r>
              <a:rPr lang="en-SG" sz="900">
                <a:solidFill>
                  <a:srgbClr val="001D38"/>
                </a:solidFill>
              </a:rPr>
              <a:t>, and </a:t>
            </a:r>
            <a:r>
              <a:rPr lang="en-SG" sz="900" b="1">
                <a:solidFill>
                  <a:schemeClr val="accent1">
                    <a:lumMod val="75000"/>
                  </a:schemeClr>
                </a:solidFill>
              </a:rPr>
              <a:t>IRA</a:t>
            </a:r>
            <a:r>
              <a:rPr lang="en-SG" sz="900" baseline="30000">
                <a:solidFill>
                  <a:srgbClr val="001D38"/>
                </a:solidFill>
              </a:rPr>
              <a:t>3)</a:t>
            </a:r>
            <a:r>
              <a:rPr lang="en-SG" sz="900">
                <a:solidFill>
                  <a:srgbClr val="001D38"/>
                </a:solidFill>
              </a:rPr>
              <a:t> </a:t>
            </a:r>
            <a:r>
              <a:rPr lang="en-SG" sz="900" b="1">
                <a:solidFill>
                  <a:schemeClr val="accent1">
                    <a:lumMod val="75000"/>
                  </a:schemeClr>
                </a:solidFill>
              </a:rPr>
              <a:t>45X</a:t>
            </a:r>
            <a:r>
              <a:rPr lang="en-SG" sz="900">
                <a:solidFill>
                  <a:srgbClr val="001D38"/>
                </a:solidFill>
              </a:rPr>
              <a:t> credits all tighten the gate on imports while boosting FSLR’s unit economics. U.S. capacity is sold out </a:t>
            </a:r>
            <a:r>
              <a:rPr lang="en-SG" sz="900">
                <a:solidFill>
                  <a:schemeClr val="tx1"/>
                </a:solidFill>
              </a:rPr>
              <a:t>through 2028</a:t>
            </a:r>
            <a:endParaRPr lang="en-SG"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1" name="Rectangle 110">
            <a:extLst>
              <a:ext uri="{FF2B5EF4-FFF2-40B4-BE49-F238E27FC236}">
                <a16:creationId xmlns:a16="http://schemas.microsoft.com/office/drawing/2014/main" id="{C3B34C40-51E6-663A-E0D5-C8DB2D4707F0}"/>
              </a:ext>
            </a:extLst>
          </p:cNvPr>
          <p:cNvSpPr/>
          <p:nvPr/>
        </p:nvSpPr>
        <p:spPr>
          <a:xfrm>
            <a:off x="738187" y="4883299"/>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3</a:t>
            </a:r>
          </a:p>
          <a:p>
            <a:pPr>
              <a:spcAft>
                <a:spcPts val="300"/>
              </a:spcAft>
            </a:pPr>
            <a:r>
              <a:rPr lang="en-SG" sz="1000" b="1">
                <a:solidFill>
                  <a:srgbClr val="013565"/>
                </a:solidFill>
                <a:cs typeface="Segoe UI Semibold" panose="020B0702040204020203" pitchFamily="34" charset="0"/>
              </a:rPr>
              <a:t>Premium Margins + Visibility</a:t>
            </a:r>
          </a:p>
        </p:txBody>
      </p:sp>
      <p:sp>
        <p:nvSpPr>
          <p:cNvPr id="112" name="Rectangle 111">
            <a:extLst>
              <a:ext uri="{FF2B5EF4-FFF2-40B4-BE49-F238E27FC236}">
                <a16:creationId xmlns:a16="http://schemas.microsoft.com/office/drawing/2014/main" id="{97DA3D82-41D2-500E-5AEB-7E9DF6106E75}"/>
              </a:ext>
            </a:extLst>
          </p:cNvPr>
          <p:cNvSpPr/>
          <p:nvPr/>
        </p:nvSpPr>
        <p:spPr>
          <a:xfrm>
            <a:off x="2476500" y="4882974"/>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1">
                    <a:lumMod val="75000"/>
                  </a:schemeClr>
                </a:solidFill>
              </a:rPr>
              <a:t>ASPs</a:t>
            </a:r>
            <a:r>
              <a:rPr lang="en-US" sz="900">
                <a:solidFill>
                  <a:srgbClr val="001D38"/>
                </a:solidFill>
              </a:rPr>
              <a:t> are firming, </a:t>
            </a:r>
            <a:r>
              <a:rPr lang="en-US" sz="900" b="1">
                <a:solidFill>
                  <a:schemeClr val="accent1">
                    <a:lumMod val="75000"/>
                  </a:schemeClr>
                </a:solidFill>
              </a:rPr>
              <a:t>bookings</a:t>
            </a:r>
            <a:r>
              <a:rPr lang="en-US" sz="900">
                <a:solidFill>
                  <a:srgbClr val="001D38"/>
                </a:solidFill>
              </a:rPr>
              <a:t> accelerating (record 2.1 GW month), and a multi-year </a:t>
            </a:r>
            <a:r>
              <a:rPr lang="en-US" sz="900" b="1">
                <a:solidFill>
                  <a:schemeClr val="accent1">
                    <a:lumMod val="75000"/>
                  </a:schemeClr>
                </a:solidFill>
              </a:rPr>
              <a:t>backlog </a:t>
            </a:r>
            <a:r>
              <a:rPr lang="en-US" sz="900">
                <a:solidFill>
                  <a:srgbClr val="001D38"/>
                </a:solidFill>
              </a:rPr>
              <a:t>is expanding, while gross margins trend toward 50–55% as U.S. finishing capacity ramps and 45X credits scale</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ooter Placeholder 4">
            <a:extLst>
              <a:ext uri="{FF2B5EF4-FFF2-40B4-BE49-F238E27FC236}">
                <a16:creationId xmlns:a16="http://schemas.microsoft.com/office/drawing/2014/main" id="{929C0486-5BBC-E549-2DA1-0F81A9853D9A}"/>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628E3EBC-228E-BBF5-0C15-1DCFF4AC17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551" t="-2" r="7837" b="29018"/>
          <a:stretch/>
        </p:blipFill>
        <p:spPr bwMode="auto">
          <a:xfrm>
            <a:off x="5749398" y="3033567"/>
            <a:ext cx="4053468" cy="14899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sp>
        <p:nvSpPr>
          <p:cNvPr id="117" name="Rectangle: Rounded Corners 116">
            <a:extLst>
              <a:ext uri="{FF2B5EF4-FFF2-40B4-BE49-F238E27FC236}">
                <a16:creationId xmlns:a16="http://schemas.microsoft.com/office/drawing/2014/main" id="{EE14C45C-E52F-635A-ED07-988A027D0733}"/>
              </a:ext>
            </a:extLst>
          </p:cNvPr>
          <p:cNvSpPr/>
          <p:nvPr/>
        </p:nvSpPr>
        <p:spPr bwMode="gray">
          <a:xfrm>
            <a:off x="6375819" y="2973134"/>
            <a:ext cx="245331" cy="269864"/>
          </a:xfrm>
          <a:prstGeom prst="roundRect">
            <a:avLst>
              <a:gd name="adj" fmla="val 50000"/>
            </a:avLst>
          </a:prstGeom>
          <a:solidFill>
            <a:schemeClr val="bg1">
              <a:lumMod val="50000"/>
            </a:schemeClr>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3172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800" b="1">
                <a:solidFill>
                  <a:schemeClr val="bg1"/>
                </a:solidFill>
                <a:latin typeface="Wingdings" panose="05000000000000000000" pitchFamily="2" charset="2"/>
              </a:rPr>
              <a:t>ü</a:t>
            </a:r>
            <a:endParaRPr lang="en-US" sz="1800" b="1">
              <a:solidFill>
                <a:schemeClr val="bg1"/>
              </a:solidFill>
            </a:endParaRPr>
          </a:p>
        </p:txBody>
      </p:sp>
      <p:sp>
        <p:nvSpPr>
          <p:cNvPr id="12" name="Title 6">
            <a:extLst>
              <a:ext uri="{FF2B5EF4-FFF2-40B4-BE49-F238E27FC236}">
                <a16:creationId xmlns:a16="http://schemas.microsoft.com/office/drawing/2014/main" id="{AF75335C-32C1-D0D6-F7D9-4DDAA1302552}"/>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Long First Solar </a:t>
            </a:r>
            <a:r>
              <a:rPr lang="en-US" b="0"/>
              <a:t>| Policy-Protected Market Leader With Multi-Year Margin Expansion Still Underpriced</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529A214-F4A8-13FC-3ADD-72CE38EDC2C1}"/>
              </a:ext>
            </a:extLst>
          </p:cNvPr>
          <p:cNvSpPr>
            <a:spLocks noChangeArrowheads="1"/>
          </p:cNvSpPr>
          <p:nvPr/>
        </p:nvSpPr>
        <p:spPr bwMode="gray">
          <a:xfrm>
            <a:off x="5518581" y="4766627"/>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Current Valuation vs. 2028E Base Case ($)</a:t>
            </a:r>
            <a:endParaRPr kumimoji="0" lang="en-US" sz="1400" b="1" i="0" u="none" strike="noStrike" kern="1200" cap="none" spc="0" normalizeH="0" baseline="0" noProof="0">
              <a:ln>
                <a:noFill/>
              </a:ln>
              <a:solidFill>
                <a:srgbClr val="003868"/>
              </a:solidFill>
              <a:effectLst/>
              <a:highlight>
                <a:srgbClr val="FFFF00"/>
              </a:highlight>
              <a:uLnTx/>
              <a:uFillTx/>
              <a:latin typeface="Playfair Display"/>
              <a:ea typeface="MS PGothic"/>
              <a:cs typeface="Arial"/>
            </a:endParaRPr>
          </a:p>
        </p:txBody>
      </p:sp>
      <p:sp>
        <p:nvSpPr>
          <p:cNvPr id="18" name="Rectangle 17">
            <a:extLst>
              <a:ext uri="{FF2B5EF4-FFF2-40B4-BE49-F238E27FC236}">
                <a16:creationId xmlns:a16="http://schemas.microsoft.com/office/drawing/2014/main" id="{861EFC37-611E-7C7A-1DCE-A5730601784E}"/>
              </a:ext>
            </a:extLst>
          </p:cNvPr>
          <p:cNvSpPr/>
          <p:nvPr/>
        </p:nvSpPr>
        <p:spPr>
          <a:xfrm>
            <a:off x="5518105" y="3441881"/>
            <a:ext cx="4487908" cy="111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Analysts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project 22.8%–42.4%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long-term growth (mean 32.6%) and a mean FY2025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price target of $274 by Q1 26</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 trades at an earnings multiple that does not reflect its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protected U.S. market position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multi-year margin expansion potential</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Series 7 ramp, 45X credit capture, and a &gt;$20bn contracted backlog,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earnings visibility is strong</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Our valuation framework supports continued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 as regulatory catalysts crystallize,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the efficiency roadmap delivers</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margin accretion</a:t>
            </a:r>
          </a:p>
        </p:txBody>
      </p:sp>
      <p:sp>
        <p:nvSpPr>
          <p:cNvPr id="21" name="Flowchart: Delay 20">
            <a:extLst>
              <a:ext uri="{FF2B5EF4-FFF2-40B4-BE49-F238E27FC236}">
                <a16:creationId xmlns:a16="http://schemas.microsoft.com/office/drawing/2014/main" id="{495C9FC0-8002-000F-D15D-A80724F200D0}"/>
              </a:ext>
            </a:extLst>
          </p:cNvPr>
          <p:cNvSpPr/>
          <p:nvPr/>
        </p:nvSpPr>
        <p:spPr bwMode="gray">
          <a:xfrm>
            <a:off x="301499" y="2905749"/>
            <a:ext cx="829422" cy="3845875"/>
          </a:xfrm>
          <a:prstGeom prst="flowChartDelay">
            <a:avLst/>
          </a:prstGeom>
          <a:solidFill>
            <a:schemeClr val="bg1"/>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00584" tIns="51480" rtlCol="0" anchor="t" anchorCtr="0"/>
          <a:lstStyle/>
          <a:p>
            <a:pPr algn="l"/>
            <a:endParaRPr lang="en-US" sz="1980">
              <a:solidFill>
                <a:schemeClr val="tx1"/>
              </a:solidFill>
            </a:endParaRPr>
          </a:p>
        </p:txBody>
      </p:sp>
      <p:sp>
        <p:nvSpPr>
          <p:cNvPr id="22" name="Oval 21">
            <a:extLst>
              <a:ext uri="{FF2B5EF4-FFF2-40B4-BE49-F238E27FC236}">
                <a16:creationId xmlns:a16="http://schemas.microsoft.com/office/drawing/2014/main" id="{2837FEC5-D1CA-78D7-4EA2-75C7380DC2CF}"/>
              </a:ext>
            </a:extLst>
          </p:cNvPr>
          <p:cNvSpPr>
            <a:spLocks noChangeAspect="1"/>
          </p:cNvSpPr>
          <p:nvPr/>
        </p:nvSpPr>
        <p:spPr>
          <a:xfrm>
            <a:off x="744702" y="3106485"/>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marL="0" marR="0" lvl="0" indent="0" algn="ctr" defTabSz="727075" eaLnBrk="1" fontAlgn="base" latinLnBrk="0" hangingPunct="1">
              <a:lnSpc>
                <a:spcPct val="95000"/>
              </a:lnSpc>
              <a:spcBef>
                <a:spcPct val="0"/>
              </a:spcBef>
              <a:spcAft>
                <a:spcPct val="0"/>
              </a:spcAft>
              <a:buClrTx/>
              <a:buSzTx/>
              <a:buFontTx/>
              <a:buNone/>
              <a:tabLst/>
              <a:defRPr/>
            </a:pPr>
            <a:r>
              <a:rPr kumimoji="0" lang="en-US" sz="2500" b="1" i="0" u="none" strike="noStrike" kern="0" cap="none" spc="0" normalizeH="0" baseline="0" noProof="0">
                <a:ln w="9525">
                  <a:noFill/>
                </a:ln>
                <a:solidFill>
                  <a:srgbClr val="003868"/>
                </a:solidFill>
                <a:effectLst/>
                <a:uLnTx/>
                <a:uFillTx/>
                <a:latin typeface="+mj-lt"/>
                <a:ea typeface="MS PGothic"/>
                <a:cs typeface="Times New Roman" pitchFamily="18" charset="0"/>
              </a:rPr>
              <a:t>1</a:t>
            </a:r>
          </a:p>
        </p:txBody>
      </p:sp>
      <p:sp>
        <p:nvSpPr>
          <p:cNvPr id="24" name="Oval 23">
            <a:extLst>
              <a:ext uri="{FF2B5EF4-FFF2-40B4-BE49-F238E27FC236}">
                <a16:creationId xmlns:a16="http://schemas.microsoft.com/office/drawing/2014/main" id="{45B3B1F6-65C6-477F-A788-FFEE79A37B17}"/>
              </a:ext>
            </a:extLst>
          </p:cNvPr>
          <p:cNvSpPr>
            <a:spLocks noChangeAspect="1"/>
          </p:cNvSpPr>
          <p:nvPr/>
        </p:nvSpPr>
        <p:spPr>
          <a:xfrm>
            <a:off x="744702" y="6078667"/>
            <a:ext cx="446281" cy="446281"/>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grpSp>
        <p:nvGrpSpPr>
          <p:cNvPr id="29" name="Group 259">
            <a:extLst>
              <a:ext uri="{FF2B5EF4-FFF2-40B4-BE49-F238E27FC236}">
                <a16:creationId xmlns:a16="http://schemas.microsoft.com/office/drawing/2014/main" id="{778B702A-1952-56C9-906C-5CA8D8305E58}"/>
              </a:ext>
            </a:extLst>
          </p:cNvPr>
          <p:cNvGrpSpPr>
            <a:grpSpLocks noChangeAspect="1"/>
          </p:cNvGrpSpPr>
          <p:nvPr>
            <p:custDataLst>
              <p:tags r:id="rId3"/>
            </p:custDataLst>
          </p:nvPr>
        </p:nvGrpSpPr>
        <p:grpSpPr>
          <a:xfrm>
            <a:off x="854296" y="6193018"/>
            <a:ext cx="244479" cy="230098"/>
            <a:chOff x="8113536" y="2463241"/>
            <a:chExt cx="334377" cy="314707"/>
          </a:xfrm>
        </p:grpSpPr>
        <p:grpSp>
          <p:nvGrpSpPr>
            <p:cNvPr id="30" name="Graphic 1">
              <a:extLst>
                <a:ext uri="{FF2B5EF4-FFF2-40B4-BE49-F238E27FC236}">
                  <a16:creationId xmlns:a16="http://schemas.microsoft.com/office/drawing/2014/main" id="{1E05AA47-948A-62DC-FBFD-ADA413EDDFA4}"/>
                </a:ext>
              </a:extLst>
            </p:cNvPr>
            <p:cNvGrpSpPr/>
            <p:nvPr/>
          </p:nvGrpSpPr>
          <p:grpSpPr>
            <a:xfrm>
              <a:off x="8231552" y="2712384"/>
              <a:ext cx="32781" cy="59007"/>
              <a:chOff x="8231552" y="2712384"/>
              <a:chExt cx="32781" cy="59007"/>
            </a:xfrm>
          </p:grpSpPr>
          <p:sp>
            <p:nvSpPr>
              <p:cNvPr id="50" name="Freeform: Shape 49">
                <a:extLst>
                  <a:ext uri="{FF2B5EF4-FFF2-40B4-BE49-F238E27FC236}">
                    <a16:creationId xmlns:a16="http://schemas.microsoft.com/office/drawing/2014/main" id="{CB1D6E39-72F6-7DD6-E867-8D85DA9387F1}"/>
                  </a:ext>
                </a:extLst>
              </p:cNvPr>
              <p:cNvSpPr/>
              <p:nvPr/>
            </p:nvSpPr>
            <p:spPr>
              <a:xfrm>
                <a:off x="8231552"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5BB26F37-2B51-3C99-5392-75F2A8FC14F5}"/>
                  </a:ext>
                </a:extLst>
              </p:cNvPr>
              <p:cNvSpPr/>
              <p:nvPr/>
            </p:nvSpPr>
            <p:spPr>
              <a:xfrm>
                <a:off x="8257777"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grpSp>
        <p:sp>
          <p:nvSpPr>
            <p:cNvPr id="32" name="Freeform: Shape 31">
              <a:extLst>
                <a:ext uri="{FF2B5EF4-FFF2-40B4-BE49-F238E27FC236}">
                  <a16:creationId xmlns:a16="http://schemas.microsoft.com/office/drawing/2014/main" id="{39F81CC6-3245-014B-DECF-6C26B2EC6F25}"/>
                </a:ext>
              </a:extLst>
            </p:cNvPr>
            <p:cNvSpPr/>
            <p:nvPr/>
          </p:nvSpPr>
          <p:spPr>
            <a:xfrm>
              <a:off x="8113537" y="2771392"/>
              <a:ext cx="268812" cy="6556"/>
            </a:xfrm>
            <a:custGeom>
              <a:avLst/>
              <a:gdLst>
                <a:gd name="connsiteX0" fmla="*/ 0 w 268812"/>
                <a:gd name="connsiteY0" fmla="*/ 0 h 6556"/>
                <a:gd name="connsiteX1" fmla="*/ 268812 w 268812"/>
                <a:gd name="connsiteY1" fmla="*/ 0 h 6556"/>
              </a:gdLst>
              <a:ahLst/>
              <a:cxnLst>
                <a:cxn ang="0">
                  <a:pos x="connsiteX0" y="connsiteY0"/>
                </a:cxn>
                <a:cxn ang="0">
                  <a:pos x="connsiteX1" y="connsiteY1"/>
                </a:cxn>
              </a:cxnLst>
              <a:rect l="l" t="t" r="r" b="b"/>
              <a:pathLst>
                <a:path w="268812" h="6556">
                  <a:moveTo>
                    <a:pt x="0" y="0"/>
                  </a:moveTo>
                  <a:lnTo>
                    <a:pt x="268812" y="0"/>
                  </a:lnTo>
                </a:path>
              </a:pathLst>
            </a:custGeom>
            <a:ln w="13105" cap="rnd">
              <a:solidFill>
                <a:srgbClr val="1A3664"/>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E7ADA32A-BE68-5E11-AB6D-F9CFC550E349}"/>
                </a:ext>
              </a:extLst>
            </p:cNvPr>
            <p:cNvSpPr/>
            <p:nvPr/>
          </p:nvSpPr>
          <p:spPr>
            <a:xfrm>
              <a:off x="8165988" y="2509136"/>
              <a:ext cx="6556" cy="104902"/>
            </a:xfrm>
            <a:custGeom>
              <a:avLst/>
              <a:gdLst>
                <a:gd name="connsiteX0" fmla="*/ 0 w 6556"/>
                <a:gd name="connsiteY0" fmla="*/ 0 h 104902"/>
                <a:gd name="connsiteX1" fmla="*/ 0 w 6556"/>
                <a:gd name="connsiteY1" fmla="*/ 104903 h 104902"/>
              </a:gdLst>
              <a:ahLst/>
              <a:cxnLst>
                <a:cxn ang="0">
                  <a:pos x="connsiteX0" y="connsiteY0"/>
                </a:cxn>
                <a:cxn ang="0">
                  <a:pos x="connsiteX1" y="connsiteY1"/>
                </a:cxn>
              </a:cxnLst>
              <a:rect l="l" t="t" r="r" b="b"/>
              <a:pathLst>
                <a:path w="6556" h="104902">
                  <a:moveTo>
                    <a:pt x="0" y="0"/>
                  </a:moveTo>
                  <a:lnTo>
                    <a:pt x="0" y="104903"/>
                  </a:lnTo>
                </a:path>
              </a:pathLst>
            </a:custGeom>
            <a:ln w="13105" cap="rnd">
              <a:solidFill>
                <a:srgbClr val="1A3664"/>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C97B899A-65E6-9B39-DC1B-343C0ECC1ACC}"/>
                </a:ext>
              </a:extLst>
            </p:cNvPr>
            <p:cNvSpPr/>
            <p:nvPr/>
          </p:nvSpPr>
          <p:spPr>
            <a:xfrm>
              <a:off x="8218439"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70A85B4E-AB80-B277-36A6-DA3D05DC3B7D}"/>
                </a:ext>
              </a:extLst>
            </p:cNvPr>
            <p:cNvSpPr/>
            <p:nvPr/>
          </p:nvSpPr>
          <p:spPr>
            <a:xfrm>
              <a:off x="8270890"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59045E6-5C16-4789-7F00-9EDBE0AA7F0E}"/>
                </a:ext>
              </a:extLst>
            </p:cNvPr>
            <p:cNvSpPr/>
            <p:nvPr/>
          </p:nvSpPr>
          <p:spPr>
            <a:xfrm>
              <a:off x="8218439"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983F912A-4D33-2F68-478F-CA860EE5B41A}"/>
                </a:ext>
              </a:extLst>
            </p:cNvPr>
            <p:cNvSpPr/>
            <p:nvPr/>
          </p:nvSpPr>
          <p:spPr>
            <a:xfrm>
              <a:off x="8270890"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1DD413D4-B89A-4054-ABFA-27932AAF0E2F}"/>
                </a:ext>
              </a:extLst>
            </p:cNvPr>
            <p:cNvSpPr/>
            <p:nvPr/>
          </p:nvSpPr>
          <p:spPr>
            <a:xfrm>
              <a:off x="8323341" y="2509136"/>
              <a:ext cx="6556" cy="45894"/>
            </a:xfrm>
            <a:custGeom>
              <a:avLst/>
              <a:gdLst>
                <a:gd name="connsiteX0" fmla="*/ 0 w 6556"/>
                <a:gd name="connsiteY0" fmla="*/ 0 h 45894"/>
                <a:gd name="connsiteX1" fmla="*/ 0 w 6556"/>
                <a:gd name="connsiteY1" fmla="*/ 45895 h 45894"/>
              </a:gdLst>
              <a:ahLst/>
              <a:cxnLst>
                <a:cxn ang="0">
                  <a:pos x="connsiteX0" y="connsiteY0"/>
                </a:cxn>
                <a:cxn ang="0">
                  <a:pos x="connsiteX1" y="connsiteY1"/>
                </a:cxn>
              </a:cxnLst>
              <a:rect l="l" t="t" r="r" b="b"/>
              <a:pathLst>
                <a:path w="6556" h="45894">
                  <a:moveTo>
                    <a:pt x="0" y="0"/>
                  </a:moveTo>
                  <a:lnTo>
                    <a:pt x="0" y="45895"/>
                  </a:lnTo>
                </a:path>
              </a:pathLst>
            </a:custGeom>
            <a:ln w="13105" cap="rnd">
              <a:solidFill>
                <a:srgbClr val="1A3664"/>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3380B6CA-386F-2766-B00C-476B2865F8C5}"/>
                </a:ext>
              </a:extLst>
            </p:cNvPr>
            <p:cNvSpPr/>
            <p:nvPr/>
          </p:nvSpPr>
          <p:spPr>
            <a:xfrm>
              <a:off x="8323341" y="2614038"/>
              <a:ext cx="6556" cy="85233"/>
            </a:xfrm>
            <a:custGeom>
              <a:avLst/>
              <a:gdLst>
                <a:gd name="connsiteX0" fmla="*/ 0 w 6556"/>
                <a:gd name="connsiteY0" fmla="*/ 0 h 85233"/>
                <a:gd name="connsiteX1" fmla="*/ 0 w 6556"/>
                <a:gd name="connsiteY1" fmla="*/ 85233 h 85233"/>
              </a:gdLst>
              <a:ahLst/>
              <a:cxnLst>
                <a:cxn ang="0">
                  <a:pos x="connsiteX0" y="connsiteY0"/>
                </a:cxn>
                <a:cxn ang="0">
                  <a:pos x="connsiteX1" y="connsiteY1"/>
                </a:cxn>
              </a:cxnLst>
              <a:rect l="l" t="t" r="r" b="b"/>
              <a:pathLst>
                <a:path w="6556" h="85233">
                  <a:moveTo>
                    <a:pt x="0" y="0"/>
                  </a:moveTo>
                  <a:lnTo>
                    <a:pt x="0" y="85233"/>
                  </a:lnTo>
                </a:path>
              </a:pathLst>
            </a:custGeom>
            <a:ln w="13105" cap="rnd">
              <a:solidFill>
                <a:srgbClr val="1A3664"/>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8DB80E41-E912-AA79-1AE0-F99688419A9A}"/>
                </a:ext>
              </a:extLst>
            </p:cNvPr>
            <p:cNvSpPr/>
            <p:nvPr/>
          </p:nvSpPr>
          <p:spPr>
            <a:xfrm>
              <a:off x="8113537" y="2607482"/>
              <a:ext cx="59007" cy="6556"/>
            </a:xfrm>
            <a:custGeom>
              <a:avLst/>
              <a:gdLst>
                <a:gd name="connsiteX0" fmla="*/ 0 w 59007"/>
                <a:gd name="connsiteY0" fmla="*/ 0 h 6556"/>
                <a:gd name="connsiteX1" fmla="*/ 59007 w 59007"/>
                <a:gd name="connsiteY1" fmla="*/ 0 h 6556"/>
              </a:gdLst>
              <a:ahLst/>
              <a:cxnLst>
                <a:cxn ang="0">
                  <a:pos x="connsiteX0" y="connsiteY0"/>
                </a:cxn>
                <a:cxn ang="0">
                  <a:pos x="connsiteX1" y="connsiteY1"/>
                </a:cxn>
              </a:cxnLst>
              <a:rect l="l" t="t" r="r" b="b"/>
              <a:pathLst>
                <a:path w="59007" h="6556">
                  <a:moveTo>
                    <a:pt x="0" y="0"/>
                  </a:moveTo>
                  <a:lnTo>
                    <a:pt x="59007" y="0"/>
                  </a:lnTo>
                </a:path>
              </a:pathLst>
            </a:custGeom>
            <a:ln w="13105" cap="rnd">
              <a:solidFill>
                <a:srgbClr val="1A3664"/>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59E97A3-E094-562E-3FC3-526E68B11A51}"/>
                </a:ext>
              </a:extLst>
            </p:cNvPr>
            <p:cNvSpPr/>
            <p:nvPr/>
          </p:nvSpPr>
          <p:spPr>
            <a:xfrm>
              <a:off x="8113537" y="2659933"/>
              <a:ext cx="26225" cy="6556"/>
            </a:xfrm>
            <a:custGeom>
              <a:avLst/>
              <a:gdLst>
                <a:gd name="connsiteX0" fmla="*/ 0 w 26225"/>
                <a:gd name="connsiteY0" fmla="*/ 0 h 6556"/>
                <a:gd name="connsiteX1" fmla="*/ 26225 w 26225"/>
                <a:gd name="connsiteY1" fmla="*/ 0 h 6556"/>
              </a:gdLst>
              <a:ahLst/>
              <a:cxnLst>
                <a:cxn ang="0">
                  <a:pos x="connsiteX0" y="connsiteY0"/>
                </a:cxn>
                <a:cxn ang="0">
                  <a:pos x="connsiteX1" y="connsiteY1"/>
                </a:cxn>
              </a:cxnLst>
              <a:rect l="l" t="t" r="r" b="b"/>
              <a:pathLst>
                <a:path w="26225" h="6556">
                  <a:moveTo>
                    <a:pt x="0" y="0"/>
                  </a:moveTo>
                  <a:lnTo>
                    <a:pt x="26225" y="0"/>
                  </a:lnTo>
                </a:path>
              </a:pathLst>
            </a:custGeom>
            <a:ln w="13105" cap="rnd">
              <a:solidFill>
                <a:srgbClr val="1A3664"/>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07F84ABA-A518-86E2-E187-59F58D93FB73}"/>
                </a:ext>
              </a:extLst>
            </p:cNvPr>
            <p:cNvSpPr/>
            <p:nvPr/>
          </p:nvSpPr>
          <p:spPr>
            <a:xfrm>
              <a:off x="8336454" y="2607482"/>
              <a:ext cx="32782" cy="6556"/>
            </a:xfrm>
            <a:custGeom>
              <a:avLst/>
              <a:gdLst>
                <a:gd name="connsiteX0" fmla="*/ 0 w 32782"/>
                <a:gd name="connsiteY0" fmla="*/ 0 h 6556"/>
                <a:gd name="connsiteX1" fmla="*/ 32782 w 32782"/>
                <a:gd name="connsiteY1" fmla="*/ 0 h 6556"/>
              </a:gdLst>
              <a:ahLst/>
              <a:cxnLst>
                <a:cxn ang="0">
                  <a:pos x="connsiteX0" y="connsiteY0"/>
                </a:cxn>
                <a:cxn ang="0">
                  <a:pos x="connsiteX1" y="connsiteY1"/>
                </a:cxn>
              </a:cxnLst>
              <a:rect l="l" t="t" r="r" b="b"/>
              <a:pathLst>
                <a:path w="32782" h="6556">
                  <a:moveTo>
                    <a:pt x="0" y="0"/>
                  </a:moveTo>
                  <a:lnTo>
                    <a:pt x="32782" y="0"/>
                  </a:lnTo>
                </a:path>
              </a:pathLst>
            </a:custGeom>
            <a:ln w="13105" cap="rnd">
              <a:solidFill>
                <a:srgbClr val="1A3664"/>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9B01B647-8859-6122-870E-1D23B2004541}"/>
                </a:ext>
              </a:extLst>
            </p:cNvPr>
            <p:cNvSpPr/>
            <p:nvPr/>
          </p:nvSpPr>
          <p:spPr>
            <a:xfrm>
              <a:off x="8113537" y="2561587"/>
              <a:ext cx="209804" cy="6556"/>
            </a:xfrm>
            <a:custGeom>
              <a:avLst/>
              <a:gdLst>
                <a:gd name="connsiteX0" fmla="*/ 0 w 209804"/>
                <a:gd name="connsiteY0" fmla="*/ 0 h 6556"/>
                <a:gd name="connsiteX1" fmla="*/ 209805 w 209804"/>
                <a:gd name="connsiteY1" fmla="*/ 0 h 6556"/>
              </a:gdLst>
              <a:ahLst/>
              <a:cxnLst>
                <a:cxn ang="0">
                  <a:pos x="connsiteX0" y="connsiteY0"/>
                </a:cxn>
                <a:cxn ang="0">
                  <a:pos x="connsiteX1" y="connsiteY1"/>
                </a:cxn>
              </a:cxnLst>
              <a:rect l="l" t="t" r="r" b="b"/>
              <a:pathLst>
                <a:path w="209804" h="6556">
                  <a:moveTo>
                    <a:pt x="0" y="0"/>
                  </a:moveTo>
                  <a:lnTo>
                    <a:pt x="209805" y="0"/>
                  </a:lnTo>
                </a:path>
              </a:pathLst>
            </a:custGeom>
            <a:ln w="13105" cap="rnd">
              <a:solidFill>
                <a:srgbClr val="1A3664"/>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D257B6AC-887F-4550-1597-69DBEFB8EB43}"/>
                </a:ext>
              </a:extLst>
            </p:cNvPr>
            <p:cNvSpPr/>
            <p:nvPr/>
          </p:nvSpPr>
          <p:spPr>
            <a:xfrm>
              <a:off x="8185657" y="2659933"/>
              <a:ext cx="190135" cy="6556"/>
            </a:xfrm>
            <a:custGeom>
              <a:avLst/>
              <a:gdLst>
                <a:gd name="connsiteX0" fmla="*/ 0 w 190135"/>
                <a:gd name="connsiteY0" fmla="*/ 0 h 6556"/>
                <a:gd name="connsiteX1" fmla="*/ 190136 w 190135"/>
                <a:gd name="connsiteY1" fmla="*/ 0 h 6556"/>
              </a:gdLst>
              <a:ahLst/>
              <a:cxnLst>
                <a:cxn ang="0">
                  <a:pos x="connsiteX0" y="connsiteY0"/>
                </a:cxn>
                <a:cxn ang="0">
                  <a:pos x="connsiteX1" y="connsiteY1"/>
                </a:cxn>
              </a:cxnLst>
              <a:rect l="l" t="t" r="r" b="b"/>
              <a:pathLst>
                <a:path w="190135" h="6556">
                  <a:moveTo>
                    <a:pt x="0" y="0"/>
                  </a:moveTo>
                  <a:lnTo>
                    <a:pt x="190136" y="0"/>
                  </a:lnTo>
                </a:path>
              </a:pathLst>
            </a:custGeom>
            <a:ln w="13105" cap="rnd">
              <a:solidFill>
                <a:srgbClr val="1A3664"/>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D087209E-B35A-686D-E705-FD13FDE67707}"/>
                </a:ext>
              </a:extLst>
            </p:cNvPr>
            <p:cNvSpPr/>
            <p:nvPr/>
          </p:nvSpPr>
          <p:spPr>
            <a:xfrm>
              <a:off x="8113536" y="2509136"/>
              <a:ext cx="262256" cy="196692"/>
            </a:xfrm>
            <a:custGeom>
              <a:avLst/>
              <a:gdLst>
                <a:gd name="connsiteX0" fmla="*/ 262256 w 262256"/>
                <a:gd name="connsiteY0" fmla="*/ 52451 h 196692"/>
                <a:gd name="connsiteX1" fmla="*/ 262256 w 262256"/>
                <a:gd name="connsiteY1" fmla="*/ 196692 h 196692"/>
                <a:gd name="connsiteX2" fmla="*/ 0 w 262256"/>
                <a:gd name="connsiteY2" fmla="*/ 196692 h 196692"/>
                <a:gd name="connsiteX3" fmla="*/ 0 w 262256"/>
                <a:gd name="connsiteY3" fmla="*/ 0 h 196692"/>
                <a:gd name="connsiteX4" fmla="*/ 255700 w 262256"/>
                <a:gd name="connsiteY4" fmla="*/ 0 h 19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6" h="196692">
                  <a:moveTo>
                    <a:pt x="262256" y="52451"/>
                  </a:moveTo>
                  <a:lnTo>
                    <a:pt x="262256" y="196692"/>
                  </a:lnTo>
                  <a:lnTo>
                    <a:pt x="0" y="196692"/>
                  </a:lnTo>
                  <a:lnTo>
                    <a:pt x="0" y="0"/>
                  </a:lnTo>
                  <a:lnTo>
                    <a:pt x="255700" y="0"/>
                  </a:lnTo>
                </a:path>
              </a:pathLst>
            </a:custGeom>
            <a:noFill/>
            <a:ln w="13105" cap="rnd">
              <a:solidFill>
                <a:srgbClr val="1A3664"/>
              </a:solidFill>
              <a:prstDash val="solid"/>
              <a:round/>
            </a:ln>
          </p:spPr>
          <p:txBody>
            <a:bodyPr rtlCol="0" anchor="ctr"/>
            <a:lstStyle/>
            <a:p>
              <a:endParaRPr lang="en-US"/>
            </a:p>
          </p:txBody>
        </p:sp>
        <p:grpSp>
          <p:nvGrpSpPr>
            <p:cNvPr id="46" name="Graphic 1">
              <a:extLst>
                <a:ext uri="{FF2B5EF4-FFF2-40B4-BE49-F238E27FC236}">
                  <a16:creationId xmlns:a16="http://schemas.microsoft.com/office/drawing/2014/main" id="{7B67E6E8-C61B-4A0C-D7B9-03B516D4E288}"/>
                </a:ext>
              </a:extLst>
            </p:cNvPr>
            <p:cNvGrpSpPr/>
            <p:nvPr/>
          </p:nvGrpSpPr>
          <p:grpSpPr>
            <a:xfrm>
              <a:off x="8116290" y="2463241"/>
              <a:ext cx="331623" cy="241734"/>
              <a:chOff x="8116290" y="2463241"/>
              <a:chExt cx="331623" cy="241734"/>
            </a:xfrm>
            <a:noFill/>
          </p:grpSpPr>
          <p:sp>
            <p:nvSpPr>
              <p:cNvPr id="48" name="Freeform: Shape 47">
                <a:extLst>
                  <a:ext uri="{FF2B5EF4-FFF2-40B4-BE49-F238E27FC236}">
                    <a16:creationId xmlns:a16="http://schemas.microsoft.com/office/drawing/2014/main" id="{8790F4D7-BCB7-C6D7-6B98-91EC8272CE0F}"/>
                  </a:ext>
                </a:extLst>
              </p:cNvPr>
              <p:cNvSpPr/>
              <p:nvPr/>
            </p:nvSpPr>
            <p:spPr>
              <a:xfrm>
                <a:off x="8116290" y="2469994"/>
                <a:ext cx="300479" cy="234981"/>
              </a:xfrm>
              <a:custGeom>
                <a:avLst/>
                <a:gdLst>
                  <a:gd name="connsiteX0" fmla="*/ 0 w 300479"/>
                  <a:gd name="connsiteY0" fmla="*/ 234982 h 234981"/>
                  <a:gd name="connsiteX1" fmla="*/ 58483 w 300479"/>
                  <a:gd name="connsiteY1" fmla="*/ 137488 h 234981"/>
                  <a:gd name="connsiteX2" fmla="*/ 157288 w 300479"/>
                  <a:gd name="connsiteY2" fmla="*/ 137619 h 234981"/>
                  <a:gd name="connsiteX3" fmla="*/ 300480 w 300479"/>
                  <a:gd name="connsiteY3" fmla="*/ 0 h 234981"/>
                </a:gdLst>
                <a:ahLst/>
                <a:cxnLst>
                  <a:cxn ang="0">
                    <a:pos x="connsiteX0" y="connsiteY0"/>
                  </a:cxn>
                  <a:cxn ang="0">
                    <a:pos x="connsiteX1" y="connsiteY1"/>
                  </a:cxn>
                  <a:cxn ang="0">
                    <a:pos x="connsiteX2" y="connsiteY2"/>
                  </a:cxn>
                  <a:cxn ang="0">
                    <a:pos x="connsiteX3" y="connsiteY3"/>
                  </a:cxn>
                </a:cxnLst>
                <a:rect l="l" t="t" r="r" b="b"/>
                <a:pathLst>
                  <a:path w="300479" h="234981">
                    <a:moveTo>
                      <a:pt x="0" y="234982"/>
                    </a:moveTo>
                    <a:lnTo>
                      <a:pt x="58483" y="137488"/>
                    </a:lnTo>
                    <a:lnTo>
                      <a:pt x="157288" y="137619"/>
                    </a:lnTo>
                    <a:lnTo>
                      <a:pt x="300480" y="0"/>
                    </a:lnTo>
                  </a:path>
                </a:pathLst>
              </a:custGeom>
              <a:noFill/>
              <a:ln w="13105" cap="rnd">
                <a:solidFill>
                  <a:srgbClr val="92ACC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74729661-C4FE-47F2-483D-1BF733C255AA}"/>
                  </a:ext>
                </a:extLst>
              </p:cNvPr>
              <p:cNvSpPr/>
              <p:nvPr/>
            </p:nvSpPr>
            <p:spPr>
              <a:xfrm>
                <a:off x="8375793" y="2463241"/>
                <a:ext cx="72120" cy="72120"/>
              </a:xfrm>
              <a:custGeom>
                <a:avLst/>
                <a:gdLst>
                  <a:gd name="connsiteX0" fmla="*/ 0 w 72120"/>
                  <a:gd name="connsiteY0" fmla="*/ 0 h 72120"/>
                  <a:gd name="connsiteX1" fmla="*/ 72120 w 72120"/>
                  <a:gd name="connsiteY1" fmla="*/ 0 h 72120"/>
                  <a:gd name="connsiteX2" fmla="*/ 72120 w 72120"/>
                  <a:gd name="connsiteY2" fmla="*/ 72120 h 72120"/>
                </a:gdLst>
                <a:ahLst/>
                <a:cxnLst>
                  <a:cxn ang="0">
                    <a:pos x="connsiteX0" y="connsiteY0"/>
                  </a:cxn>
                  <a:cxn ang="0">
                    <a:pos x="connsiteX1" y="connsiteY1"/>
                  </a:cxn>
                  <a:cxn ang="0">
                    <a:pos x="connsiteX2" y="connsiteY2"/>
                  </a:cxn>
                </a:cxnLst>
                <a:rect l="l" t="t" r="r" b="b"/>
                <a:pathLst>
                  <a:path w="72120" h="72120">
                    <a:moveTo>
                      <a:pt x="0" y="0"/>
                    </a:moveTo>
                    <a:lnTo>
                      <a:pt x="72120" y="0"/>
                    </a:lnTo>
                    <a:lnTo>
                      <a:pt x="72120" y="72120"/>
                    </a:lnTo>
                  </a:path>
                </a:pathLst>
              </a:custGeom>
              <a:noFill/>
              <a:ln w="13105" cap="rnd">
                <a:solidFill>
                  <a:srgbClr val="92ACC0"/>
                </a:solidFill>
                <a:prstDash val="solid"/>
                <a:round/>
              </a:ln>
            </p:spPr>
            <p:txBody>
              <a:bodyPr rtlCol="0" anchor="ctr"/>
              <a:lstStyle/>
              <a:p>
                <a:endParaRPr lang="en-US"/>
              </a:p>
            </p:txBody>
          </p:sp>
        </p:grpSp>
        <p:sp>
          <p:nvSpPr>
            <p:cNvPr id="47" name="Freeform: Shape 46">
              <a:extLst>
                <a:ext uri="{FF2B5EF4-FFF2-40B4-BE49-F238E27FC236}">
                  <a16:creationId xmlns:a16="http://schemas.microsoft.com/office/drawing/2014/main" id="{4D971BCE-EE63-6468-68F9-E0D5C7BEE024}"/>
                </a:ext>
              </a:extLst>
            </p:cNvPr>
            <p:cNvSpPr/>
            <p:nvPr/>
          </p:nvSpPr>
          <p:spPr>
            <a:xfrm>
              <a:off x="8113536" y="2494843"/>
              <a:ext cx="331754" cy="210985"/>
            </a:xfrm>
            <a:custGeom>
              <a:avLst/>
              <a:gdLst>
                <a:gd name="connsiteX0" fmla="*/ 331754 w 331754"/>
                <a:gd name="connsiteY0" fmla="*/ 0 h 210985"/>
                <a:gd name="connsiteX1" fmla="*/ 183514 w 331754"/>
                <a:gd name="connsiteY1" fmla="*/ 145421 h 210985"/>
                <a:gd name="connsiteX2" fmla="*/ 84053 w 331754"/>
                <a:gd name="connsiteY2" fmla="*/ 145225 h 210985"/>
                <a:gd name="connsiteX3" fmla="*/ 42027 w 331754"/>
                <a:gd name="connsiteY3" fmla="*/ 210985 h 210985"/>
                <a:gd name="connsiteX4" fmla="*/ 0 w 331754"/>
                <a:gd name="connsiteY4" fmla="*/ 210985 h 210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54" h="210985">
                  <a:moveTo>
                    <a:pt x="331754" y="0"/>
                  </a:moveTo>
                  <a:lnTo>
                    <a:pt x="183514" y="145421"/>
                  </a:lnTo>
                  <a:lnTo>
                    <a:pt x="84053" y="145225"/>
                  </a:lnTo>
                  <a:lnTo>
                    <a:pt x="42027" y="210985"/>
                  </a:lnTo>
                  <a:lnTo>
                    <a:pt x="0" y="210985"/>
                  </a:lnTo>
                </a:path>
              </a:pathLst>
            </a:custGeom>
            <a:noFill/>
            <a:ln w="13105" cap="rnd">
              <a:solidFill>
                <a:srgbClr val="92ACC0"/>
              </a:solidFill>
              <a:prstDash val="solid"/>
              <a:round/>
            </a:ln>
          </p:spPr>
          <p:txBody>
            <a:bodyPr rtlCol="0" anchor="ctr"/>
            <a:lstStyle/>
            <a:p>
              <a:endParaRPr lang="en-US"/>
            </a:p>
          </p:txBody>
        </p:sp>
      </p:grpSp>
      <p:sp>
        <p:nvSpPr>
          <p:cNvPr id="23" name="Oval 22">
            <a:extLst>
              <a:ext uri="{FF2B5EF4-FFF2-40B4-BE49-F238E27FC236}">
                <a16:creationId xmlns:a16="http://schemas.microsoft.com/office/drawing/2014/main" id="{E047CA4C-D963-58F4-4626-3EF6FEE1C8C5}"/>
              </a:ext>
            </a:extLst>
          </p:cNvPr>
          <p:cNvSpPr>
            <a:spLocks noChangeAspect="1"/>
          </p:cNvSpPr>
          <p:nvPr/>
        </p:nvSpPr>
        <p:spPr>
          <a:xfrm>
            <a:off x="795502" y="4097212"/>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2</a:t>
            </a:r>
          </a:p>
        </p:txBody>
      </p:sp>
      <p:grpSp>
        <p:nvGrpSpPr>
          <p:cNvPr id="52" name="Graphic 433 (29)">
            <a:extLst>
              <a:ext uri="{FF2B5EF4-FFF2-40B4-BE49-F238E27FC236}">
                <a16:creationId xmlns:a16="http://schemas.microsoft.com/office/drawing/2014/main" id="{9A23E46B-AD98-544E-0EF1-0185F8F3497D}"/>
              </a:ext>
            </a:extLst>
          </p:cNvPr>
          <p:cNvGrpSpPr>
            <a:grpSpLocks noChangeAspect="1"/>
          </p:cNvGrpSpPr>
          <p:nvPr>
            <p:custDataLst>
              <p:tags r:id="rId4"/>
            </p:custDataLst>
          </p:nvPr>
        </p:nvGrpSpPr>
        <p:grpSpPr>
          <a:xfrm>
            <a:off x="-461142" y="3212287"/>
            <a:ext cx="236264" cy="205430"/>
            <a:chOff x="6041528" y="4940596"/>
            <a:chExt cx="370608" cy="322245"/>
          </a:xfrm>
        </p:grpSpPr>
        <p:sp>
          <p:nvSpPr>
            <p:cNvPr id="53" name="Freeform: Shape 52">
              <a:extLst>
                <a:ext uri="{FF2B5EF4-FFF2-40B4-BE49-F238E27FC236}">
                  <a16:creationId xmlns:a16="http://schemas.microsoft.com/office/drawing/2014/main" id="{7F002662-DE04-4A61-4C7B-AA58D64A3512}"/>
                </a:ext>
              </a:extLst>
            </p:cNvPr>
            <p:cNvSpPr/>
            <p:nvPr/>
          </p:nvSpPr>
          <p:spPr>
            <a:xfrm>
              <a:off x="6041528"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71F2ACA-E349-F1BD-87D6-C7568554CEA2}"/>
                </a:ext>
              </a:extLst>
            </p:cNvPr>
            <p:cNvSpPr/>
            <p:nvPr/>
          </p:nvSpPr>
          <p:spPr>
            <a:xfrm>
              <a:off x="6331484"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713D37F1-D69E-D570-F97B-D8D8A3174599}"/>
                </a:ext>
              </a:extLst>
            </p:cNvPr>
            <p:cNvSpPr/>
            <p:nvPr/>
          </p:nvSpPr>
          <p:spPr>
            <a:xfrm>
              <a:off x="6170397" y="5053393"/>
              <a:ext cx="112797" cy="209448"/>
            </a:xfrm>
            <a:custGeom>
              <a:avLst/>
              <a:gdLst>
                <a:gd name="connsiteX0" fmla="*/ 0 w 112797"/>
                <a:gd name="connsiteY0" fmla="*/ 0 h 209448"/>
                <a:gd name="connsiteX1" fmla="*/ 112797 w 112797"/>
                <a:gd name="connsiteY1" fmla="*/ 0 h 209448"/>
                <a:gd name="connsiteX2" fmla="*/ 112797 w 112797"/>
                <a:gd name="connsiteY2" fmla="*/ 80580 h 209448"/>
                <a:gd name="connsiteX3" fmla="*/ 80580 w 112797"/>
                <a:gd name="connsiteY3" fmla="*/ 112797 h 209448"/>
                <a:gd name="connsiteX4" fmla="*/ 80580 w 112797"/>
                <a:gd name="connsiteY4" fmla="*/ 209449 h 209448"/>
                <a:gd name="connsiteX5" fmla="*/ 32217 w 112797"/>
                <a:gd name="connsiteY5" fmla="*/ 209449 h 209448"/>
                <a:gd name="connsiteX6" fmla="*/ 32217 w 112797"/>
                <a:gd name="connsiteY6" fmla="*/ 112797 h 209448"/>
                <a:gd name="connsiteX7" fmla="*/ 0 w 112797"/>
                <a:gd name="connsiteY7" fmla="*/ 80580 h 209448"/>
                <a:gd name="connsiteX8" fmla="*/ 0 w 112797"/>
                <a:gd name="connsiteY8" fmla="*/ 0 h 20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97" h="209448">
                  <a:moveTo>
                    <a:pt x="0" y="0"/>
                  </a:moveTo>
                  <a:lnTo>
                    <a:pt x="112797" y="0"/>
                  </a:lnTo>
                  <a:lnTo>
                    <a:pt x="112797" y="80580"/>
                  </a:lnTo>
                  <a:cubicBezTo>
                    <a:pt x="112797" y="98325"/>
                    <a:pt x="98325" y="112797"/>
                    <a:pt x="80580" y="112797"/>
                  </a:cubicBezTo>
                  <a:lnTo>
                    <a:pt x="80580" y="209449"/>
                  </a:lnTo>
                  <a:lnTo>
                    <a:pt x="32217" y="209449"/>
                  </a:lnTo>
                  <a:lnTo>
                    <a:pt x="32217" y="112797"/>
                  </a:lnTo>
                  <a:cubicBezTo>
                    <a:pt x="14472" y="112797"/>
                    <a:pt x="0" y="98325"/>
                    <a:pt x="0" y="80580"/>
                  </a:cubicBezTo>
                  <a:lnTo>
                    <a:pt x="0" y="0"/>
                  </a:lnTo>
                  <a:close/>
                </a:path>
              </a:pathLst>
            </a:custGeom>
            <a:noFill/>
            <a:ln w="14538" cap="rnd">
              <a:solidFill>
                <a:srgbClr val="92ACC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C83BC290-87A6-9596-5841-03EEDFA8E14E}"/>
                </a:ext>
              </a:extLst>
            </p:cNvPr>
            <p:cNvSpPr/>
            <p:nvPr/>
          </p:nvSpPr>
          <p:spPr>
            <a:xfrm>
              <a:off x="6057673"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E92445C3-6BE0-1FD5-F06C-61F29E6EE9C6}"/>
                </a:ext>
              </a:extLst>
            </p:cNvPr>
            <p:cNvSpPr/>
            <p:nvPr/>
          </p:nvSpPr>
          <p:spPr>
            <a:xfrm>
              <a:off x="6347629"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B7ACC614-33F2-A7E4-291B-AA8332E5C834}"/>
                </a:ext>
              </a:extLst>
            </p:cNvPr>
            <p:cNvSpPr/>
            <p:nvPr/>
          </p:nvSpPr>
          <p:spPr>
            <a:xfrm>
              <a:off x="6186469" y="4940596"/>
              <a:ext cx="80579" cy="80579"/>
            </a:xfrm>
            <a:custGeom>
              <a:avLst/>
              <a:gdLst>
                <a:gd name="connsiteX0" fmla="*/ 80580 w 80579"/>
                <a:gd name="connsiteY0" fmla="*/ 40290 h 80579"/>
                <a:gd name="connsiteX1" fmla="*/ 40290 w 80579"/>
                <a:gd name="connsiteY1" fmla="*/ 80580 h 80579"/>
                <a:gd name="connsiteX2" fmla="*/ 40290 w 80579"/>
                <a:gd name="connsiteY2" fmla="*/ 80580 h 80579"/>
                <a:gd name="connsiteX3" fmla="*/ 0 w 80579"/>
                <a:gd name="connsiteY3" fmla="*/ 40290 h 80579"/>
                <a:gd name="connsiteX4" fmla="*/ 0 w 80579"/>
                <a:gd name="connsiteY4" fmla="*/ 40290 h 80579"/>
                <a:gd name="connsiteX5" fmla="*/ 40290 w 80579"/>
                <a:gd name="connsiteY5" fmla="*/ 0 h 80579"/>
                <a:gd name="connsiteX6" fmla="*/ 40290 w 80579"/>
                <a:gd name="connsiteY6" fmla="*/ 0 h 80579"/>
                <a:gd name="connsiteX7" fmla="*/ 80580 w 80579"/>
                <a:gd name="connsiteY7" fmla="*/ 40290 h 80579"/>
                <a:gd name="connsiteX8" fmla="*/ 80580 w 80579"/>
                <a:gd name="connsiteY8" fmla="*/ 40290 h 8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9" h="80579">
                  <a:moveTo>
                    <a:pt x="80580" y="40290"/>
                  </a:moveTo>
                  <a:cubicBezTo>
                    <a:pt x="80580" y="62544"/>
                    <a:pt x="62544" y="80580"/>
                    <a:pt x="40290" y="80580"/>
                  </a:cubicBezTo>
                  <a:lnTo>
                    <a:pt x="40290" y="80580"/>
                  </a:lnTo>
                  <a:cubicBezTo>
                    <a:pt x="18036" y="80580"/>
                    <a:pt x="0" y="62544"/>
                    <a:pt x="0" y="40290"/>
                  </a:cubicBezTo>
                  <a:lnTo>
                    <a:pt x="0" y="40290"/>
                  </a:lnTo>
                  <a:cubicBezTo>
                    <a:pt x="0" y="18036"/>
                    <a:pt x="18036" y="0"/>
                    <a:pt x="40290" y="0"/>
                  </a:cubicBezTo>
                  <a:lnTo>
                    <a:pt x="40290" y="0"/>
                  </a:lnTo>
                  <a:cubicBezTo>
                    <a:pt x="62544" y="0"/>
                    <a:pt x="80580" y="18036"/>
                    <a:pt x="80580" y="40290"/>
                  </a:cubicBezTo>
                  <a:lnTo>
                    <a:pt x="80580" y="40290"/>
                  </a:lnTo>
                  <a:close/>
                </a:path>
              </a:pathLst>
            </a:custGeom>
            <a:noFill/>
            <a:ln w="14538" cap="rnd">
              <a:solidFill>
                <a:srgbClr val="92ACC0"/>
              </a:solidFill>
              <a:prstDash val="solid"/>
              <a:round/>
            </a:ln>
          </p:spPr>
          <p:txBody>
            <a:bodyPr rtlCol="0" anchor="ctr"/>
            <a:lstStyle/>
            <a:p>
              <a:endParaRPr lang="en-US"/>
            </a:p>
          </p:txBody>
        </p:sp>
      </p:grpSp>
      <p:sp>
        <p:nvSpPr>
          <p:cNvPr id="25" name="Oval 24">
            <a:extLst>
              <a:ext uri="{FF2B5EF4-FFF2-40B4-BE49-F238E27FC236}">
                <a16:creationId xmlns:a16="http://schemas.microsoft.com/office/drawing/2014/main" id="{E6A0C1BC-2E0D-8440-F8EC-C48D47D302AF}"/>
              </a:ext>
            </a:extLst>
          </p:cNvPr>
          <p:cNvSpPr>
            <a:spLocks noChangeAspect="1"/>
          </p:cNvSpPr>
          <p:nvPr/>
        </p:nvSpPr>
        <p:spPr>
          <a:xfrm>
            <a:off x="795502" y="5087939"/>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grpSp>
        <p:nvGrpSpPr>
          <p:cNvPr id="59" name="Graphic 433 (8)">
            <a:extLst>
              <a:ext uri="{FF2B5EF4-FFF2-40B4-BE49-F238E27FC236}">
                <a16:creationId xmlns:a16="http://schemas.microsoft.com/office/drawing/2014/main" id="{50123C98-4EEE-7B09-8732-A3D306FA4AAD}"/>
              </a:ext>
            </a:extLst>
          </p:cNvPr>
          <p:cNvGrpSpPr>
            <a:grpSpLocks noChangeAspect="1"/>
          </p:cNvGrpSpPr>
          <p:nvPr>
            <p:custDataLst>
              <p:tags r:id="rId5"/>
            </p:custDataLst>
          </p:nvPr>
        </p:nvGrpSpPr>
        <p:grpSpPr>
          <a:xfrm>
            <a:off x="-525632" y="5233365"/>
            <a:ext cx="264615" cy="283011"/>
            <a:chOff x="1248782" y="25453"/>
            <a:chExt cx="312791" cy="334536"/>
          </a:xfrm>
        </p:grpSpPr>
        <p:sp>
          <p:nvSpPr>
            <p:cNvPr id="60" name="Freeform: Shape 59">
              <a:extLst>
                <a:ext uri="{FF2B5EF4-FFF2-40B4-BE49-F238E27FC236}">
                  <a16:creationId xmlns:a16="http://schemas.microsoft.com/office/drawing/2014/main" id="{AA6D2F8E-5466-9308-9FF5-30136ADE6528}"/>
                </a:ext>
              </a:extLst>
            </p:cNvPr>
            <p:cNvSpPr/>
            <p:nvPr/>
          </p:nvSpPr>
          <p:spPr>
            <a:xfrm>
              <a:off x="1270672" y="229084"/>
              <a:ext cx="50980" cy="130905"/>
            </a:xfrm>
            <a:custGeom>
              <a:avLst/>
              <a:gdLst>
                <a:gd name="connsiteX0" fmla="*/ 0 w 50980"/>
                <a:gd name="connsiteY0" fmla="*/ 0 h 130905"/>
                <a:gd name="connsiteX1" fmla="*/ 0 w 50980"/>
                <a:gd name="connsiteY1" fmla="*/ 117742 h 130905"/>
                <a:gd name="connsiteX2" fmla="*/ 13163 w 50980"/>
                <a:gd name="connsiteY2" fmla="*/ 130906 h 130905"/>
                <a:gd name="connsiteX3" fmla="*/ 37817 w 50980"/>
                <a:gd name="connsiteY3" fmla="*/ 130906 h 130905"/>
                <a:gd name="connsiteX4" fmla="*/ 50980 w 50980"/>
                <a:gd name="connsiteY4" fmla="*/ 117742 h 130905"/>
                <a:gd name="connsiteX5" fmla="*/ 50980 w 50980"/>
                <a:gd name="connsiteY5" fmla="*/ 0 h 130905"/>
                <a:gd name="connsiteX6" fmla="*/ 0 w 50980"/>
                <a:gd name="connsiteY6" fmla="*/ 0 h 1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80" h="130905">
                  <a:moveTo>
                    <a:pt x="0" y="0"/>
                  </a:moveTo>
                  <a:lnTo>
                    <a:pt x="0" y="117742"/>
                  </a:lnTo>
                  <a:cubicBezTo>
                    <a:pt x="0" y="125015"/>
                    <a:pt x="5891" y="130906"/>
                    <a:pt x="13163" y="130906"/>
                  </a:cubicBezTo>
                  <a:lnTo>
                    <a:pt x="37817" y="130906"/>
                  </a:lnTo>
                  <a:cubicBezTo>
                    <a:pt x="45090" y="130906"/>
                    <a:pt x="50980" y="125015"/>
                    <a:pt x="50980" y="117742"/>
                  </a:cubicBezTo>
                  <a:lnTo>
                    <a:pt x="50980" y="0"/>
                  </a:lnTo>
                  <a:lnTo>
                    <a:pt x="0" y="0"/>
                  </a:lnTo>
                  <a:close/>
                </a:path>
              </a:pathLst>
            </a:custGeom>
            <a:solidFill>
              <a:srgbClr val="FFFFFF"/>
            </a:solidFill>
            <a:ln w="14538" cap="rnd">
              <a:solidFill>
                <a:srgbClr val="1A3664"/>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5345CFE4-38FA-A0CB-4C9B-8B3242416300}"/>
                </a:ext>
              </a:extLst>
            </p:cNvPr>
            <p:cNvSpPr/>
            <p:nvPr/>
          </p:nvSpPr>
          <p:spPr>
            <a:xfrm>
              <a:off x="1271909" y="47344"/>
              <a:ext cx="47707" cy="53234"/>
            </a:xfrm>
            <a:custGeom>
              <a:avLst/>
              <a:gdLst>
                <a:gd name="connsiteX0" fmla="*/ 23854 w 47707"/>
                <a:gd name="connsiteY0" fmla="*/ 53235 h 53234"/>
                <a:gd name="connsiteX1" fmla="*/ 47708 w 47707"/>
                <a:gd name="connsiteY1" fmla="*/ 23854 h 53234"/>
                <a:gd name="connsiteX2" fmla="*/ 23854 w 47707"/>
                <a:gd name="connsiteY2" fmla="*/ 0 h 53234"/>
                <a:gd name="connsiteX3" fmla="*/ 0 w 47707"/>
                <a:gd name="connsiteY3" fmla="*/ 23854 h 53234"/>
                <a:gd name="connsiteX4" fmla="*/ 23854 w 47707"/>
                <a:gd name="connsiteY4" fmla="*/ 53235 h 53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07" h="53234">
                  <a:moveTo>
                    <a:pt x="23854" y="53235"/>
                  </a:moveTo>
                  <a:cubicBezTo>
                    <a:pt x="37017" y="53235"/>
                    <a:pt x="47708" y="36944"/>
                    <a:pt x="47708" y="23854"/>
                  </a:cubicBezTo>
                  <a:cubicBezTo>
                    <a:pt x="47708" y="10763"/>
                    <a:pt x="37017" y="0"/>
                    <a:pt x="23854" y="0"/>
                  </a:cubicBezTo>
                  <a:cubicBezTo>
                    <a:pt x="10691" y="0"/>
                    <a:pt x="0" y="10691"/>
                    <a:pt x="0" y="23854"/>
                  </a:cubicBezTo>
                  <a:cubicBezTo>
                    <a:pt x="0" y="37017"/>
                    <a:pt x="10691" y="53235"/>
                    <a:pt x="23854" y="53235"/>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C3972227-2719-6C98-4C79-022D7DA41AFA}"/>
                </a:ext>
              </a:extLst>
            </p:cNvPr>
            <p:cNvSpPr/>
            <p:nvPr/>
          </p:nvSpPr>
          <p:spPr>
            <a:xfrm>
              <a:off x="1350670" y="25453"/>
              <a:ext cx="210903" cy="159995"/>
            </a:xfrm>
            <a:custGeom>
              <a:avLst/>
              <a:gdLst>
                <a:gd name="connsiteX0" fmla="*/ 21818 w 210903"/>
                <a:gd name="connsiteY0" fmla="*/ 159996 h 159995"/>
                <a:gd name="connsiteX1" fmla="*/ 210904 w 210903"/>
                <a:gd name="connsiteY1" fmla="*/ 159996 h 159995"/>
                <a:gd name="connsiteX2" fmla="*/ 210904 w 210903"/>
                <a:gd name="connsiteY2" fmla="*/ 0 h 159995"/>
                <a:gd name="connsiteX3" fmla="*/ 0 w 210903"/>
                <a:gd name="connsiteY3" fmla="*/ 0 h 159995"/>
                <a:gd name="connsiteX4" fmla="*/ 0 w 210903"/>
                <a:gd name="connsiteY4" fmla="*/ 72725 h 1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03" h="159995">
                  <a:moveTo>
                    <a:pt x="21818" y="159996"/>
                  </a:moveTo>
                  <a:lnTo>
                    <a:pt x="210904" y="159996"/>
                  </a:lnTo>
                  <a:lnTo>
                    <a:pt x="210904" y="0"/>
                  </a:lnTo>
                  <a:lnTo>
                    <a:pt x="0" y="0"/>
                  </a:lnTo>
                  <a:lnTo>
                    <a:pt x="0" y="72725"/>
                  </a:lnTo>
                </a:path>
              </a:pathLst>
            </a:custGeom>
            <a:noFill/>
            <a:ln w="14538" cap="rnd">
              <a:solidFill>
                <a:srgbClr val="1A3664"/>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29148C47-0309-8817-03CD-78173FCEDE9C}"/>
                </a:ext>
              </a:extLst>
            </p:cNvPr>
            <p:cNvSpPr/>
            <p:nvPr/>
          </p:nvSpPr>
          <p:spPr>
            <a:xfrm>
              <a:off x="1373942" y="57380"/>
              <a:ext cx="154686" cy="88870"/>
            </a:xfrm>
            <a:custGeom>
              <a:avLst/>
              <a:gdLst>
                <a:gd name="connsiteX0" fmla="*/ 0 w 154686"/>
                <a:gd name="connsiteY0" fmla="*/ 88870 h 88870"/>
                <a:gd name="connsiteX1" fmla="*/ 57453 w 154686"/>
                <a:gd name="connsiteY1" fmla="*/ 32436 h 88870"/>
                <a:gd name="connsiteX2" fmla="*/ 98543 w 154686"/>
                <a:gd name="connsiteY2" fmla="*/ 57671 h 88870"/>
                <a:gd name="connsiteX3" fmla="*/ 154687 w 154686"/>
                <a:gd name="connsiteY3" fmla="*/ 0 h 88870"/>
              </a:gdLst>
              <a:ahLst/>
              <a:cxnLst>
                <a:cxn ang="0">
                  <a:pos x="connsiteX0" y="connsiteY0"/>
                </a:cxn>
                <a:cxn ang="0">
                  <a:pos x="connsiteX1" y="connsiteY1"/>
                </a:cxn>
                <a:cxn ang="0">
                  <a:pos x="connsiteX2" y="connsiteY2"/>
                </a:cxn>
                <a:cxn ang="0">
                  <a:pos x="connsiteX3" y="connsiteY3"/>
                </a:cxn>
              </a:cxnLst>
              <a:rect l="l" t="t" r="r" b="b"/>
              <a:pathLst>
                <a:path w="154686" h="88870">
                  <a:moveTo>
                    <a:pt x="0" y="88870"/>
                  </a:moveTo>
                  <a:lnTo>
                    <a:pt x="57453" y="32436"/>
                  </a:lnTo>
                  <a:lnTo>
                    <a:pt x="98543" y="57671"/>
                  </a:lnTo>
                  <a:lnTo>
                    <a:pt x="154687" y="0"/>
                  </a:lnTo>
                </a:path>
              </a:pathLst>
            </a:custGeom>
            <a:noFill/>
            <a:ln w="14538" cap="rnd">
              <a:solidFill>
                <a:srgbClr val="92ACC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F966A52B-E0E0-A633-5D04-462947432AEA}"/>
                </a:ext>
              </a:extLst>
            </p:cNvPr>
            <p:cNvSpPr/>
            <p:nvPr/>
          </p:nvSpPr>
          <p:spPr>
            <a:xfrm>
              <a:off x="1248782" y="119996"/>
              <a:ext cx="94543" cy="123633"/>
            </a:xfrm>
            <a:custGeom>
              <a:avLst/>
              <a:gdLst>
                <a:gd name="connsiteX0" fmla="*/ 79052 w 94543"/>
                <a:gd name="connsiteY0" fmla="*/ 0 h 123633"/>
                <a:gd name="connsiteX1" fmla="*/ 15563 w 94543"/>
                <a:gd name="connsiteY1" fmla="*/ 0 h 123633"/>
                <a:gd name="connsiteX2" fmla="*/ 0 w 94543"/>
                <a:gd name="connsiteY2" fmla="*/ 15563 h 123633"/>
                <a:gd name="connsiteX3" fmla="*/ 0 w 94543"/>
                <a:gd name="connsiteY3" fmla="*/ 123633 h 123633"/>
                <a:gd name="connsiteX4" fmla="*/ 94543 w 94543"/>
                <a:gd name="connsiteY4" fmla="*/ 123633 h 123633"/>
                <a:gd name="connsiteX5" fmla="*/ 94543 w 94543"/>
                <a:gd name="connsiteY5" fmla="*/ 15563 h 123633"/>
                <a:gd name="connsiteX6" fmla="*/ 79052 w 94543"/>
                <a:gd name="connsiteY6" fmla="*/ 0 h 12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43" h="123633">
                  <a:moveTo>
                    <a:pt x="79052" y="0"/>
                  </a:moveTo>
                  <a:lnTo>
                    <a:pt x="15563" y="0"/>
                  </a:lnTo>
                  <a:cubicBezTo>
                    <a:pt x="6982" y="0"/>
                    <a:pt x="0" y="6982"/>
                    <a:pt x="0" y="15563"/>
                  </a:cubicBezTo>
                  <a:lnTo>
                    <a:pt x="0" y="123633"/>
                  </a:lnTo>
                  <a:lnTo>
                    <a:pt x="94543" y="123633"/>
                  </a:lnTo>
                  <a:lnTo>
                    <a:pt x="94543" y="15563"/>
                  </a:lnTo>
                  <a:cubicBezTo>
                    <a:pt x="94616" y="6982"/>
                    <a:pt x="87634" y="0"/>
                    <a:pt x="79052" y="0"/>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7CFBAA52-3B4D-6ED2-3533-0D44620E0FD0}"/>
                </a:ext>
              </a:extLst>
            </p:cNvPr>
            <p:cNvSpPr/>
            <p:nvPr/>
          </p:nvSpPr>
          <p:spPr>
            <a:xfrm>
              <a:off x="1292490" y="127269"/>
              <a:ext cx="7272" cy="7272"/>
            </a:xfrm>
            <a:custGeom>
              <a:avLst/>
              <a:gdLst>
                <a:gd name="connsiteX0" fmla="*/ 0 w 7272"/>
                <a:gd name="connsiteY0" fmla="*/ 0 h 7272"/>
                <a:gd name="connsiteX1" fmla="*/ 0 w 7272"/>
                <a:gd name="connsiteY1" fmla="*/ 7273 h 7272"/>
              </a:gdLst>
              <a:ahLst/>
              <a:cxnLst>
                <a:cxn ang="0">
                  <a:pos x="connsiteX0" y="connsiteY0"/>
                </a:cxn>
                <a:cxn ang="0">
                  <a:pos x="connsiteX1" y="connsiteY1"/>
                </a:cxn>
              </a:cxnLst>
              <a:rect l="l" t="t" r="r" b="b"/>
              <a:pathLst>
                <a:path w="7272" h="7272">
                  <a:moveTo>
                    <a:pt x="0" y="0"/>
                  </a:moveTo>
                  <a:lnTo>
                    <a:pt x="0" y="7273"/>
                  </a:lnTo>
                </a:path>
              </a:pathLst>
            </a:custGeom>
            <a:ln w="14538" cap="rnd">
              <a:solidFill>
                <a:srgbClr val="1A3664"/>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FA87C74D-EBE7-786B-B4CD-1CE9D73B2E7E}"/>
                </a:ext>
              </a:extLst>
            </p:cNvPr>
            <p:cNvSpPr/>
            <p:nvPr/>
          </p:nvSpPr>
          <p:spPr>
            <a:xfrm>
              <a:off x="1292490" y="156359"/>
              <a:ext cx="7272" cy="50907"/>
            </a:xfrm>
            <a:custGeom>
              <a:avLst/>
              <a:gdLst>
                <a:gd name="connsiteX0" fmla="*/ 0 w 7272"/>
                <a:gd name="connsiteY0" fmla="*/ 0 h 50907"/>
                <a:gd name="connsiteX1" fmla="*/ 0 w 7272"/>
                <a:gd name="connsiteY1" fmla="*/ 50908 h 50907"/>
              </a:gdLst>
              <a:ahLst/>
              <a:cxnLst>
                <a:cxn ang="0">
                  <a:pos x="connsiteX0" y="connsiteY0"/>
                </a:cxn>
                <a:cxn ang="0">
                  <a:pos x="connsiteX1" y="connsiteY1"/>
                </a:cxn>
              </a:cxnLst>
              <a:rect l="l" t="t" r="r" b="b"/>
              <a:pathLst>
                <a:path w="7272" h="50907">
                  <a:moveTo>
                    <a:pt x="0" y="0"/>
                  </a:moveTo>
                  <a:lnTo>
                    <a:pt x="0" y="50908"/>
                  </a:lnTo>
                </a:path>
              </a:pathLst>
            </a:custGeom>
            <a:ln w="14538" cap="rnd">
              <a:solidFill>
                <a:srgbClr val="1A3664"/>
              </a:solidFill>
              <a:prstDash val="solid"/>
              <a:round/>
            </a:ln>
          </p:spPr>
          <p:txBody>
            <a:bodyPr rtlCol="0" anchor="ctr"/>
            <a:lstStyle/>
            <a:p>
              <a:endParaRPr lang="en-US"/>
            </a:p>
          </p:txBody>
        </p:sp>
      </p:gr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C22ABD42-BF6E-7AFC-59DA-80013873A585}"/>
              </a:ext>
            </a:extLst>
          </p:cNvPr>
          <p:cNvSpPr>
            <a:spLocks noChangeArrowheads="1"/>
          </p:cNvSpPr>
          <p:nvPr/>
        </p:nvSpPr>
        <p:spPr bwMode="gray">
          <a:xfrm>
            <a:off x="739141"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GB" sz="1400" b="1" i="0" u="none" strike="noStrike" kern="1200" cap="none" spc="0" normalizeH="0" baseline="0" noProof="0">
                <a:ln>
                  <a:noFill/>
                </a:ln>
                <a:solidFill>
                  <a:srgbClr val="003868"/>
                </a:solidFill>
                <a:effectLst/>
                <a:uLnTx/>
                <a:uFillTx/>
                <a:latin typeface="Playfair Display"/>
                <a:ea typeface="MS PGothic"/>
                <a:cs typeface="Arial"/>
              </a:rPr>
              <a:t>Narrative</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A7B2979A-9468-D36A-B26B-816E16A0800D}"/>
              </a:ext>
            </a:extLst>
          </p:cNvPr>
          <p:cNvSpPr>
            <a:spLocks noChangeArrowheads="1"/>
          </p:cNvSpPr>
          <p:nvPr/>
        </p:nvSpPr>
        <p:spPr bwMode="gray">
          <a:xfrm>
            <a:off x="5521960"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Valuation and Price Target</a:t>
            </a:r>
          </a:p>
        </p:txBody>
      </p:sp>
      <p:grpSp>
        <p:nvGrpSpPr>
          <p:cNvPr id="26" name="Graphic 1 (8)">
            <a:extLst>
              <a:ext uri="{FF2B5EF4-FFF2-40B4-BE49-F238E27FC236}">
                <a16:creationId xmlns:a16="http://schemas.microsoft.com/office/drawing/2014/main" id="{9E24DF9B-7A69-E0E5-6C87-63D11EC89ABE}"/>
              </a:ext>
            </a:extLst>
          </p:cNvPr>
          <p:cNvGrpSpPr>
            <a:grpSpLocks noChangeAspect="1"/>
          </p:cNvGrpSpPr>
          <p:nvPr>
            <p:custDataLst>
              <p:tags r:id="rId6"/>
            </p:custDataLst>
          </p:nvPr>
        </p:nvGrpSpPr>
        <p:grpSpPr>
          <a:xfrm>
            <a:off x="-485881" y="4209428"/>
            <a:ext cx="269513" cy="269513"/>
            <a:chOff x="2801637" y="3332159"/>
            <a:chExt cx="289618" cy="289618"/>
          </a:xfrm>
        </p:grpSpPr>
        <p:sp>
          <p:nvSpPr>
            <p:cNvPr id="27" name="Freeform: Shape 26">
              <a:extLst>
                <a:ext uri="{FF2B5EF4-FFF2-40B4-BE49-F238E27FC236}">
                  <a16:creationId xmlns:a16="http://schemas.microsoft.com/office/drawing/2014/main" id="{896BFC34-725D-0A68-519F-583316CD7218}"/>
                </a:ext>
              </a:extLst>
            </p:cNvPr>
            <p:cNvSpPr/>
            <p:nvPr/>
          </p:nvSpPr>
          <p:spPr>
            <a:xfrm>
              <a:off x="2903154" y="3332159"/>
              <a:ext cx="187585" cy="149086"/>
            </a:xfrm>
            <a:custGeom>
              <a:avLst/>
              <a:gdLst>
                <a:gd name="connsiteX0" fmla="*/ 1858 w 199881"/>
                <a:gd name="connsiteY0" fmla="*/ 67059 h 158858"/>
                <a:gd name="connsiteX1" fmla="*/ 20739 w 199881"/>
                <a:gd name="connsiteY1" fmla="*/ 106123 h 158858"/>
                <a:gd name="connsiteX2" fmla="*/ 40921 w 199881"/>
                <a:gd name="connsiteY2" fmla="*/ 106123 h 158858"/>
                <a:gd name="connsiteX3" fmla="*/ 40921 w 199881"/>
                <a:gd name="connsiteY3" fmla="*/ 149093 h 158858"/>
                <a:gd name="connsiteX4" fmla="*/ 51338 w 199881"/>
                <a:gd name="connsiteY4" fmla="*/ 149093 h 158858"/>
                <a:gd name="connsiteX5" fmla="*/ 51338 w 199881"/>
                <a:gd name="connsiteY5" fmla="*/ 97659 h 158858"/>
                <a:gd name="connsiteX6" fmla="*/ 46130 w 199881"/>
                <a:gd name="connsiteY6" fmla="*/ 92450 h 158858"/>
                <a:gd name="connsiteX7" fmla="*/ 42875 w 199881"/>
                <a:gd name="connsiteY7" fmla="*/ 93753 h 158858"/>
                <a:gd name="connsiteX8" fmla="*/ 30504 w 199881"/>
                <a:gd name="connsiteY8" fmla="*/ 97659 h 158858"/>
                <a:gd name="connsiteX9" fmla="*/ 9671 w 199881"/>
                <a:gd name="connsiteY9" fmla="*/ 76825 h 158858"/>
                <a:gd name="connsiteX10" fmla="*/ 30504 w 199881"/>
                <a:gd name="connsiteY10" fmla="*/ 55991 h 158858"/>
                <a:gd name="connsiteX11" fmla="*/ 42875 w 199881"/>
                <a:gd name="connsiteY11" fmla="*/ 59897 h 158858"/>
                <a:gd name="connsiteX12" fmla="*/ 48083 w 199881"/>
                <a:gd name="connsiteY12" fmla="*/ 60549 h 158858"/>
                <a:gd name="connsiteX13" fmla="*/ 50687 w 199881"/>
                <a:gd name="connsiteY13" fmla="*/ 55991 h 158858"/>
                <a:gd name="connsiteX14" fmla="*/ 50687 w 199881"/>
                <a:gd name="connsiteY14" fmla="*/ 10417 h 158858"/>
                <a:gd name="connsiteX15" fmla="*/ 189363 w 199881"/>
                <a:gd name="connsiteY15" fmla="*/ 10417 h 158858"/>
                <a:gd name="connsiteX16" fmla="*/ 189363 w 199881"/>
                <a:gd name="connsiteY16" fmla="*/ 149093 h 158858"/>
                <a:gd name="connsiteX17" fmla="*/ 148997 w 199881"/>
                <a:gd name="connsiteY17" fmla="*/ 149093 h 158858"/>
                <a:gd name="connsiteX18" fmla="*/ 137929 w 199881"/>
                <a:gd name="connsiteY18" fmla="*/ 106774 h 158858"/>
                <a:gd name="connsiteX19" fmla="*/ 95610 w 199881"/>
                <a:gd name="connsiteY19" fmla="*/ 117842 h 158858"/>
                <a:gd name="connsiteX20" fmla="*/ 95610 w 199881"/>
                <a:gd name="connsiteY20" fmla="*/ 148442 h 158858"/>
                <a:gd name="connsiteX21" fmla="*/ 54594 w 199881"/>
                <a:gd name="connsiteY21" fmla="*/ 148442 h 158858"/>
                <a:gd name="connsiteX22" fmla="*/ 54594 w 199881"/>
                <a:gd name="connsiteY22" fmla="*/ 148442 h 158858"/>
                <a:gd name="connsiteX23" fmla="*/ 50687 w 199881"/>
                <a:gd name="connsiteY23" fmla="*/ 148442 h 158858"/>
                <a:gd name="connsiteX24" fmla="*/ 50687 w 199881"/>
                <a:gd name="connsiteY24" fmla="*/ 158859 h 158858"/>
                <a:gd name="connsiteX25" fmla="*/ 107329 w 199881"/>
                <a:gd name="connsiteY25" fmla="*/ 158859 h 158858"/>
                <a:gd name="connsiteX26" fmla="*/ 112538 w 199881"/>
                <a:gd name="connsiteY26" fmla="*/ 153650 h 158858"/>
                <a:gd name="connsiteX27" fmla="*/ 110585 w 199881"/>
                <a:gd name="connsiteY27" fmla="*/ 149744 h 158858"/>
                <a:gd name="connsiteX28" fmla="*/ 106678 w 199881"/>
                <a:gd name="connsiteY28" fmla="*/ 121097 h 158858"/>
                <a:gd name="connsiteX29" fmla="*/ 135325 w 199881"/>
                <a:gd name="connsiteY29" fmla="*/ 117191 h 158858"/>
                <a:gd name="connsiteX30" fmla="*/ 139231 w 199881"/>
                <a:gd name="connsiteY30" fmla="*/ 145837 h 158858"/>
                <a:gd name="connsiteX31" fmla="*/ 135325 w 199881"/>
                <a:gd name="connsiteY31" fmla="*/ 149744 h 158858"/>
                <a:gd name="connsiteX32" fmla="*/ 134023 w 199881"/>
                <a:gd name="connsiteY32" fmla="*/ 156905 h 158858"/>
                <a:gd name="connsiteX33" fmla="*/ 137929 w 199881"/>
                <a:gd name="connsiteY33" fmla="*/ 158859 h 158858"/>
                <a:gd name="connsiteX34" fmla="*/ 185457 w 199881"/>
                <a:gd name="connsiteY34" fmla="*/ 158859 h 158858"/>
                <a:gd name="connsiteX35" fmla="*/ 185457 w 199881"/>
                <a:gd name="connsiteY35" fmla="*/ 158859 h 158858"/>
                <a:gd name="connsiteX36" fmla="*/ 199780 w 199881"/>
                <a:gd name="connsiteY36" fmla="*/ 158859 h 158858"/>
                <a:gd name="connsiteX37" fmla="*/ 199780 w 199881"/>
                <a:gd name="connsiteY37" fmla="*/ 5208 h 158858"/>
                <a:gd name="connsiteX38" fmla="*/ 195223 w 199881"/>
                <a:gd name="connsiteY38" fmla="*/ 0 h 158858"/>
                <a:gd name="connsiteX39" fmla="*/ 42224 w 199881"/>
                <a:gd name="connsiteY39" fmla="*/ 0 h 158858"/>
                <a:gd name="connsiteX40" fmla="*/ 42224 w 199881"/>
                <a:gd name="connsiteY40" fmla="*/ 10417 h 158858"/>
                <a:gd name="connsiteX41" fmla="*/ 40270 w 199881"/>
                <a:gd name="connsiteY41" fmla="*/ 10417 h 158858"/>
                <a:gd name="connsiteX42" fmla="*/ 40270 w 199881"/>
                <a:gd name="connsiteY42" fmla="*/ 48178 h 158858"/>
                <a:gd name="connsiteX43" fmla="*/ 1858 w 199881"/>
                <a:gd name="connsiteY43" fmla="*/ 67059 h 1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9881" h="158858">
                  <a:moveTo>
                    <a:pt x="1858" y="67059"/>
                  </a:moveTo>
                  <a:cubicBezTo>
                    <a:pt x="-4002" y="83336"/>
                    <a:pt x="4462" y="100914"/>
                    <a:pt x="20739" y="106123"/>
                  </a:cubicBezTo>
                  <a:cubicBezTo>
                    <a:pt x="27249" y="108727"/>
                    <a:pt x="34411" y="108727"/>
                    <a:pt x="40921" y="106123"/>
                  </a:cubicBezTo>
                  <a:lnTo>
                    <a:pt x="40921" y="149093"/>
                  </a:lnTo>
                  <a:lnTo>
                    <a:pt x="51338" y="149093"/>
                  </a:lnTo>
                  <a:lnTo>
                    <a:pt x="51338" y="97659"/>
                  </a:lnTo>
                  <a:cubicBezTo>
                    <a:pt x="51338" y="95055"/>
                    <a:pt x="48734" y="92450"/>
                    <a:pt x="46130" y="92450"/>
                  </a:cubicBezTo>
                  <a:cubicBezTo>
                    <a:pt x="44828" y="92450"/>
                    <a:pt x="44177" y="93102"/>
                    <a:pt x="42875" y="93753"/>
                  </a:cubicBezTo>
                  <a:cubicBezTo>
                    <a:pt x="39619" y="96357"/>
                    <a:pt x="35062" y="97659"/>
                    <a:pt x="30504" y="97659"/>
                  </a:cubicBezTo>
                  <a:cubicBezTo>
                    <a:pt x="19436" y="97659"/>
                    <a:pt x="9671" y="88544"/>
                    <a:pt x="9671" y="76825"/>
                  </a:cubicBezTo>
                  <a:cubicBezTo>
                    <a:pt x="9671" y="65757"/>
                    <a:pt x="18785" y="55991"/>
                    <a:pt x="30504" y="55991"/>
                  </a:cubicBezTo>
                  <a:cubicBezTo>
                    <a:pt x="35062" y="55991"/>
                    <a:pt x="38968" y="57293"/>
                    <a:pt x="42875" y="59897"/>
                  </a:cubicBezTo>
                  <a:cubicBezTo>
                    <a:pt x="44177" y="61200"/>
                    <a:pt x="46781" y="61200"/>
                    <a:pt x="48083" y="60549"/>
                  </a:cubicBezTo>
                  <a:cubicBezTo>
                    <a:pt x="50036" y="59897"/>
                    <a:pt x="50687" y="57944"/>
                    <a:pt x="50687" y="55991"/>
                  </a:cubicBezTo>
                  <a:lnTo>
                    <a:pt x="50687" y="10417"/>
                  </a:lnTo>
                  <a:lnTo>
                    <a:pt x="189363" y="10417"/>
                  </a:lnTo>
                  <a:lnTo>
                    <a:pt x="189363" y="149093"/>
                  </a:lnTo>
                  <a:lnTo>
                    <a:pt x="148997" y="149093"/>
                  </a:lnTo>
                  <a:cubicBezTo>
                    <a:pt x="157461" y="134118"/>
                    <a:pt x="152253" y="115238"/>
                    <a:pt x="137929" y="106774"/>
                  </a:cubicBezTo>
                  <a:cubicBezTo>
                    <a:pt x="122955" y="98310"/>
                    <a:pt x="104074" y="103518"/>
                    <a:pt x="95610" y="117842"/>
                  </a:cubicBezTo>
                  <a:cubicBezTo>
                    <a:pt x="89751" y="127608"/>
                    <a:pt x="89751" y="139327"/>
                    <a:pt x="95610" y="148442"/>
                  </a:cubicBezTo>
                  <a:lnTo>
                    <a:pt x="54594" y="148442"/>
                  </a:lnTo>
                  <a:lnTo>
                    <a:pt x="54594" y="148442"/>
                  </a:lnTo>
                  <a:lnTo>
                    <a:pt x="50687" y="148442"/>
                  </a:lnTo>
                  <a:lnTo>
                    <a:pt x="50687" y="158859"/>
                  </a:lnTo>
                  <a:lnTo>
                    <a:pt x="107329" y="158859"/>
                  </a:lnTo>
                  <a:cubicBezTo>
                    <a:pt x="109934" y="158859"/>
                    <a:pt x="112538" y="156254"/>
                    <a:pt x="112538" y="153650"/>
                  </a:cubicBezTo>
                  <a:cubicBezTo>
                    <a:pt x="112538" y="152348"/>
                    <a:pt x="111887" y="150395"/>
                    <a:pt x="110585" y="149744"/>
                  </a:cubicBezTo>
                  <a:cubicBezTo>
                    <a:pt x="101470" y="143233"/>
                    <a:pt x="99517" y="130212"/>
                    <a:pt x="106678" y="121097"/>
                  </a:cubicBezTo>
                  <a:cubicBezTo>
                    <a:pt x="113189" y="111982"/>
                    <a:pt x="126210" y="110029"/>
                    <a:pt x="135325" y="117191"/>
                  </a:cubicBezTo>
                  <a:cubicBezTo>
                    <a:pt x="144440" y="123701"/>
                    <a:pt x="146393" y="136723"/>
                    <a:pt x="139231" y="145837"/>
                  </a:cubicBezTo>
                  <a:cubicBezTo>
                    <a:pt x="137929" y="147139"/>
                    <a:pt x="136627" y="149093"/>
                    <a:pt x="135325" y="149744"/>
                  </a:cubicBezTo>
                  <a:cubicBezTo>
                    <a:pt x="133372" y="151697"/>
                    <a:pt x="132721" y="154952"/>
                    <a:pt x="134023" y="156905"/>
                  </a:cubicBezTo>
                  <a:cubicBezTo>
                    <a:pt x="134674" y="158207"/>
                    <a:pt x="136627" y="158859"/>
                    <a:pt x="137929" y="158859"/>
                  </a:cubicBezTo>
                  <a:lnTo>
                    <a:pt x="185457" y="158859"/>
                  </a:lnTo>
                  <a:lnTo>
                    <a:pt x="185457" y="158859"/>
                  </a:lnTo>
                  <a:lnTo>
                    <a:pt x="199780" y="158859"/>
                  </a:lnTo>
                  <a:lnTo>
                    <a:pt x="199780" y="5208"/>
                  </a:lnTo>
                  <a:cubicBezTo>
                    <a:pt x="200431" y="2604"/>
                    <a:pt x="197827" y="0"/>
                    <a:pt x="195223" y="0"/>
                  </a:cubicBezTo>
                  <a:lnTo>
                    <a:pt x="42224" y="0"/>
                  </a:lnTo>
                  <a:cubicBezTo>
                    <a:pt x="41572" y="3255"/>
                    <a:pt x="42224" y="7162"/>
                    <a:pt x="42224" y="10417"/>
                  </a:cubicBezTo>
                  <a:lnTo>
                    <a:pt x="40270" y="10417"/>
                  </a:lnTo>
                  <a:lnTo>
                    <a:pt x="40270" y="48178"/>
                  </a:lnTo>
                  <a:cubicBezTo>
                    <a:pt x="24645" y="42319"/>
                    <a:pt x="7066" y="50783"/>
                    <a:pt x="1858" y="67059"/>
                  </a:cubicBezTo>
                  <a:close/>
                </a:path>
              </a:pathLst>
            </a:custGeom>
            <a:solidFill>
              <a:srgbClr val="ACBFCF"/>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5E8063-1354-C1E6-FF63-A87F52EA02AA}"/>
                </a:ext>
              </a:extLst>
            </p:cNvPr>
            <p:cNvSpPr/>
            <p:nvPr/>
          </p:nvSpPr>
          <p:spPr>
            <a:xfrm>
              <a:off x="2801637" y="3332159"/>
              <a:ext cx="289618" cy="289618"/>
            </a:xfrm>
            <a:custGeom>
              <a:avLst/>
              <a:gdLst>
                <a:gd name="connsiteX0" fmla="*/ 298185 w 308602"/>
                <a:gd name="connsiteY0" fmla="*/ 298185 h 308602"/>
                <a:gd name="connsiteX1" fmla="*/ 159510 w 308602"/>
                <a:gd name="connsiteY1" fmla="*/ 298185 h 308602"/>
                <a:gd name="connsiteX2" fmla="*/ 159510 w 308602"/>
                <a:gd name="connsiteY2" fmla="*/ 260424 h 308602"/>
                <a:gd name="connsiteX3" fmla="*/ 198573 w 308602"/>
                <a:gd name="connsiteY3" fmla="*/ 241543 h 308602"/>
                <a:gd name="connsiteX4" fmla="*/ 179692 w 308602"/>
                <a:gd name="connsiteY4" fmla="*/ 202480 h 308602"/>
                <a:gd name="connsiteX5" fmla="*/ 159510 w 308602"/>
                <a:gd name="connsiteY5" fmla="*/ 202480 h 308602"/>
                <a:gd name="connsiteX6" fmla="*/ 159510 w 308602"/>
                <a:gd name="connsiteY6" fmla="*/ 159510 h 308602"/>
                <a:gd name="connsiteX7" fmla="*/ 159510 w 308602"/>
                <a:gd name="connsiteY7" fmla="*/ 159510 h 308602"/>
                <a:gd name="connsiteX8" fmla="*/ 159510 w 308602"/>
                <a:gd name="connsiteY8" fmla="*/ 149093 h 308602"/>
                <a:gd name="connsiteX9" fmla="*/ 159510 w 308602"/>
                <a:gd name="connsiteY9" fmla="*/ 149093 h 308602"/>
                <a:gd name="connsiteX10" fmla="*/ 159510 w 308602"/>
                <a:gd name="connsiteY10" fmla="*/ 149093 h 308602"/>
                <a:gd name="connsiteX11" fmla="*/ 149093 w 308602"/>
                <a:gd name="connsiteY11" fmla="*/ 149093 h 308602"/>
                <a:gd name="connsiteX12" fmla="*/ 149093 w 308602"/>
                <a:gd name="connsiteY12" fmla="*/ 149093 h 308602"/>
                <a:gd name="connsiteX13" fmla="*/ 143884 w 308602"/>
                <a:gd name="connsiteY13" fmla="*/ 149093 h 308602"/>
                <a:gd name="connsiteX14" fmla="*/ 143884 w 308602"/>
                <a:gd name="connsiteY14" fmla="*/ 149093 h 308602"/>
                <a:gd name="connsiteX15" fmla="*/ 97659 w 308602"/>
                <a:gd name="connsiteY15" fmla="*/ 149093 h 308602"/>
                <a:gd name="connsiteX16" fmla="*/ 92450 w 308602"/>
                <a:gd name="connsiteY16" fmla="*/ 154301 h 308602"/>
                <a:gd name="connsiteX17" fmla="*/ 93753 w 308602"/>
                <a:gd name="connsiteY17" fmla="*/ 157556 h 308602"/>
                <a:gd name="connsiteX18" fmla="*/ 97659 w 308602"/>
                <a:gd name="connsiteY18" fmla="*/ 169927 h 308602"/>
                <a:gd name="connsiteX19" fmla="*/ 76825 w 308602"/>
                <a:gd name="connsiteY19" fmla="*/ 190760 h 308602"/>
                <a:gd name="connsiteX20" fmla="*/ 56642 w 308602"/>
                <a:gd name="connsiteY20" fmla="*/ 169275 h 308602"/>
                <a:gd name="connsiteX21" fmla="*/ 60549 w 308602"/>
                <a:gd name="connsiteY21" fmla="*/ 156905 h 308602"/>
                <a:gd name="connsiteX22" fmla="*/ 59246 w 308602"/>
                <a:gd name="connsiteY22" fmla="*/ 149744 h 308602"/>
                <a:gd name="connsiteX23" fmla="*/ 55991 w 308602"/>
                <a:gd name="connsiteY23" fmla="*/ 148442 h 308602"/>
                <a:gd name="connsiteX24" fmla="*/ 10417 w 308602"/>
                <a:gd name="connsiteY24" fmla="*/ 148442 h 308602"/>
                <a:gd name="connsiteX25" fmla="*/ 10417 w 308602"/>
                <a:gd name="connsiteY25" fmla="*/ 10417 h 308602"/>
                <a:gd name="connsiteX26" fmla="*/ 149093 w 308602"/>
                <a:gd name="connsiteY26" fmla="*/ 10417 h 308602"/>
                <a:gd name="connsiteX27" fmla="*/ 149093 w 308602"/>
                <a:gd name="connsiteY27" fmla="*/ 0 h 308602"/>
                <a:gd name="connsiteX28" fmla="*/ 5208 w 308602"/>
                <a:gd name="connsiteY28" fmla="*/ 0 h 308602"/>
                <a:gd name="connsiteX29" fmla="*/ 0 w 308602"/>
                <a:gd name="connsiteY29" fmla="*/ 5208 h 308602"/>
                <a:gd name="connsiteX30" fmla="*/ 0 w 308602"/>
                <a:gd name="connsiteY30" fmla="*/ 303394 h 308602"/>
                <a:gd name="connsiteX31" fmla="*/ 5208 w 308602"/>
                <a:gd name="connsiteY31" fmla="*/ 308602 h 308602"/>
                <a:gd name="connsiteX32" fmla="*/ 303394 w 308602"/>
                <a:gd name="connsiteY32" fmla="*/ 308602 h 308602"/>
                <a:gd name="connsiteX33" fmla="*/ 308602 w 308602"/>
                <a:gd name="connsiteY33" fmla="*/ 303394 h 308602"/>
                <a:gd name="connsiteX34" fmla="*/ 308602 w 308602"/>
                <a:gd name="connsiteY34" fmla="*/ 158859 h 308602"/>
                <a:gd name="connsiteX35" fmla="*/ 298185 w 308602"/>
                <a:gd name="connsiteY35" fmla="*/ 158859 h 308602"/>
                <a:gd name="connsiteX36" fmla="*/ 298185 w 308602"/>
                <a:gd name="connsiteY36" fmla="*/ 298185 h 308602"/>
                <a:gd name="connsiteX37" fmla="*/ 151697 w 308602"/>
                <a:gd name="connsiteY37" fmla="*/ 247403 h 308602"/>
                <a:gd name="connsiteX38" fmla="*/ 149093 w 308602"/>
                <a:gd name="connsiteY38" fmla="*/ 251960 h 308602"/>
                <a:gd name="connsiteX39" fmla="*/ 149093 w 308602"/>
                <a:gd name="connsiteY39" fmla="*/ 298185 h 308602"/>
                <a:gd name="connsiteX40" fmla="*/ 10417 w 308602"/>
                <a:gd name="connsiteY40" fmla="*/ 298185 h 308602"/>
                <a:gd name="connsiteX41" fmla="*/ 10417 w 308602"/>
                <a:gd name="connsiteY41" fmla="*/ 159510 h 308602"/>
                <a:gd name="connsiteX42" fmla="*/ 48178 w 308602"/>
                <a:gd name="connsiteY42" fmla="*/ 159510 h 308602"/>
                <a:gd name="connsiteX43" fmla="*/ 67059 w 308602"/>
                <a:gd name="connsiteY43" fmla="*/ 198573 h 308602"/>
                <a:gd name="connsiteX44" fmla="*/ 106123 w 308602"/>
                <a:gd name="connsiteY44" fmla="*/ 179692 h 308602"/>
                <a:gd name="connsiteX45" fmla="*/ 106123 w 308602"/>
                <a:gd name="connsiteY45" fmla="*/ 159510 h 308602"/>
                <a:gd name="connsiteX46" fmla="*/ 149093 w 308602"/>
                <a:gd name="connsiteY46" fmla="*/ 159510 h 308602"/>
                <a:gd name="connsiteX47" fmla="*/ 149093 w 308602"/>
                <a:gd name="connsiteY47" fmla="*/ 210943 h 308602"/>
                <a:gd name="connsiteX48" fmla="*/ 154301 w 308602"/>
                <a:gd name="connsiteY48" fmla="*/ 216152 h 308602"/>
                <a:gd name="connsiteX49" fmla="*/ 157556 w 308602"/>
                <a:gd name="connsiteY49" fmla="*/ 214850 h 308602"/>
                <a:gd name="connsiteX50" fmla="*/ 169927 w 308602"/>
                <a:gd name="connsiteY50" fmla="*/ 210943 h 308602"/>
                <a:gd name="connsiteX51" fmla="*/ 190760 w 308602"/>
                <a:gd name="connsiteY51" fmla="*/ 231777 h 308602"/>
                <a:gd name="connsiteX52" fmla="*/ 169927 w 308602"/>
                <a:gd name="connsiteY52" fmla="*/ 252611 h 308602"/>
                <a:gd name="connsiteX53" fmla="*/ 157556 w 308602"/>
                <a:gd name="connsiteY53" fmla="*/ 248705 h 308602"/>
                <a:gd name="connsiteX54" fmla="*/ 151697 w 308602"/>
                <a:gd name="connsiteY54" fmla="*/ 247403 h 30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8602" h="308602">
                  <a:moveTo>
                    <a:pt x="298185" y="298185"/>
                  </a:moveTo>
                  <a:lnTo>
                    <a:pt x="159510" y="298185"/>
                  </a:lnTo>
                  <a:lnTo>
                    <a:pt x="159510" y="260424"/>
                  </a:lnTo>
                  <a:cubicBezTo>
                    <a:pt x="175786" y="266283"/>
                    <a:pt x="193365" y="257820"/>
                    <a:pt x="198573" y="241543"/>
                  </a:cubicBezTo>
                  <a:cubicBezTo>
                    <a:pt x="204433" y="225267"/>
                    <a:pt x="195969" y="207688"/>
                    <a:pt x="179692" y="202480"/>
                  </a:cubicBezTo>
                  <a:cubicBezTo>
                    <a:pt x="173182" y="199875"/>
                    <a:pt x="166020" y="199875"/>
                    <a:pt x="159510" y="202480"/>
                  </a:cubicBezTo>
                  <a:lnTo>
                    <a:pt x="159510" y="159510"/>
                  </a:lnTo>
                  <a:lnTo>
                    <a:pt x="159510" y="159510"/>
                  </a:lnTo>
                  <a:lnTo>
                    <a:pt x="159510" y="149093"/>
                  </a:lnTo>
                  <a:lnTo>
                    <a:pt x="159510" y="149093"/>
                  </a:lnTo>
                  <a:lnTo>
                    <a:pt x="159510" y="149093"/>
                  </a:lnTo>
                  <a:lnTo>
                    <a:pt x="149093" y="149093"/>
                  </a:lnTo>
                  <a:lnTo>
                    <a:pt x="149093" y="149093"/>
                  </a:lnTo>
                  <a:lnTo>
                    <a:pt x="143884" y="149093"/>
                  </a:lnTo>
                  <a:lnTo>
                    <a:pt x="143884" y="149093"/>
                  </a:lnTo>
                  <a:lnTo>
                    <a:pt x="97659" y="149093"/>
                  </a:lnTo>
                  <a:cubicBezTo>
                    <a:pt x="95055" y="149093"/>
                    <a:pt x="92450" y="151697"/>
                    <a:pt x="92450" y="154301"/>
                  </a:cubicBezTo>
                  <a:cubicBezTo>
                    <a:pt x="92450" y="155603"/>
                    <a:pt x="93102" y="156254"/>
                    <a:pt x="93753" y="157556"/>
                  </a:cubicBezTo>
                  <a:cubicBezTo>
                    <a:pt x="96357" y="160812"/>
                    <a:pt x="97659" y="165369"/>
                    <a:pt x="97659" y="169927"/>
                  </a:cubicBezTo>
                  <a:cubicBezTo>
                    <a:pt x="97659" y="180995"/>
                    <a:pt x="88544" y="190760"/>
                    <a:pt x="76825" y="190760"/>
                  </a:cubicBezTo>
                  <a:cubicBezTo>
                    <a:pt x="65106" y="190760"/>
                    <a:pt x="56642" y="180995"/>
                    <a:pt x="56642" y="169275"/>
                  </a:cubicBezTo>
                  <a:cubicBezTo>
                    <a:pt x="56642" y="164718"/>
                    <a:pt x="57944" y="160812"/>
                    <a:pt x="60549" y="156905"/>
                  </a:cubicBezTo>
                  <a:cubicBezTo>
                    <a:pt x="62502" y="154952"/>
                    <a:pt x="61851" y="151697"/>
                    <a:pt x="59246" y="149744"/>
                  </a:cubicBezTo>
                  <a:cubicBezTo>
                    <a:pt x="58595" y="149093"/>
                    <a:pt x="57293" y="148442"/>
                    <a:pt x="55991" y="148442"/>
                  </a:cubicBezTo>
                  <a:lnTo>
                    <a:pt x="10417" y="148442"/>
                  </a:lnTo>
                  <a:lnTo>
                    <a:pt x="10417" y="10417"/>
                  </a:lnTo>
                  <a:lnTo>
                    <a:pt x="149093" y="10417"/>
                  </a:lnTo>
                  <a:cubicBezTo>
                    <a:pt x="149093" y="10417"/>
                    <a:pt x="149093" y="0"/>
                    <a:pt x="149093" y="0"/>
                  </a:cubicBezTo>
                  <a:lnTo>
                    <a:pt x="5208" y="0"/>
                  </a:lnTo>
                  <a:cubicBezTo>
                    <a:pt x="2604" y="0"/>
                    <a:pt x="0" y="2604"/>
                    <a:pt x="0" y="5208"/>
                  </a:cubicBezTo>
                  <a:lnTo>
                    <a:pt x="0" y="303394"/>
                  </a:lnTo>
                  <a:cubicBezTo>
                    <a:pt x="0" y="305998"/>
                    <a:pt x="2604" y="308602"/>
                    <a:pt x="5208" y="308602"/>
                  </a:cubicBezTo>
                  <a:lnTo>
                    <a:pt x="303394" y="308602"/>
                  </a:lnTo>
                  <a:cubicBezTo>
                    <a:pt x="305998" y="308602"/>
                    <a:pt x="308602" y="305998"/>
                    <a:pt x="308602" y="303394"/>
                  </a:cubicBezTo>
                  <a:lnTo>
                    <a:pt x="308602" y="158859"/>
                  </a:lnTo>
                  <a:lnTo>
                    <a:pt x="298185" y="158859"/>
                  </a:lnTo>
                  <a:lnTo>
                    <a:pt x="298185" y="298185"/>
                  </a:lnTo>
                  <a:close/>
                  <a:moveTo>
                    <a:pt x="151697" y="247403"/>
                  </a:moveTo>
                  <a:cubicBezTo>
                    <a:pt x="149744" y="248054"/>
                    <a:pt x="149093" y="250007"/>
                    <a:pt x="149093" y="251960"/>
                  </a:cubicBezTo>
                  <a:lnTo>
                    <a:pt x="149093" y="298185"/>
                  </a:lnTo>
                  <a:lnTo>
                    <a:pt x="10417" y="298185"/>
                  </a:lnTo>
                  <a:lnTo>
                    <a:pt x="10417" y="159510"/>
                  </a:lnTo>
                  <a:lnTo>
                    <a:pt x="48178" y="159510"/>
                  </a:lnTo>
                  <a:cubicBezTo>
                    <a:pt x="42319" y="175786"/>
                    <a:pt x="50783" y="193365"/>
                    <a:pt x="67059" y="198573"/>
                  </a:cubicBezTo>
                  <a:cubicBezTo>
                    <a:pt x="83336" y="204433"/>
                    <a:pt x="100914" y="195969"/>
                    <a:pt x="106123" y="179692"/>
                  </a:cubicBezTo>
                  <a:cubicBezTo>
                    <a:pt x="108727" y="173182"/>
                    <a:pt x="108727" y="166020"/>
                    <a:pt x="106123" y="159510"/>
                  </a:cubicBezTo>
                  <a:lnTo>
                    <a:pt x="149093" y="159510"/>
                  </a:lnTo>
                  <a:lnTo>
                    <a:pt x="149093" y="210943"/>
                  </a:lnTo>
                  <a:cubicBezTo>
                    <a:pt x="149093" y="213548"/>
                    <a:pt x="151697" y="216152"/>
                    <a:pt x="154301" y="216152"/>
                  </a:cubicBezTo>
                  <a:cubicBezTo>
                    <a:pt x="155603" y="216152"/>
                    <a:pt x="156254" y="215501"/>
                    <a:pt x="157556" y="214850"/>
                  </a:cubicBezTo>
                  <a:cubicBezTo>
                    <a:pt x="160812" y="212245"/>
                    <a:pt x="165369" y="210943"/>
                    <a:pt x="169927" y="210943"/>
                  </a:cubicBezTo>
                  <a:cubicBezTo>
                    <a:pt x="180995" y="210943"/>
                    <a:pt x="190760" y="220058"/>
                    <a:pt x="190760" y="231777"/>
                  </a:cubicBezTo>
                  <a:cubicBezTo>
                    <a:pt x="190760" y="242845"/>
                    <a:pt x="181646" y="252611"/>
                    <a:pt x="169927" y="252611"/>
                  </a:cubicBezTo>
                  <a:cubicBezTo>
                    <a:pt x="165369" y="252611"/>
                    <a:pt x="161463" y="251309"/>
                    <a:pt x="157556" y="248705"/>
                  </a:cubicBezTo>
                  <a:cubicBezTo>
                    <a:pt x="155603" y="246752"/>
                    <a:pt x="153650" y="246101"/>
                    <a:pt x="151697" y="247403"/>
                  </a:cubicBezTo>
                  <a:close/>
                </a:path>
              </a:pathLst>
            </a:custGeom>
            <a:solidFill>
              <a:srgbClr val="1A3664"/>
            </a:solidFill>
            <a:ln w="0" cap="flat">
              <a:noFill/>
              <a:prstDash val="solid"/>
              <a:miter/>
            </a:ln>
          </p:spPr>
          <p:txBody>
            <a:bodyPr rtlCol="0" anchor="ctr"/>
            <a:lstStyle/>
            <a:p>
              <a:endParaRPr lang="en-US"/>
            </a:p>
          </p:txBody>
        </p:sp>
      </p:grpSp>
      <p:sp>
        <p:nvSpPr>
          <p:cNvPr id="2" name="文本框 12">
            <a:extLst>
              <a:ext uri="{FF2B5EF4-FFF2-40B4-BE49-F238E27FC236}">
                <a16:creationId xmlns:a16="http://schemas.microsoft.com/office/drawing/2014/main" id="{A4F90E0E-8731-6C00-3BEA-375A58EDC7FA}"/>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Pitch Summary</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5" name="Slide Number Placeholder 2">
            <a:extLst>
              <a:ext uri="{FF2B5EF4-FFF2-40B4-BE49-F238E27FC236}">
                <a16:creationId xmlns:a16="http://schemas.microsoft.com/office/drawing/2014/main" id="{B2237895-BE00-AD3E-A203-FFEA0E63EF62}"/>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a:t>
            </a:fld>
            <a:endParaRPr lang="en-US" sz="900"/>
          </a:p>
        </p:txBody>
      </p:sp>
      <p:graphicFrame>
        <p:nvGraphicFramePr>
          <p:cNvPr id="84" name="Chart 83">
            <a:extLst>
              <a:ext uri="{FF2B5EF4-FFF2-40B4-BE49-F238E27FC236}">
                <a16:creationId xmlns:a16="http://schemas.microsoft.com/office/drawing/2014/main" id="{00000000-0008-0000-0000-000002000000}"/>
              </a:ext>
            </a:extLst>
          </p:cNvPr>
          <p:cNvGraphicFramePr/>
          <p:nvPr>
            <p:extLst>
              <p:ext uri="{D42A27DB-BD31-4B8C-83A1-F6EECF244321}">
                <p14:modId xmlns:p14="http://schemas.microsoft.com/office/powerpoint/2010/main" val="2672996720"/>
              </p:ext>
            </p:extLst>
          </p:nvPr>
        </p:nvGraphicFramePr>
        <p:xfrm>
          <a:off x="5475115" y="5114290"/>
          <a:ext cx="3272075" cy="1613101"/>
        </p:xfrm>
        <a:graphic>
          <a:graphicData uri="http://schemas.openxmlformats.org/drawingml/2006/chart">
            <c:chart xmlns:c="http://schemas.openxmlformats.org/drawingml/2006/chart" xmlns:r="http://schemas.openxmlformats.org/officeDocument/2006/relationships" r:id="rId13"/>
          </a:graphicData>
        </a:graphic>
      </p:graphicFrame>
      <p:cxnSp>
        <p:nvCxnSpPr>
          <p:cNvPr id="85" name="Straight Connector 84">
            <a:extLst>
              <a:ext uri="{FF2B5EF4-FFF2-40B4-BE49-F238E27FC236}">
                <a16:creationId xmlns:a16="http://schemas.microsoft.com/office/drawing/2014/main" id="{897057D4-7FA6-BF41-8255-39DA569BB3E9}"/>
              </a:ext>
            </a:extLst>
          </p:cNvPr>
          <p:cNvCxnSpPr>
            <a:cxnSpLocks/>
          </p:cNvCxnSpPr>
          <p:nvPr/>
        </p:nvCxnSpPr>
        <p:spPr>
          <a:xfrm>
            <a:off x="5872556" y="5655303"/>
            <a:ext cx="3420000"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BEC9F8-2FEE-F645-8B6D-919724CA72B8}"/>
              </a:ext>
            </a:extLst>
          </p:cNvPr>
          <p:cNvSpPr txBox="1"/>
          <p:nvPr/>
        </p:nvSpPr>
        <p:spPr>
          <a:xfrm>
            <a:off x="8801441" y="5250798"/>
            <a:ext cx="523849" cy="329176"/>
          </a:xfrm>
          <a:prstGeom prst="rect">
            <a:avLst/>
          </a:prstGeom>
          <a:solidFill>
            <a:srgbClr val="FFFFFF"/>
          </a:solidFill>
        </p:spPr>
        <p:txBody>
          <a:bodyPr wrap="none" lIns="0" tIns="0" rIns="0" bIns="0" rtlCol="0" anchor="ctr">
            <a:noAutofit/>
          </a:bodyPr>
          <a:lstStyle/>
          <a:p>
            <a:r>
              <a:rPr lang="en-US" sz="1000" b="1">
                <a:solidFill>
                  <a:srgbClr val="FF0000"/>
                </a:solidFill>
                <a:latin typeface="Open Sans" panose="020B0606030504020204" pitchFamily="34" charset="0"/>
                <a:ea typeface="Open Sans" panose="020B0606030504020204" pitchFamily="34" charset="0"/>
                <a:cs typeface="Open Sans" panose="020B0606030504020204" pitchFamily="34" charset="0"/>
              </a:rPr>
              <a:t>$359.1</a:t>
            </a:r>
          </a:p>
          <a:p>
            <a:r>
              <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rPr>
              <a:t>base case</a:t>
            </a:r>
          </a:p>
        </p:txBody>
      </p:sp>
      <p:cxnSp>
        <p:nvCxnSpPr>
          <p:cNvPr id="9" name="Straight Connector 8">
            <a:extLst>
              <a:ext uri="{FF2B5EF4-FFF2-40B4-BE49-F238E27FC236}">
                <a16:creationId xmlns:a16="http://schemas.microsoft.com/office/drawing/2014/main" id="{34C630AB-C595-1E74-E1B9-FCA429FC674B}"/>
              </a:ext>
            </a:extLst>
          </p:cNvPr>
          <p:cNvCxnSpPr>
            <a:cxnSpLocks/>
          </p:cNvCxnSpPr>
          <p:nvPr/>
        </p:nvCxnSpPr>
        <p:spPr>
          <a:xfrm>
            <a:off x="5872556" y="5800785"/>
            <a:ext cx="3420000" cy="0"/>
          </a:xfrm>
          <a:prstGeom prst="line">
            <a:avLst/>
          </a:prstGeom>
          <a:ln w="254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73F2D-0141-54AF-08D2-77558A65EC42}"/>
              </a:ext>
            </a:extLst>
          </p:cNvPr>
          <p:cNvSpPr txBox="1"/>
          <p:nvPr/>
        </p:nvSpPr>
        <p:spPr>
          <a:xfrm>
            <a:off x="8801441" y="5859651"/>
            <a:ext cx="700669" cy="608698"/>
          </a:xfrm>
          <a:prstGeom prst="rect">
            <a:avLst/>
          </a:prstGeom>
          <a:solidFill>
            <a:srgbClr val="FFFFFF"/>
          </a:solidFill>
        </p:spPr>
        <p:txBody>
          <a:bodyPr wrap="none" lIns="0" tIns="0" rIns="0" bIns="0" rtlCol="0" anchor="ctr">
            <a:noAutofit/>
          </a:bodyPr>
          <a:lstStyle>
            <a:defPPr>
              <a:defRPr lang="en-US"/>
            </a:defPPr>
            <a:lvl1pPr>
              <a:defRPr sz="10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chemeClr val="accent1">
                    <a:lumMod val="60000"/>
                    <a:lumOff val="40000"/>
                  </a:schemeClr>
                </a:solidFill>
              </a:rPr>
              <a:t>$245.9</a:t>
            </a:r>
            <a:br>
              <a:rPr lang="en-US">
                <a:solidFill>
                  <a:schemeClr val="accent1">
                    <a:lumMod val="60000"/>
                    <a:lumOff val="40000"/>
                  </a:schemeClr>
                </a:solidFill>
              </a:rPr>
            </a:br>
            <a:r>
              <a:rPr lang="en-US" b="0">
                <a:solidFill>
                  <a:schemeClr val="accent1">
                    <a:lumMod val="60000"/>
                    <a:lumOff val="40000"/>
                  </a:schemeClr>
                </a:solidFill>
              </a:rPr>
              <a:t>closing</a:t>
            </a:r>
            <a:br>
              <a:rPr lang="en-US" b="0">
                <a:solidFill>
                  <a:schemeClr val="accent1">
                    <a:lumMod val="60000"/>
                    <a:lumOff val="40000"/>
                  </a:schemeClr>
                </a:solidFill>
              </a:rPr>
            </a:br>
            <a:r>
              <a:rPr lang="en-US" b="0">
                <a:solidFill>
                  <a:schemeClr val="accent1">
                    <a:lumMod val="60000"/>
                    <a:lumOff val="40000"/>
                  </a:schemeClr>
                </a:solidFill>
              </a:rPr>
              <a:t>share price</a:t>
            </a:r>
          </a:p>
          <a:p>
            <a:r>
              <a:rPr lang="en-US" b="0">
                <a:solidFill>
                  <a:schemeClr val="accent1">
                    <a:lumMod val="60000"/>
                    <a:lumOff val="40000"/>
                  </a:schemeClr>
                </a:solidFill>
              </a:rPr>
              <a:t>20.11.2025</a:t>
            </a:r>
          </a:p>
        </p:txBody>
      </p:sp>
      <p:sp>
        <p:nvSpPr>
          <p:cNvPr id="20" name="Rectangle 19">
            <a:extLst>
              <a:ext uri="{FF2B5EF4-FFF2-40B4-BE49-F238E27FC236}">
                <a16:creationId xmlns:a16="http://schemas.microsoft.com/office/drawing/2014/main" id="{B9440F0E-575A-436D-6C62-EE2DEC49D3CA}"/>
              </a:ext>
            </a:extLst>
          </p:cNvPr>
          <p:cNvSpPr/>
          <p:nvPr/>
        </p:nvSpPr>
        <p:spPr>
          <a:xfrm>
            <a:off x="2476500" y="5880377"/>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1">
                    <a:lumMod val="75000"/>
                  </a:schemeClr>
                </a:solidFill>
              </a:rPr>
              <a:t>Section 232 </a:t>
            </a:r>
            <a:r>
              <a:rPr lang="en-US" sz="900">
                <a:solidFill>
                  <a:srgbClr val="001D38"/>
                </a:solidFill>
              </a:rPr>
              <a:t>outcomes, </a:t>
            </a:r>
            <a:r>
              <a:rPr lang="en-US" sz="900" b="1">
                <a:solidFill>
                  <a:schemeClr val="accent1">
                    <a:lumMod val="75000"/>
                  </a:schemeClr>
                </a:solidFill>
              </a:rPr>
              <a:t>FEOC</a:t>
            </a:r>
            <a:r>
              <a:rPr lang="en-US" sz="900">
                <a:solidFill>
                  <a:srgbClr val="001D38"/>
                </a:solidFill>
              </a:rPr>
              <a:t> restrictions, and a 45–50% </a:t>
            </a:r>
            <a:r>
              <a:rPr lang="en-US" sz="900" b="1">
                <a:solidFill>
                  <a:schemeClr val="accent1">
                    <a:lumMod val="75000"/>
                  </a:schemeClr>
                </a:solidFill>
              </a:rPr>
              <a:t>module ramp</a:t>
            </a:r>
            <a:r>
              <a:rPr lang="en-US" sz="900">
                <a:solidFill>
                  <a:srgbClr val="001D38"/>
                </a:solidFill>
              </a:rPr>
              <a:t> through 2028 collectively reinforce higher U.S. ASPs, strengthen pricing power, and accelerate volume growth</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9" name="Group 68">
            <a:extLst>
              <a:ext uri="{FF2B5EF4-FFF2-40B4-BE49-F238E27FC236}">
                <a16:creationId xmlns:a16="http://schemas.microsoft.com/office/drawing/2014/main" id="{C1CED584-6EC8-5453-7D8D-69AD843C30B8}"/>
              </a:ext>
            </a:extLst>
          </p:cNvPr>
          <p:cNvGrpSpPr/>
          <p:nvPr/>
        </p:nvGrpSpPr>
        <p:grpSpPr>
          <a:xfrm>
            <a:off x="9350430" y="5605244"/>
            <a:ext cx="655895" cy="251615"/>
            <a:chOff x="9350430" y="5605244"/>
            <a:chExt cx="655895" cy="251615"/>
          </a:xfrm>
        </p:grpSpPr>
        <p:sp>
          <p:nvSpPr>
            <p:cNvPr id="19" name="Rectangle: Rounded Corners 18">
              <a:extLst>
                <a:ext uri="{FF2B5EF4-FFF2-40B4-BE49-F238E27FC236}">
                  <a16:creationId xmlns:a16="http://schemas.microsoft.com/office/drawing/2014/main" id="{0D63AAAE-0951-53CA-188A-F319A82B6306}"/>
                </a:ext>
              </a:extLst>
            </p:cNvPr>
            <p:cNvSpPr/>
            <p:nvPr/>
          </p:nvSpPr>
          <p:spPr>
            <a:xfrm>
              <a:off x="9473143" y="5605244"/>
              <a:ext cx="533182" cy="2516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i="1">
                  <a:latin typeface="Open Sans" panose="020B0606030504020204" pitchFamily="34" charset="0"/>
                  <a:ea typeface="Open Sans" panose="020B0606030504020204" pitchFamily="34" charset="0"/>
                  <a:cs typeface="Open Sans" panose="020B0606030504020204" pitchFamily="34" charset="0"/>
                </a:rPr>
                <a:t>+46.1%</a:t>
              </a:r>
            </a:p>
          </p:txBody>
        </p:sp>
        <p:sp>
          <p:nvSpPr>
            <p:cNvPr id="68" name="Isosceles Triangle 67">
              <a:extLst>
                <a:ext uri="{FF2B5EF4-FFF2-40B4-BE49-F238E27FC236}">
                  <a16:creationId xmlns:a16="http://schemas.microsoft.com/office/drawing/2014/main" id="{F8C35F4F-D795-D600-C1D7-9AB4CBC7C340}"/>
                </a:ext>
              </a:extLst>
            </p:cNvPr>
            <p:cNvSpPr/>
            <p:nvPr/>
          </p:nvSpPr>
          <p:spPr>
            <a:xfrm rot="16200000">
              <a:off x="9301701" y="5653974"/>
              <a:ext cx="251612" cy="15415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grpSp>
    </p:spTree>
    <p:custDataLst>
      <p:custData r:id="rId1"/>
    </p:custDataLst>
    <p:extLst>
      <p:ext uri="{BB962C8B-B14F-4D97-AF65-F5344CB8AC3E}">
        <p14:creationId xmlns:p14="http://schemas.microsoft.com/office/powerpoint/2010/main" val="3329048947"/>
      </p:ext>
    </p:extLst>
  </p:cSld>
  <p:clrMapOvr>
    <a:masterClrMapping/>
  </p:clrMapOvr>
  <p:extLst>
    <p:ext uri="{6950BFC3-D8DA-4A85-94F7-54DA5524770B}">
      <p188:commentRel xmlns:p188="http://schemas.microsoft.com/office/powerpoint/2018/8/main" r:id="rId9"/>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B30FD-1ABB-6CFE-F24E-797F3C26592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BFD433C-064C-2812-4C92-A60533861141}"/>
              </a:ext>
            </a:extLst>
          </p:cNvPr>
          <p:cNvGraphicFramePr>
            <a:graphicFrameLocks/>
          </p:cNvGraphicFramePr>
          <p:nvPr>
            <p:custDataLst>
              <p:tags r:id="rId2"/>
            </p:custDataLst>
            <p:extLst>
              <p:ext uri="{D42A27DB-BD31-4B8C-83A1-F6EECF244321}">
                <p14:modId xmlns:p14="http://schemas.microsoft.com/office/powerpoint/2010/main" val="4170588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CBFD433C-064C-2812-4C92-A605338611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BF54A33-5CA3-FA24-4006-F0FBD0921556}"/>
              </a:ext>
            </a:extLst>
          </p:cNvPr>
          <p:cNvSpPr>
            <a:spLocks noGrp="1"/>
          </p:cNvSpPr>
          <p:nvPr>
            <p:ph type="title"/>
          </p:nvPr>
        </p:nvSpPr>
        <p:spPr>
          <a:xfrm>
            <a:off x="738664" y="414000"/>
            <a:ext cx="7455595" cy="580772"/>
          </a:xfrm>
        </p:spPr>
        <p:txBody>
          <a:bodyPr vert="horz" rIns="0"/>
          <a:lstStyle/>
          <a:p>
            <a:r>
              <a:rPr lang="en-US"/>
              <a:t>Appendix H </a:t>
            </a:r>
            <a:r>
              <a:rPr lang="en-IE"/>
              <a:t>|</a:t>
            </a:r>
            <a:r>
              <a:rPr lang="en-US"/>
              <a:t> Balance Sheet Base</a:t>
            </a:r>
            <a:endParaRPr lang="en-US" b="0"/>
          </a:p>
        </p:txBody>
      </p:sp>
      <p:sp>
        <p:nvSpPr>
          <p:cNvPr id="6" name="Slide Number Placeholder 35">
            <a:extLst>
              <a:ext uri="{FF2B5EF4-FFF2-40B4-BE49-F238E27FC236}">
                <a16:creationId xmlns:a16="http://schemas.microsoft.com/office/drawing/2014/main" id="{6809F2CB-F9A4-A720-FEAB-E37D37BCD4F6}"/>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20</a:t>
            </a:fld>
            <a:endParaRPr lang="en-US" sz="900"/>
          </a:p>
        </p:txBody>
      </p:sp>
      <p:sp>
        <p:nvSpPr>
          <p:cNvPr id="9" name="TextBox 8">
            <a:extLst>
              <a:ext uri="{FF2B5EF4-FFF2-40B4-BE49-F238E27FC236}">
                <a16:creationId xmlns:a16="http://schemas.microsoft.com/office/drawing/2014/main" id="{BB9AF61B-41D3-899A-D3FB-F0C86798663F}"/>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3" name="Picture 2">
            <a:extLst>
              <a:ext uri="{FF2B5EF4-FFF2-40B4-BE49-F238E27FC236}">
                <a16:creationId xmlns:a16="http://schemas.microsoft.com/office/drawing/2014/main" id="{B8379D8D-ACDE-C6C6-7D9D-E58067C814B2}"/>
              </a:ext>
            </a:extLst>
          </p:cNvPr>
          <p:cNvPicPr>
            <a:picLocks noChangeAspect="1"/>
          </p:cNvPicPr>
          <p:nvPr/>
        </p:nvPicPr>
        <p:blipFill>
          <a:blip r:embed="rId7"/>
          <a:stretch>
            <a:fillRect/>
          </a:stretch>
        </p:blipFill>
        <p:spPr>
          <a:xfrm>
            <a:off x="813832" y="1335295"/>
            <a:ext cx="6525736" cy="3949429"/>
          </a:xfrm>
          <a:prstGeom prst="rect">
            <a:avLst/>
          </a:prstGeom>
        </p:spPr>
      </p:pic>
      <p:pic>
        <p:nvPicPr>
          <p:cNvPr id="8" name="Picture 7">
            <a:extLst>
              <a:ext uri="{FF2B5EF4-FFF2-40B4-BE49-F238E27FC236}">
                <a16:creationId xmlns:a16="http://schemas.microsoft.com/office/drawing/2014/main" id="{0D3E0C2E-DD09-03E2-E895-4113A5F27E3B}"/>
              </a:ext>
            </a:extLst>
          </p:cNvPr>
          <p:cNvPicPr>
            <a:picLocks noChangeAspect="1"/>
          </p:cNvPicPr>
          <p:nvPr/>
        </p:nvPicPr>
        <p:blipFill>
          <a:blip r:embed="rId8"/>
          <a:stretch>
            <a:fillRect/>
          </a:stretch>
        </p:blipFill>
        <p:spPr>
          <a:xfrm>
            <a:off x="813831" y="5316312"/>
            <a:ext cx="6155929" cy="1202330"/>
          </a:xfrm>
          <a:prstGeom prst="rect">
            <a:avLst/>
          </a:prstGeom>
        </p:spPr>
      </p:pic>
    </p:spTree>
    <p:custDataLst>
      <p:custData r:id="rId1"/>
    </p:custDataLst>
    <p:extLst>
      <p:ext uri="{BB962C8B-B14F-4D97-AF65-F5344CB8AC3E}">
        <p14:creationId xmlns:p14="http://schemas.microsoft.com/office/powerpoint/2010/main" val="179664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094BF-ECCB-B201-782E-8C840A6EFBC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0101862-D5F6-5B9C-4926-A7C166BE5E72}"/>
              </a:ext>
            </a:extLst>
          </p:cNvPr>
          <p:cNvGraphicFramePr>
            <a:graphicFrameLocks/>
          </p:cNvGraphicFramePr>
          <p:nvPr>
            <p:custDataLst>
              <p:tags r:id="rId2"/>
            </p:custDataLst>
            <p:extLst>
              <p:ext uri="{D42A27DB-BD31-4B8C-83A1-F6EECF244321}">
                <p14:modId xmlns:p14="http://schemas.microsoft.com/office/powerpoint/2010/main" val="2022152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80101862-D5F6-5B9C-4926-A7C166BE5E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B9DA8841-E016-D027-94CD-C664EFB2D43B}"/>
              </a:ext>
            </a:extLst>
          </p:cNvPr>
          <p:cNvSpPr>
            <a:spLocks noGrp="1"/>
          </p:cNvSpPr>
          <p:nvPr>
            <p:ph type="title"/>
          </p:nvPr>
        </p:nvSpPr>
        <p:spPr>
          <a:xfrm>
            <a:off x="738664" y="414000"/>
            <a:ext cx="7455595" cy="580772"/>
          </a:xfrm>
        </p:spPr>
        <p:txBody>
          <a:bodyPr vert="horz" rIns="0"/>
          <a:lstStyle/>
          <a:p>
            <a:r>
              <a:rPr lang="en-US"/>
              <a:t>Appendix I </a:t>
            </a:r>
            <a:r>
              <a:rPr lang="en-IE"/>
              <a:t>|</a:t>
            </a:r>
            <a:r>
              <a:rPr lang="en-US"/>
              <a:t> Cash Flow Base </a:t>
            </a:r>
            <a:endParaRPr lang="en-US" b="0"/>
          </a:p>
        </p:txBody>
      </p:sp>
      <p:sp>
        <p:nvSpPr>
          <p:cNvPr id="6" name="Slide Number Placeholder 35">
            <a:extLst>
              <a:ext uri="{FF2B5EF4-FFF2-40B4-BE49-F238E27FC236}">
                <a16:creationId xmlns:a16="http://schemas.microsoft.com/office/drawing/2014/main" id="{13C0E92D-6355-C07C-5474-1C0228F61264}"/>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21</a:t>
            </a:fld>
            <a:endParaRPr lang="en-US" sz="900"/>
          </a:p>
        </p:txBody>
      </p:sp>
      <p:sp>
        <p:nvSpPr>
          <p:cNvPr id="9" name="TextBox 8">
            <a:extLst>
              <a:ext uri="{FF2B5EF4-FFF2-40B4-BE49-F238E27FC236}">
                <a16:creationId xmlns:a16="http://schemas.microsoft.com/office/drawing/2014/main" id="{EE314ECF-29AE-B984-1FF2-C12017453AE7}"/>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7" name="Picture 6">
            <a:extLst>
              <a:ext uri="{FF2B5EF4-FFF2-40B4-BE49-F238E27FC236}">
                <a16:creationId xmlns:a16="http://schemas.microsoft.com/office/drawing/2014/main" id="{656C44C4-D48F-3B0B-D7D9-3F676A9B8FAD}"/>
              </a:ext>
            </a:extLst>
          </p:cNvPr>
          <p:cNvPicPr>
            <a:picLocks noChangeAspect="1"/>
          </p:cNvPicPr>
          <p:nvPr/>
        </p:nvPicPr>
        <p:blipFill>
          <a:blip r:embed="rId7"/>
          <a:stretch>
            <a:fillRect/>
          </a:stretch>
        </p:blipFill>
        <p:spPr>
          <a:xfrm>
            <a:off x="738664" y="1219967"/>
            <a:ext cx="5276056" cy="3961523"/>
          </a:xfrm>
          <a:prstGeom prst="rect">
            <a:avLst/>
          </a:prstGeom>
        </p:spPr>
      </p:pic>
      <p:pic>
        <p:nvPicPr>
          <p:cNvPr id="11" name="Picture 10">
            <a:extLst>
              <a:ext uri="{FF2B5EF4-FFF2-40B4-BE49-F238E27FC236}">
                <a16:creationId xmlns:a16="http://schemas.microsoft.com/office/drawing/2014/main" id="{6090EF4F-B575-EE91-BF90-80C45F558175}"/>
              </a:ext>
            </a:extLst>
          </p:cNvPr>
          <p:cNvPicPr>
            <a:picLocks noChangeAspect="1"/>
          </p:cNvPicPr>
          <p:nvPr/>
        </p:nvPicPr>
        <p:blipFill>
          <a:blip r:embed="rId8"/>
          <a:stretch>
            <a:fillRect/>
          </a:stretch>
        </p:blipFill>
        <p:spPr>
          <a:xfrm>
            <a:off x="738663" y="5180494"/>
            <a:ext cx="5717553" cy="1443826"/>
          </a:xfrm>
          <a:prstGeom prst="rect">
            <a:avLst/>
          </a:prstGeom>
        </p:spPr>
      </p:pic>
    </p:spTree>
    <p:custDataLst>
      <p:custData r:id="rId1"/>
    </p:custDataLst>
    <p:extLst>
      <p:ext uri="{BB962C8B-B14F-4D97-AF65-F5344CB8AC3E}">
        <p14:creationId xmlns:p14="http://schemas.microsoft.com/office/powerpoint/2010/main" val="151215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8986-9D4E-8125-7828-AD42CC7ECEA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218639-8994-6EAE-A753-831D0CFD22F6}"/>
              </a:ext>
            </a:extLst>
          </p:cNvPr>
          <p:cNvGraphicFramePr>
            <a:graphicFrameLocks/>
          </p:cNvGraphicFramePr>
          <p:nvPr>
            <p:custDataLst>
              <p:tags r:id="rId2"/>
            </p:custDataLst>
            <p:extLst>
              <p:ext uri="{D42A27DB-BD31-4B8C-83A1-F6EECF244321}">
                <p14:modId xmlns:p14="http://schemas.microsoft.com/office/powerpoint/2010/main" val="2627103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C5218639-8994-6EAE-A753-831D0CFD22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435D5D38-B6AD-1607-69B8-C45773F32462}"/>
              </a:ext>
            </a:extLst>
          </p:cNvPr>
          <p:cNvSpPr>
            <a:spLocks noGrp="1"/>
          </p:cNvSpPr>
          <p:nvPr>
            <p:ph type="title"/>
          </p:nvPr>
        </p:nvSpPr>
        <p:spPr>
          <a:xfrm>
            <a:off x="738664" y="414000"/>
            <a:ext cx="7455595" cy="580772"/>
          </a:xfrm>
        </p:spPr>
        <p:txBody>
          <a:bodyPr vert="horz" rIns="0"/>
          <a:lstStyle/>
          <a:p>
            <a:r>
              <a:rPr lang="en-US"/>
              <a:t>Appendix J </a:t>
            </a:r>
            <a:r>
              <a:rPr lang="en-IE"/>
              <a:t>|</a:t>
            </a:r>
            <a:r>
              <a:rPr lang="en-US"/>
              <a:t> Satellite Map of Louisiana Facility Ramp Progress</a:t>
            </a:r>
            <a:endParaRPr lang="en-US" b="0"/>
          </a:p>
        </p:txBody>
      </p:sp>
      <p:sp>
        <p:nvSpPr>
          <p:cNvPr id="6" name="Slide Number Placeholder 35">
            <a:extLst>
              <a:ext uri="{FF2B5EF4-FFF2-40B4-BE49-F238E27FC236}">
                <a16:creationId xmlns:a16="http://schemas.microsoft.com/office/drawing/2014/main" id="{9177EBA9-77FA-B9A7-8C81-958DDAA69FA8}"/>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22</a:t>
            </a:fld>
            <a:endParaRPr lang="en-US" sz="900"/>
          </a:p>
        </p:txBody>
      </p:sp>
      <p:sp>
        <p:nvSpPr>
          <p:cNvPr id="9" name="TextBox 8">
            <a:extLst>
              <a:ext uri="{FF2B5EF4-FFF2-40B4-BE49-F238E27FC236}">
                <a16:creationId xmlns:a16="http://schemas.microsoft.com/office/drawing/2014/main" id="{017F6E11-523E-AE05-C081-FF01D3C52EDB}"/>
              </a:ext>
            </a:extLst>
          </p:cNvPr>
          <p:cNvSpPr txBox="1"/>
          <p:nvPr/>
        </p:nvSpPr>
        <p:spPr>
          <a:xfrm>
            <a:off x="3886200" y="3985260"/>
            <a:ext cx="190500" cy="2081785"/>
          </a:xfrm>
          <a:prstGeom prst="rect">
            <a:avLst/>
          </a:prstGeom>
          <a:noFill/>
        </p:spPr>
        <p:txBody>
          <a:bodyPr wrap="square" lIns="0" tIns="0" rIns="0" bIns="0" rtlCol="0">
            <a:noAutofit/>
          </a:bodyPr>
          <a:lstStyle/>
          <a:p>
            <a:pPr algn="l"/>
            <a:endParaRPr lang="en-SG" sz="800"/>
          </a:p>
        </p:txBody>
      </p:sp>
      <p:pic>
        <p:nvPicPr>
          <p:cNvPr id="10" name="Picture 9" descr="An aerial view of a large area&#10;&#10;Description automatically generated">
            <a:extLst>
              <a:ext uri="{FF2B5EF4-FFF2-40B4-BE49-F238E27FC236}">
                <a16:creationId xmlns:a16="http://schemas.microsoft.com/office/drawing/2014/main" id="{FAD810D8-8234-677D-F7DA-547556F5D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907" y="2609515"/>
            <a:ext cx="4745210" cy="3000453"/>
          </a:xfrm>
          <a:prstGeom prst="rect">
            <a:avLst/>
          </a:prstGeom>
        </p:spPr>
      </p:pic>
      <p:pic>
        <p:nvPicPr>
          <p:cNvPr id="13" name="Picture 12" descr="An aerial view of a factory&#10;&#10;Description automatically generated">
            <a:extLst>
              <a:ext uri="{FF2B5EF4-FFF2-40B4-BE49-F238E27FC236}">
                <a16:creationId xmlns:a16="http://schemas.microsoft.com/office/drawing/2014/main" id="{54AAA93D-4943-F784-CF3C-67BE6361D0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7928" y="2609515"/>
            <a:ext cx="4707608" cy="3000453"/>
          </a:xfrm>
          <a:prstGeom prst="rect">
            <a:avLst/>
          </a:prstGeom>
        </p:spPr>
      </p:pic>
      <p:sp>
        <p:nvSpPr>
          <p:cNvPr id="14" name="TextBox 13">
            <a:extLst>
              <a:ext uri="{FF2B5EF4-FFF2-40B4-BE49-F238E27FC236}">
                <a16:creationId xmlns:a16="http://schemas.microsoft.com/office/drawing/2014/main" id="{FCAC3B2F-909E-3825-2778-F1B7F96154E1}"/>
              </a:ext>
            </a:extLst>
          </p:cNvPr>
          <p:cNvSpPr txBox="1"/>
          <p:nvPr/>
        </p:nvSpPr>
        <p:spPr>
          <a:xfrm>
            <a:off x="1063976" y="5721177"/>
            <a:ext cx="3607306" cy="345867"/>
          </a:xfrm>
          <a:prstGeom prst="rect">
            <a:avLst/>
          </a:prstGeom>
          <a:noFill/>
        </p:spPr>
        <p:txBody>
          <a:bodyPr wrap="none" lIns="0" tIns="0" rIns="0" bIns="0" rtlCol="0">
            <a:noAutofit/>
          </a:bodyPr>
          <a:lstStyle/>
          <a:p>
            <a:pPr algn="l"/>
            <a:r>
              <a:rPr lang="en-US" sz="1600">
                <a:latin typeface="Times New Roman" panose="02020603050405020304" pitchFamily="18" charset="0"/>
                <a:cs typeface="Times New Roman" panose="02020603050405020304" pitchFamily="18" charset="0"/>
              </a:rPr>
              <a:t>Figure 1: Louisiana Facility at 19/3/2024</a:t>
            </a:r>
          </a:p>
        </p:txBody>
      </p:sp>
      <p:sp>
        <p:nvSpPr>
          <p:cNvPr id="15" name="TextBox 14">
            <a:extLst>
              <a:ext uri="{FF2B5EF4-FFF2-40B4-BE49-F238E27FC236}">
                <a16:creationId xmlns:a16="http://schemas.microsoft.com/office/drawing/2014/main" id="{8AE53F36-76A4-9165-BB63-C14D5CF7E1D9}"/>
              </a:ext>
            </a:extLst>
          </p:cNvPr>
          <p:cNvSpPr txBox="1"/>
          <p:nvPr/>
        </p:nvSpPr>
        <p:spPr>
          <a:xfrm>
            <a:off x="5512056" y="5894111"/>
            <a:ext cx="4045071" cy="1112170"/>
          </a:xfrm>
          <a:prstGeom prst="rect">
            <a:avLst/>
          </a:prstGeom>
          <a:noFill/>
        </p:spPr>
        <p:txBody>
          <a:bodyPr wrap="none" lIns="0" tIns="0" rIns="0" bIns="0" rtlCol="0">
            <a:noAutofit/>
          </a:bodyPr>
          <a:lstStyle/>
          <a:p>
            <a:endParaRPr lang="en-US" sz="16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2528DA9-1797-8BCC-F221-BFF3F5B52E10}"/>
              </a:ext>
            </a:extLst>
          </p:cNvPr>
          <p:cNvSpPr txBox="1"/>
          <p:nvPr/>
        </p:nvSpPr>
        <p:spPr>
          <a:xfrm>
            <a:off x="5758249" y="5609968"/>
            <a:ext cx="3798877" cy="1050324"/>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Figure 2: Louisiana Facility at 1/5/2025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Full roof coverage, structural construction complete, paving close to complete, a fit-out or pre-commissioning phase</a:t>
            </a:r>
          </a:p>
          <a:p>
            <a:endParaRPr lang="en-US" sz="800"/>
          </a:p>
        </p:txBody>
      </p:sp>
    </p:spTree>
    <p:custDataLst>
      <p:custData r:id="rId1"/>
    </p:custDataLst>
    <p:extLst>
      <p:ext uri="{BB962C8B-B14F-4D97-AF65-F5344CB8AC3E}">
        <p14:creationId xmlns:p14="http://schemas.microsoft.com/office/powerpoint/2010/main" val="112271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752E8-506F-FEF2-1A30-9C00B25B0FD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90923BA-093F-C8E5-2729-5AAE2791703F}"/>
              </a:ext>
            </a:extLst>
          </p:cNvPr>
          <p:cNvGraphicFramePr>
            <a:graphicFrameLocks/>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F90923BA-093F-C8E5-2729-5AAE2791703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A98BBAFA-AC89-0A9E-AEB6-E422DC706310}"/>
              </a:ext>
            </a:extLst>
          </p:cNvPr>
          <p:cNvSpPr>
            <a:spLocks noGrp="1"/>
          </p:cNvSpPr>
          <p:nvPr>
            <p:ph type="title"/>
          </p:nvPr>
        </p:nvSpPr>
        <p:spPr>
          <a:xfrm>
            <a:off x="738664" y="414000"/>
            <a:ext cx="7455595" cy="580772"/>
          </a:xfrm>
        </p:spPr>
        <p:txBody>
          <a:bodyPr vert="horz" rIns="0"/>
          <a:lstStyle/>
          <a:p>
            <a:r>
              <a:rPr lang="en-US"/>
              <a:t>Appendix K </a:t>
            </a:r>
            <a:r>
              <a:rPr lang="en-IE"/>
              <a:t>|</a:t>
            </a:r>
            <a:r>
              <a:rPr lang="en-US"/>
              <a:t> Ratios and Debt Structure</a:t>
            </a:r>
            <a:endParaRPr lang="en-US" b="0"/>
          </a:p>
        </p:txBody>
      </p:sp>
      <p:sp>
        <p:nvSpPr>
          <p:cNvPr id="6" name="Slide Number Placeholder 35">
            <a:extLst>
              <a:ext uri="{FF2B5EF4-FFF2-40B4-BE49-F238E27FC236}">
                <a16:creationId xmlns:a16="http://schemas.microsoft.com/office/drawing/2014/main" id="{5CBCAC11-D357-3A8F-34D0-192444E483A0}"/>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23</a:t>
            </a:fld>
            <a:endParaRPr lang="en-US" sz="900"/>
          </a:p>
        </p:txBody>
      </p:sp>
      <p:sp>
        <p:nvSpPr>
          <p:cNvPr id="15" name="TextBox 14">
            <a:extLst>
              <a:ext uri="{FF2B5EF4-FFF2-40B4-BE49-F238E27FC236}">
                <a16:creationId xmlns:a16="http://schemas.microsoft.com/office/drawing/2014/main" id="{2E34B941-2339-33B7-2B27-77AF174547D8}"/>
              </a:ext>
            </a:extLst>
          </p:cNvPr>
          <p:cNvSpPr txBox="1"/>
          <p:nvPr/>
        </p:nvSpPr>
        <p:spPr>
          <a:xfrm>
            <a:off x="5512056" y="5894111"/>
            <a:ext cx="4045071" cy="1112170"/>
          </a:xfrm>
          <a:prstGeom prst="rect">
            <a:avLst/>
          </a:prstGeom>
          <a:noFill/>
        </p:spPr>
        <p:txBody>
          <a:bodyPr wrap="none" lIns="0" tIns="0" rIns="0" bIns="0" rtlCol="0">
            <a:noAutofit/>
          </a:bodyPr>
          <a:lstStyle/>
          <a:p>
            <a:endParaRPr lang="en-US" sz="160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061480D1-AD53-1FF3-1371-31064348F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890" y="1421492"/>
            <a:ext cx="7128510" cy="286031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3CF5C718-BC5F-9C4F-DF5B-29C0A8055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311" y="4495065"/>
            <a:ext cx="6939280" cy="1944654"/>
          </a:xfrm>
          <a:prstGeom prst="rect">
            <a:avLst/>
          </a:prstGeom>
        </p:spPr>
      </p:pic>
      <p:pic>
        <p:nvPicPr>
          <p:cNvPr id="12" name="Picture 11" descr="A screenshot of a financial report&#10;&#10;AI-generated content may be incorrect.">
            <a:extLst>
              <a:ext uri="{FF2B5EF4-FFF2-40B4-BE49-F238E27FC236}">
                <a16:creationId xmlns:a16="http://schemas.microsoft.com/office/drawing/2014/main" id="{C03F6EAC-6553-C0AA-7C79-4C43DFED10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4610" y="4672142"/>
            <a:ext cx="2561183" cy="1767577"/>
          </a:xfrm>
          <a:prstGeom prst="rect">
            <a:avLst/>
          </a:prstGeom>
        </p:spPr>
      </p:pic>
    </p:spTree>
    <p:custDataLst>
      <p:custData r:id="rId1"/>
    </p:custDataLst>
    <p:extLst>
      <p:ext uri="{BB962C8B-B14F-4D97-AF65-F5344CB8AC3E}">
        <p14:creationId xmlns:p14="http://schemas.microsoft.com/office/powerpoint/2010/main" val="1510080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A46CD5-0B55-6AE4-361E-E3225D167C75}"/>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28E1BBD-299E-44C0-9A71-8B6062CE9104}"/>
              </a:ext>
            </a:extLst>
          </p:cNvPr>
          <p:cNvGraphicFramePr>
            <a:graphicFrameLocks/>
          </p:cNvGraphicFramePr>
          <p:nvPr>
            <p:custDataLst>
              <p:tags r:id="rId2"/>
            </p:custDataLst>
            <p:extLst>
              <p:ext uri="{D42A27DB-BD31-4B8C-83A1-F6EECF244321}">
                <p14:modId xmlns:p14="http://schemas.microsoft.com/office/powerpoint/2010/main" val="656710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782" imgH="782" progId="TCLayout.ActiveDocument.1">
                  <p:embed/>
                </p:oleObj>
              </mc:Choice>
              <mc:Fallback>
                <p:oleObj name="think-cell Slide" r:id="rId4" imgW="782" imgH="782" progId="TCLayout.ActiveDocument.1">
                  <p:embed/>
                  <p:pic>
                    <p:nvPicPr>
                      <p:cNvPr id="6" name="think-cell data - do not delete" hidden="1">
                        <a:extLst>
                          <a:ext uri="{FF2B5EF4-FFF2-40B4-BE49-F238E27FC236}">
                            <a16:creationId xmlns:a16="http://schemas.microsoft.com/office/drawing/2014/main" id="{528E1BBD-299E-44C0-9A71-8B6062CE91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E8104E7-419B-779C-39AC-6D7BF2DCCF06}"/>
              </a:ext>
            </a:extLst>
          </p:cNvPr>
          <p:cNvSpPr>
            <a:spLocks noGrp="1"/>
          </p:cNvSpPr>
          <p:nvPr>
            <p:ph type="title"/>
          </p:nvPr>
        </p:nvSpPr>
        <p:spPr/>
        <p:txBody>
          <a:bodyPr vert="horz" rIns="0"/>
          <a:lstStyle/>
          <a:p>
            <a:r>
              <a:rPr lang="en-US"/>
              <a:t>Archive</a:t>
            </a:r>
          </a:p>
        </p:txBody>
      </p:sp>
      <p:sp>
        <p:nvSpPr>
          <p:cNvPr id="4" name="Slide Number Placeholder 3">
            <a:extLst>
              <a:ext uri="{FF2B5EF4-FFF2-40B4-BE49-F238E27FC236}">
                <a16:creationId xmlns:a16="http://schemas.microsoft.com/office/drawing/2014/main" id="{1A9BEA50-3406-2378-307D-5D9B9B4D1128}"/>
              </a:ext>
            </a:extLst>
          </p:cNvPr>
          <p:cNvSpPr>
            <a:spLocks noGrp="1"/>
          </p:cNvSpPr>
          <p:nvPr>
            <p:ph type="sldNum" sz="quarter" idx="12"/>
          </p:nvPr>
        </p:nvSpPr>
        <p:spPr/>
        <p:txBody>
          <a:bodyPr/>
          <a:lstStyle/>
          <a:p>
            <a:fld id="{F784C2FE-5F9B-4427-9C28-891DD8B6E49E}" type="slidenum">
              <a:rPr lang="de-CH" smtClean="0"/>
              <a:pPr/>
              <a:t>24</a:t>
            </a:fld>
            <a:endParaRPr lang="de-CH"/>
          </a:p>
        </p:txBody>
      </p:sp>
    </p:spTree>
    <p:custDataLst>
      <p:custData r:id="rId1"/>
    </p:custDataLst>
    <p:extLst>
      <p:ext uri="{BB962C8B-B14F-4D97-AF65-F5344CB8AC3E}">
        <p14:creationId xmlns:p14="http://schemas.microsoft.com/office/powerpoint/2010/main" val="3578416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3BDD3E72-4692-95D5-FF0E-59241F7C8D58}"/>
              </a:ext>
            </a:extLst>
          </p:cNvPr>
          <p:cNvGraphicFramePr>
            <a:graphicFrameLocks/>
          </p:cNvGraphicFramePr>
          <p:nvPr>
            <p:custDataLst>
              <p:tags r:id="rId3"/>
            </p:custDataLst>
            <p:extLst>
              <p:ext uri="{D42A27DB-BD31-4B8C-83A1-F6EECF244321}">
                <p14:modId xmlns:p14="http://schemas.microsoft.com/office/powerpoint/2010/main" val="289209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27" imgH="327" progId="TCLayout.ActiveDocument.1">
                  <p:embed/>
                </p:oleObj>
              </mc:Choice>
              <mc:Fallback>
                <p:oleObj name="think-cell Slide" r:id="rId7" imgW="327" imgH="327" progId="TCLayout.ActiveDocument.1">
                  <p:embed/>
                  <p:pic>
                    <p:nvPicPr>
                      <p:cNvPr id="13" name="Object 12" hidden="1">
                        <a:extLst>
                          <a:ext uri="{FF2B5EF4-FFF2-40B4-BE49-F238E27FC236}">
                            <a16:creationId xmlns:a16="http://schemas.microsoft.com/office/drawing/2014/main" id="{3BDD3E72-4692-95D5-FF0E-59241F7C8D5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7" name="Swissgrid 3" descr="Solar panels in field">
            <a:extLst>
              <a:ext uri="{FF2B5EF4-FFF2-40B4-BE49-F238E27FC236}">
                <a16:creationId xmlns:a16="http://schemas.microsoft.com/office/drawing/2014/main" id="{6E95FBE9-0D96-4ABF-974E-8A01EF9443CC}"/>
              </a:ext>
            </a:extLst>
          </p:cNvPr>
          <p:cNvPicPr>
            <a:picLocks noGrp="1" noChangeAspect="1"/>
          </p:cNvPicPr>
          <p:nvPr>
            <p:ph type="pic" sz="quarter" idx="13"/>
            <p:custDataLst>
              <p:tags r:id="rId4"/>
            </p:custDataLst>
          </p:nvPr>
        </p:nvPicPr>
        <p:blipFill>
          <a:blip r:embed="rId9">
            <a:extLst>
              <a:ext uri="{28A0092B-C50C-407E-A947-70E740481C1C}">
                <a14:useLocalDpi xmlns:a14="http://schemas.microsoft.com/office/drawing/2010/main" val="0"/>
              </a:ext>
            </a:extLst>
          </a:blip>
          <a:srcRect l="2525" r="2525"/>
          <a:stretch/>
        </p:blipFill>
        <p:spPr>
          <a:xfrm>
            <a:off x="0" y="0"/>
            <a:ext cx="10744200" cy="7543800"/>
          </a:xfrm>
          <a:prstGeom prst="rect">
            <a:avLst/>
          </a:prstGeom>
        </p:spPr>
      </p:pic>
      <p:sp>
        <p:nvSpPr>
          <p:cNvPr id="2" name="Slide Number Placeholder 1">
            <a:extLst>
              <a:ext uri="{FF2B5EF4-FFF2-40B4-BE49-F238E27FC236}">
                <a16:creationId xmlns:a16="http://schemas.microsoft.com/office/drawing/2014/main" id="{297E998E-8EC1-3C03-27D3-E30A9634CF66}"/>
              </a:ext>
            </a:extLst>
          </p:cNvPr>
          <p:cNvSpPr>
            <a:spLocks noGrp="1"/>
          </p:cNvSpPr>
          <p:nvPr>
            <p:ph type="sldNum" sz="quarter" idx="12"/>
          </p:nvPr>
        </p:nvSpPr>
        <p:spPr/>
        <p:txBody>
          <a:bodyPr/>
          <a:lstStyle/>
          <a:p>
            <a:fld id="{F784C2FE-5F9B-4427-9C28-891DD8B6E49E}" type="slidenum">
              <a:rPr lang="en-US" smtClean="0"/>
              <a:pPr/>
              <a:t>25</a:t>
            </a:fld>
            <a:endParaRPr lang="en-US"/>
          </a:p>
        </p:txBody>
      </p:sp>
      <p:sp>
        <p:nvSpPr>
          <p:cNvPr id="10" name="Title 2">
            <a:extLst>
              <a:ext uri="{FF2B5EF4-FFF2-40B4-BE49-F238E27FC236}">
                <a16:creationId xmlns:a16="http://schemas.microsoft.com/office/drawing/2014/main" id="{09CBFC8E-F5BC-9CDA-30A9-443439EA7EA8}"/>
              </a:ext>
            </a:extLst>
          </p:cNvPr>
          <p:cNvSpPr>
            <a:spLocks noGrp="1"/>
          </p:cNvSpPr>
          <p:nvPr>
            <p:ph type="ctrTitle"/>
          </p:nvPr>
        </p:nvSpPr>
        <p:spPr>
          <a:xfrm>
            <a:off x="4325816" y="3841750"/>
            <a:ext cx="5680198" cy="3127777"/>
          </a:xfrm>
          <a:solidFill>
            <a:schemeClr val="accent1">
              <a:lumMod val="75000"/>
              <a:alpha val="80000"/>
            </a:schemeClr>
          </a:solidFill>
        </p:spPr>
        <p:txBody>
          <a:bodyPr vert="horz" rIns="504000"/>
          <a:lstStyle/>
          <a:p>
            <a:r>
              <a:rPr lang="en-US" sz="2400"/>
              <a:t>FIRST SOLAR (NASDAQ: FSLR)</a:t>
            </a:r>
            <a:br>
              <a:rPr lang="en-US" sz="2400"/>
            </a:br>
            <a:br>
              <a:rPr lang="en-US"/>
            </a:br>
            <a:endParaRPr lang="en-US"/>
          </a:p>
        </p:txBody>
      </p:sp>
      <p:sp>
        <p:nvSpPr>
          <p:cNvPr id="15" name="Subtitle 10">
            <a:extLst>
              <a:ext uri="{FF2B5EF4-FFF2-40B4-BE49-F238E27FC236}">
                <a16:creationId xmlns:a16="http://schemas.microsoft.com/office/drawing/2014/main" id="{E80E7C33-935F-6CCF-6EA3-9279E97BDC9C}"/>
              </a:ext>
            </a:extLst>
          </p:cNvPr>
          <p:cNvSpPr>
            <a:spLocks noGrp="1"/>
          </p:cNvSpPr>
          <p:nvPr>
            <p:ph type="subTitle" idx="1"/>
          </p:nvPr>
        </p:nvSpPr>
        <p:spPr>
          <a:xfrm>
            <a:off x="4849011" y="6646111"/>
            <a:ext cx="5173662" cy="512917"/>
          </a:xfrm>
        </p:spPr>
        <p:txBody>
          <a:bodyPr/>
          <a:lstStyle/>
          <a:p>
            <a:r>
              <a:rPr lang="en-US" altLang="zh-CN">
                <a:latin typeface="Open Sans" panose="020B0606030504020204" pitchFamily="34" charset="0"/>
              </a:rPr>
              <a:t>November 22</a:t>
            </a:r>
            <a:r>
              <a:rPr lang="en-US" altLang="zh-CN" baseline="30000">
                <a:latin typeface="Open Sans" panose="020B0606030504020204" pitchFamily="34" charset="0"/>
              </a:rPr>
              <a:t>nd</a:t>
            </a:r>
            <a:r>
              <a:rPr lang="en-US" altLang="zh-CN">
                <a:latin typeface="Open Sans" panose="020B0606030504020204" pitchFamily="34" charset="0"/>
              </a:rPr>
              <a:t>, 2025</a:t>
            </a:r>
            <a:endParaRPr lang="zh-CN" altLang="en-US">
              <a:latin typeface="Open Sans" panose="020B0606030504020204" pitchFamily="34" charset="0"/>
            </a:endParaRPr>
          </a:p>
        </p:txBody>
      </p:sp>
      <p:sp>
        <p:nvSpPr>
          <p:cNvPr id="16" name="Slide Number Placeholder 4">
            <a:extLst>
              <a:ext uri="{FF2B5EF4-FFF2-40B4-BE49-F238E27FC236}">
                <a16:creationId xmlns:a16="http://schemas.microsoft.com/office/drawing/2014/main" id="{F238D619-0ED2-E5BD-0041-1BEF3B21252D}"/>
              </a:ext>
            </a:extLst>
          </p:cNvPr>
          <p:cNvSpPr txBox="1">
            <a:spLocks/>
          </p:cNvSpPr>
          <p:nvPr/>
        </p:nvSpPr>
        <p:spPr>
          <a:xfrm>
            <a:off x="9696450" y="7337152"/>
            <a:ext cx="309086" cy="139821"/>
          </a:xfrm>
          <a:prstGeom prst="rect">
            <a:avLst/>
          </a:prstGeom>
          <a:noFill/>
        </p:spPr>
        <p:txBody>
          <a:bodyPr vert="horz" lIns="0" tIns="0" rIns="0" bIns="0" rtlCol="0" anchor="ctr">
            <a:noAutofit/>
          </a:bodyPr>
          <a:lstStyle>
            <a:defPPr>
              <a:defRPr lang="en-US"/>
            </a:defPPr>
            <a:lvl1pPr marL="0" algn="r" defTabSz="457200" rtl="0" eaLnBrk="1" latinLnBrk="0" hangingPunct="1">
              <a:defRPr sz="900" kern="1200">
                <a:no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784C2FE-5F9B-4427-9C28-891DD8B6E49E}" type="slidenum">
              <a:rPr lang="en-US" smtClean="0"/>
              <a:pPr/>
              <a:t>25</a:t>
            </a:fld>
            <a:endParaRPr lang="en-US"/>
          </a:p>
        </p:txBody>
      </p:sp>
      <p:sp>
        <p:nvSpPr>
          <p:cNvPr id="17" name="TextBox 16">
            <a:extLst>
              <a:ext uri="{FF2B5EF4-FFF2-40B4-BE49-F238E27FC236}">
                <a16:creationId xmlns:a16="http://schemas.microsoft.com/office/drawing/2014/main" id="{E4EDB444-9090-D1B2-245D-0222F16852AE}"/>
              </a:ext>
            </a:extLst>
          </p:cNvPr>
          <p:cNvSpPr txBox="1"/>
          <p:nvPr/>
        </p:nvSpPr>
        <p:spPr>
          <a:xfrm>
            <a:off x="4755117" y="4667932"/>
            <a:ext cx="4998436" cy="800219"/>
          </a:xfrm>
          <a:prstGeom prst="rect">
            <a:avLst/>
          </a:prstGeom>
          <a:noFill/>
        </p:spPr>
        <p:txBody>
          <a:bodyPr wrap="square" lIns="91440" tIns="45720" rIns="91440" bIns="45720" anchor="t">
            <a:spAutoFit/>
          </a:bodyPr>
          <a:lstStyle/>
          <a:p>
            <a:pPr>
              <a:spcAft>
                <a:spcPts val="600"/>
              </a:spcAft>
            </a:pPr>
            <a:r>
              <a:rPr lang="en-US" sz="1200">
                <a:solidFill>
                  <a:schemeClr val="bg1"/>
                </a:solidFill>
                <a:latin typeface="Open Sans"/>
                <a:ea typeface="Open Sans"/>
                <a:cs typeface="Open Sans"/>
              </a:rPr>
              <a:t>Recommendation: LONG</a:t>
            </a:r>
          </a:p>
          <a:p>
            <a:pPr>
              <a:spcAft>
                <a:spcPts val="600"/>
              </a:spcAft>
            </a:pPr>
            <a:r>
              <a:rPr lang="en-US" sz="1200">
                <a:solidFill>
                  <a:schemeClr val="bg1"/>
                </a:solidFill>
                <a:latin typeface="Open Sans"/>
                <a:ea typeface="Open Sans"/>
                <a:cs typeface="Open Sans"/>
              </a:rPr>
              <a:t>Current Price: 245.84</a:t>
            </a:r>
          </a:p>
          <a:p>
            <a:pPr>
              <a:spcAft>
                <a:spcPts val="600"/>
              </a:spcAft>
            </a:pPr>
            <a:r>
              <a:rPr lang="en-US" sz="1200">
                <a:solidFill>
                  <a:schemeClr val="bg1"/>
                </a:solidFill>
                <a:latin typeface="Open Sans"/>
                <a:ea typeface="Open Sans"/>
                <a:cs typeface="Open Sans"/>
              </a:rPr>
              <a:t>Blended Target Price: 359.12 (41.94%)</a:t>
            </a:r>
            <a:endParaRPr lang="en-GB" sz="12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Google Shape;134;p1" descr="A blue letter on a black background&#10;&#10;Description automatically generated">
            <a:extLst>
              <a:ext uri="{FF2B5EF4-FFF2-40B4-BE49-F238E27FC236}">
                <a16:creationId xmlns:a16="http://schemas.microsoft.com/office/drawing/2014/main" id="{6FA0E062-6E6C-6850-4D8F-6E45F92CDA9E}"/>
              </a:ext>
            </a:extLst>
          </p:cNvPr>
          <p:cNvPicPr preferRelativeResize="0">
            <a:picLocks noChangeAspect="1"/>
          </p:cNvPicPr>
          <p:nvPr/>
        </p:nvPicPr>
        <p:blipFill rotWithShape="1">
          <a:blip r:embed="rId10">
            <a:alphaModFix/>
          </a:blip>
          <a:srcRect/>
          <a:stretch/>
        </p:blipFill>
        <p:spPr>
          <a:xfrm>
            <a:off x="738188" y="669246"/>
            <a:ext cx="3134216" cy="557892"/>
          </a:xfrm>
          <a:prstGeom prst="rect">
            <a:avLst/>
          </a:prstGeom>
          <a:noFill/>
          <a:ln>
            <a:noFill/>
          </a:ln>
        </p:spPr>
      </p:pic>
      <p:sp>
        <p:nvSpPr>
          <p:cNvPr id="6" name="Rectangle 5">
            <a:extLst>
              <a:ext uri="{FF2B5EF4-FFF2-40B4-BE49-F238E27FC236}">
                <a16:creationId xmlns:a16="http://schemas.microsoft.com/office/drawing/2014/main" id="{3FAC14F8-B970-5AAC-553B-74C9A831EAF4}"/>
              </a:ext>
            </a:extLst>
          </p:cNvPr>
          <p:cNvSpPr/>
          <p:nvPr/>
        </p:nvSpPr>
        <p:spPr>
          <a:xfrm>
            <a:off x="5540829" y="542755"/>
            <a:ext cx="4465185" cy="21895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latin typeface="Open Sans" panose="020B0606030504020204" pitchFamily="34" charset="0"/>
                <a:ea typeface="Open Sans" panose="020B0606030504020204" pitchFamily="34" charset="0"/>
                <a:cs typeface="Open Sans" panose="020B0606030504020204" pitchFamily="34" charset="0"/>
              </a:rPr>
              <a:t>@General Final Checks: </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Sources (financial reports)</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Bold dark blue</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Technology advantage mentioned multiple times</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Show clear story line with upside potential from current stock price</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Do more research on contracts (what more than backlog)</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Investment activity (Evolar)</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Delete dot after bullet</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Add Appendix in similar formatting</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Improve action titles</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Clarify all units (in subtitles)</a:t>
            </a:r>
          </a:p>
        </p:txBody>
      </p:sp>
      <p:sp>
        <p:nvSpPr>
          <p:cNvPr id="4" name="TextBox 3">
            <a:extLst>
              <a:ext uri="{FF2B5EF4-FFF2-40B4-BE49-F238E27FC236}">
                <a16:creationId xmlns:a16="http://schemas.microsoft.com/office/drawing/2014/main" id="{933E69D0-536C-2E8E-F4E4-CC77BECC2DB1}"/>
              </a:ext>
            </a:extLst>
          </p:cNvPr>
          <p:cNvSpPr txBox="1"/>
          <p:nvPr/>
        </p:nvSpPr>
        <p:spPr>
          <a:xfrm>
            <a:off x="4755117" y="5795901"/>
            <a:ext cx="4998436" cy="630942"/>
          </a:xfrm>
          <a:prstGeom prst="rect">
            <a:avLst/>
          </a:prstGeom>
          <a:noFill/>
        </p:spPr>
        <p:txBody>
          <a:bodyPr wrap="square" lIns="91440" tIns="45720" rIns="91440" bIns="45720" anchor="t">
            <a:spAutoFit/>
          </a:bodyPr>
          <a:lstStyle/>
          <a:p>
            <a:pPr>
              <a:spcAft>
                <a:spcPts val="600"/>
              </a:spcAft>
            </a:pPr>
            <a:r>
              <a:rPr lang="en-US" sz="1000">
                <a:solidFill>
                  <a:schemeClr val="bg1"/>
                </a:solidFill>
                <a:latin typeface="Open Sans"/>
                <a:ea typeface="Open Sans"/>
                <a:cs typeface="Open Sans"/>
              </a:rPr>
              <a:t>Team Members: Alex Brown, Fleur Brinkmann, Junhao He, Joe Xu, Michael Kerins, Yifei Wang</a:t>
            </a:r>
          </a:p>
          <a:p>
            <a:pPr>
              <a:spcAft>
                <a:spcPts val="600"/>
              </a:spcAft>
            </a:pPr>
            <a:r>
              <a:rPr lang="en-US" sz="1000">
                <a:solidFill>
                  <a:schemeClr val="bg1"/>
                </a:solidFill>
                <a:latin typeface="Open Sans"/>
                <a:ea typeface="Open Sans"/>
                <a:cs typeface="Open Sans"/>
              </a:rPr>
              <a:t>IC: Mias Erni</a:t>
            </a:r>
          </a:p>
        </p:txBody>
      </p:sp>
      <p:sp>
        <p:nvSpPr>
          <p:cNvPr id="5" name="Rectangle 4">
            <a:extLst>
              <a:ext uri="{FF2B5EF4-FFF2-40B4-BE49-F238E27FC236}">
                <a16:creationId xmlns:a16="http://schemas.microsoft.com/office/drawing/2014/main" id="{60279456-6DCC-841A-B9CF-D580FA0C003C}"/>
              </a:ext>
            </a:extLst>
          </p:cNvPr>
          <p:cNvSpPr/>
          <p:nvPr/>
        </p:nvSpPr>
        <p:spPr>
          <a:xfrm>
            <a:off x="3827287" y="0"/>
            <a:ext cx="3089628" cy="27272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22" b="1">
                <a:solidFill>
                  <a:schemeClr val="tx1"/>
                </a:solidFill>
              </a:rPr>
              <a:t>Mias Updated Version</a:t>
            </a:r>
            <a:endParaRPr lang="en-US" sz="1322">
              <a:solidFill>
                <a:schemeClr val="tx1"/>
              </a:solidFill>
            </a:endParaRPr>
          </a:p>
        </p:txBody>
      </p:sp>
      <p:sp>
        <p:nvSpPr>
          <p:cNvPr id="8" name="Rectangle 7">
            <a:extLst>
              <a:ext uri="{FF2B5EF4-FFF2-40B4-BE49-F238E27FC236}">
                <a16:creationId xmlns:a16="http://schemas.microsoft.com/office/drawing/2014/main" id="{3253CAA3-9C4D-1510-7497-3E045471DB3B}"/>
              </a:ext>
            </a:extLst>
          </p:cNvPr>
          <p:cNvSpPr/>
          <p:nvPr/>
        </p:nvSpPr>
        <p:spPr>
          <a:xfrm>
            <a:off x="537823" y="1498600"/>
            <a:ext cx="3562463" cy="1408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latin typeface="Open Sans" panose="020B0606030504020204" pitchFamily="34" charset="0"/>
                <a:ea typeface="Open Sans" panose="020B0606030504020204" pitchFamily="34" charset="0"/>
                <a:cs typeface="Open Sans" panose="020B0606030504020204" pitchFamily="34" charset="0"/>
              </a:rPr>
              <a:t>Potential questions: </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Why capital structure no debt?</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Why invest if stock price already this high?</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What is the USP? </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How is First Solar Stock price comparing to competitors stock price</a:t>
            </a:r>
          </a:p>
          <a:p>
            <a:pPr marL="171450" indent="-171450">
              <a:buFontTx/>
              <a:buChar cha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F78520D1-44ED-FAFE-3411-BACAA18C6BF1}"/>
              </a:ext>
            </a:extLst>
          </p:cNvPr>
          <p:cNvSpPr/>
          <p:nvPr/>
        </p:nvSpPr>
        <p:spPr>
          <a:xfrm>
            <a:off x="537823" y="3193371"/>
            <a:ext cx="3562463" cy="140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Delete punctuation on bullets</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Highlight important information bold (not too much)</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Use dark blue bold and not black </a:t>
            </a:r>
            <a:r>
              <a:rPr lang="en-US" sz="1000" err="1">
                <a:latin typeface="Open Sans" panose="020B0606030504020204" pitchFamily="34" charset="0"/>
                <a:ea typeface="Open Sans" panose="020B0606030504020204" pitchFamily="34" charset="0"/>
                <a:cs typeface="Open Sans" panose="020B0606030504020204" pitchFamily="34" charset="0"/>
              </a:rPr>
              <a:t>colour</a:t>
            </a:r>
            <a:endParaRPr lang="en-US" sz="1000">
              <a:latin typeface="Open Sans" panose="020B0606030504020204" pitchFamily="34" charset="0"/>
              <a:ea typeface="Open Sans" panose="020B0606030504020204" pitchFamily="34" charset="0"/>
              <a:cs typeface="Open Sans" panose="020B0606030504020204" pitchFamily="34" charset="0"/>
            </a:endParaRP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Use black for normal text</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Check if every slide has sources, if not add i.e. 2024 financial report</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Check if all graphs have units</a:t>
            </a:r>
          </a:p>
          <a:p>
            <a:pPr marL="171450" indent="-171450">
              <a:buFontTx/>
              <a:buChar char="-"/>
            </a:pPr>
            <a:r>
              <a:rPr lang="en-US" sz="1000">
                <a:latin typeface="Open Sans" panose="020B0606030504020204" pitchFamily="34" charset="0"/>
                <a:ea typeface="Open Sans" panose="020B0606030504020204" pitchFamily="34" charset="0"/>
                <a:cs typeface="Open Sans" panose="020B0606030504020204" pitchFamily="34" charset="0"/>
              </a:rPr>
              <a:t>Capitalized letters in heading</a:t>
            </a:r>
          </a:p>
        </p:txBody>
      </p:sp>
    </p:spTree>
    <p:custDataLst>
      <p:custData r:id="rId1"/>
      <p:tags r:id="rId2"/>
    </p:custDataLst>
    <p:extLst>
      <p:ext uri="{BB962C8B-B14F-4D97-AF65-F5344CB8AC3E}">
        <p14:creationId xmlns:p14="http://schemas.microsoft.com/office/powerpoint/2010/main" val="258766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0FA340-92E6-F96F-4BE3-5512C5D8840E}"/>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60F4E1F-1B0A-1A88-EFDA-038955B7F6E2}"/>
              </a:ext>
            </a:extLst>
          </p:cNvPr>
          <p:cNvGraphicFramePr>
            <a:graphicFrameLocks/>
          </p:cNvGraphicFramePr>
          <p:nvPr>
            <p:custDataLst>
              <p:tags r:id="rId2"/>
            </p:custDataLst>
            <p:extLst>
              <p:ext uri="{D42A27DB-BD31-4B8C-83A1-F6EECF244321}">
                <p14:modId xmlns:p14="http://schemas.microsoft.com/office/powerpoint/2010/main" val="3055038752"/>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6" imgW="435" imgH="435" progId="TCLayout.ActiveDocument.1">
                  <p:embed/>
                </p:oleObj>
              </mc:Choice>
              <mc:Fallback>
                <p:oleObj name="think-cell Slide" r:id="rId6" imgW="435" imgH="435" progId="TCLayout.ActiveDocument.1">
                  <p:embed/>
                  <p:pic>
                    <p:nvPicPr>
                      <p:cNvPr id="7" name="think-cell data - do not delete" hidden="1">
                        <a:extLst>
                          <a:ext uri="{FF2B5EF4-FFF2-40B4-BE49-F238E27FC236}">
                            <a16:creationId xmlns:a16="http://schemas.microsoft.com/office/drawing/2014/main" id="{760F4E1F-1B0A-1A88-EFDA-038955B7F6E2}"/>
                          </a:ext>
                        </a:extLst>
                      </p:cNvPr>
                      <p:cNvPicPr/>
                      <p:nvPr/>
                    </p:nvPicPr>
                    <p:blipFill>
                      <a:blip r:embed="rId7"/>
                      <a:stretch>
                        <a:fillRect/>
                      </a:stretch>
                    </p:blipFill>
                    <p:spPr>
                      <a:xfrm>
                        <a:off x="1400" y="751493"/>
                        <a:ext cx="1399" cy="1399"/>
                      </a:xfrm>
                      <a:prstGeom prst="rect">
                        <a:avLst/>
                      </a:prstGeom>
                    </p:spPr>
                  </p:pic>
                </p:oleObj>
              </mc:Fallback>
            </mc:AlternateContent>
          </a:graphicData>
        </a:graphic>
      </p:graphicFrame>
      <p:sp>
        <p:nvSpPr>
          <p:cNvPr id="39" name="矩形: 圆角 28">
            <a:extLst>
              <a:ext uri="{FF2B5EF4-FFF2-40B4-BE49-F238E27FC236}">
                <a16:creationId xmlns:a16="http://schemas.microsoft.com/office/drawing/2014/main" id="{EEF69DDB-BA72-B5E2-A818-4CD3C44C874A}"/>
              </a:ext>
            </a:extLst>
          </p:cNvPr>
          <p:cNvSpPr/>
          <p:nvPr/>
        </p:nvSpPr>
        <p:spPr>
          <a:xfrm>
            <a:off x="738189" y="2450853"/>
            <a:ext cx="4484052" cy="59338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矩形: 圆角 28">
            <a:extLst>
              <a:ext uri="{FF2B5EF4-FFF2-40B4-BE49-F238E27FC236}">
                <a16:creationId xmlns:a16="http://schemas.microsoft.com/office/drawing/2014/main" id="{989F1597-8800-DB4B-09FF-CF7ECDC29C4C}"/>
              </a:ext>
            </a:extLst>
          </p:cNvPr>
          <p:cNvSpPr/>
          <p:nvPr/>
        </p:nvSpPr>
        <p:spPr>
          <a:xfrm>
            <a:off x="753586" y="3157707"/>
            <a:ext cx="4484052" cy="675331"/>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矩形: 圆角 28">
            <a:extLst>
              <a:ext uri="{FF2B5EF4-FFF2-40B4-BE49-F238E27FC236}">
                <a16:creationId xmlns:a16="http://schemas.microsoft.com/office/drawing/2014/main" id="{5CF7629A-B29D-B759-6D7C-75B80377661E}"/>
              </a:ext>
            </a:extLst>
          </p:cNvPr>
          <p:cNvSpPr/>
          <p:nvPr/>
        </p:nvSpPr>
        <p:spPr>
          <a:xfrm>
            <a:off x="738189" y="1488465"/>
            <a:ext cx="4484052" cy="841912"/>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FB0D0E19-C024-9961-F57E-E570DB992A64}"/>
              </a:ext>
            </a:extLst>
          </p:cNvPr>
          <p:cNvSpPr txBox="1"/>
          <p:nvPr/>
        </p:nvSpPr>
        <p:spPr>
          <a:xfrm>
            <a:off x="1339102" y="1521615"/>
            <a:ext cx="3883139" cy="2308324"/>
          </a:xfrm>
          <a:prstGeom prst="rect">
            <a:avLst/>
          </a:prstGeom>
          <a:noFill/>
        </p:spPr>
        <p:txBody>
          <a:bodyPr wrap="square" lIns="0" tIns="0" rIns="0" bIns="0" rtlCol="0">
            <a:spAutoFit/>
          </a:bodyPr>
          <a:lstStyle/>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FLSR maintains its ASP at $0.30 per W based on its domestic advantage and increased demand for power.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Modules sold per year maintains at 38%, </a:t>
            </a:r>
            <a:r>
              <a:rPr lang="en-SG" sz="1000">
                <a:latin typeface="Open Sans" panose="020B0606030504020204" pitchFamily="34" charset="0"/>
                <a:ea typeface="Open Sans" panose="020B0606030504020204" pitchFamily="34" charset="0"/>
                <a:cs typeface="Open Sans" panose="020B0606030504020204" pitchFamily="34" charset="0"/>
              </a:rPr>
              <a:t>which matches current management forecasts as of 2025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(53.7GW backlog already in 2025). </a:t>
            </a:r>
            <a:r>
              <a:rPr lang="en-SG" sz="1000">
                <a:latin typeface="Open Sans" panose="020B0606030504020204" pitchFamily="34" charset="0"/>
                <a:ea typeface="Open Sans" panose="020B0606030504020204" pitchFamily="34" charset="0"/>
                <a:cs typeface="Open Sans" panose="020B0606030504020204" pitchFamily="34" charset="0"/>
              </a:rPr>
              <a:t>FSLR maintains its tax rate of 7.40% with rate increasing till 2028</a:t>
            </a:r>
          </a:p>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FSLR maintains the ASP per W at $0.30.  Modules sold growth rate flatlines at 35 Importantly, tax rate increases to 16%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based on less advantageous tax breaks and credits</a:t>
            </a:r>
            <a:endParaRPr lang="en-SG" sz="1000">
              <a:latin typeface="Open Sans" panose="020B0606030504020204" pitchFamily="34" charset="0"/>
              <a:ea typeface="Open Sans" panose="020B0606030504020204" pitchFamily="34" charset="0"/>
              <a:cs typeface="Open Sans" panose="020B0606030504020204" pitchFamily="34" charset="0"/>
            </a:endParaRPr>
          </a:p>
          <a:p>
            <a:pPr>
              <a:spcAft>
                <a:spcPts val="1800"/>
              </a:spcAft>
            </a:pP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FSLR experiences a substantial increase in tax rate to 21%. </a:t>
            </a:r>
            <a:r>
              <a:rPr lang="en-SG" sz="1000">
                <a:latin typeface="Open Sans" panose="020B0606030504020204" pitchFamily="34" charset="0"/>
                <a:ea typeface="Open Sans" panose="020B0606030504020204" pitchFamily="34" charset="0"/>
                <a:cs typeface="Open Sans" panose="020B0606030504020204" pitchFamily="34" charset="0"/>
              </a:rPr>
              <a:t>This may be due to total change in the supporting tax credit structure for the green energy/solar industry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ASPs fall below the US rate to $0.27</a:t>
            </a:r>
          </a:p>
        </p:txBody>
      </p:sp>
      <p:sp>
        <p:nvSpPr>
          <p:cNvPr id="20" name="Rectangle 19">
            <a:extLst>
              <a:ext uri="{FF2B5EF4-FFF2-40B4-BE49-F238E27FC236}">
                <a16:creationId xmlns:a16="http://schemas.microsoft.com/office/drawing/2014/main" id="{5BDCD593-9C57-B259-AE8B-7E43054FA3EA}"/>
              </a:ext>
            </a:extLst>
          </p:cNvPr>
          <p:cNvSpPr/>
          <p:nvPr/>
        </p:nvSpPr>
        <p:spPr>
          <a:xfrm>
            <a:off x="5533767" y="5591090"/>
            <a:ext cx="1738839"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Bear Case</a:t>
            </a:r>
          </a:p>
        </p:txBody>
      </p:sp>
      <p:sp>
        <p:nvSpPr>
          <p:cNvPr id="21" name="Rectangle 20">
            <a:extLst>
              <a:ext uri="{FF2B5EF4-FFF2-40B4-BE49-F238E27FC236}">
                <a16:creationId xmlns:a16="http://schemas.microsoft.com/office/drawing/2014/main" id="{2380408E-F635-CA7B-BDD4-33541C7E6176}"/>
              </a:ext>
            </a:extLst>
          </p:cNvPr>
          <p:cNvSpPr/>
          <p:nvPr/>
        </p:nvSpPr>
        <p:spPr>
          <a:xfrm>
            <a:off x="5533767" y="6003556"/>
            <a:ext cx="1738839"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 Case</a:t>
            </a:r>
          </a:p>
        </p:txBody>
      </p:sp>
      <p:sp>
        <p:nvSpPr>
          <p:cNvPr id="22" name="Rectangle 21">
            <a:extLst>
              <a:ext uri="{FF2B5EF4-FFF2-40B4-BE49-F238E27FC236}">
                <a16:creationId xmlns:a16="http://schemas.microsoft.com/office/drawing/2014/main" id="{0D74F869-6638-A887-97D7-0883FC77F97C}"/>
              </a:ext>
            </a:extLst>
          </p:cNvPr>
          <p:cNvSpPr/>
          <p:nvPr/>
        </p:nvSpPr>
        <p:spPr>
          <a:xfrm>
            <a:off x="5533767" y="6416022"/>
            <a:ext cx="1738839"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 Case</a:t>
            </a:r>
          </a:p>
        </p:txBody>
      </p:sp>
      <p:sp>
        <p:nvSpPr>
          <p:cNvPr id="23" name="TextBox 22">
            <a:extLst>
              <a:ext uri="{FF2B5EF4-FFF2-40B4-BE49-F238E27FC236}">
                <a16:creationId xmlns:a16="http://schemas.microsoft.com/office/drawing/2014/main" id="{606E8E28-419E-991B-C620-46E319C5B007}"/>
              </a:ext>
            </a:extLst>
          </p:cNvPr>
          <p:cNvSpPr txBox="1"/>
          <p:nvPr/>
        </p:nvSpPr>
        <p:spPr>
          <a:xfrm>
            <a:off x="7692423" y="5319911"/>
            <a:ext cx="639919"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Target</a:t>
            </a:r>
          </a:p>
        </p:txBody>
      </p:sp>
      <p:sp>
        <p:nvSpPr>
          <p:cNvPr id="24" name="TextBox 23">
            <a:extLst>
              <a:ext uri="{FF2B5EF4-FFF2-40B4-BE49-F238E27FC236}">
                <a16:creationId xmlns:a16="http://schemas.microsoft.com/office/drawing/2014/main" id="{44C79AEB-2394-0B87-E584-0EC69955D0B5}"/>
              </a:ext>
            </a:extLst>
          </p:cNvPr>
          <p:cNvSpPr txBox="1"/>
          <p:nvPr/>
        </p:nvSpPr>
        <p:spPr>
          <a:xfrm>
            <a:off x="9049776" y="5332756"/>
            <a:ext cx="668773"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a:t>
            </a:r>
          </a:p>
        </p:txBody>
      </p:sp>
      <p:sp>
        <p:nvSpPr>
          <p:cNvPr id="32" name="TextBox 31">
            <a:extLst>
              <a:ext uri="{FF2B5EF4-FFF2-40B4-BE49-F238E27FC236}">
                <a16:creationId xmlns:a16="http://schemas.microsoft.com/office/drawing/2014/main" id="{EAE9C9CA-5D90-03F1-8113-5130DFB5E02D}"/>
              </a:ext>
            </a:extLst>
          </p:cNvPr>
          <p:cNvSpPr txBox="1"/>
          <p:nvPr/>
        </p:nvSpPr>
        <p:spPr>
          <a:xfrm>
            <a:off x="5521959" y="1521615"/>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Case</a:t>
            </a:r>
          </a:p>
        </p:txBody>
      </p:sp>
      <p:sp>
        <p:nvSpPr>
          <p:cNvPr id="34" name="TextBox 33">
            <a:extLst>
              <a:ext uri="{FF2B5EF4-FFF2-40B4-BE49-F238E27FC236}">
                <a16:creationId xmlns:a16="http://schemas.microsoft.com/office/drawing/2014/main" id="{455BED97-69C9-30EA-80E0-0FE9D5461EF2}"/>
              </a:ext>
            </a:extLst>
          </p:cNvPr>
          <p:cNvSpPr txBox="1"/>
          <p:nvPr/>
        </p:nvSpPr>
        <p:spPr>
          <a:xfrm>
            <a:off x="6444867" y="1517984"/>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Hist</a:t>
            </a:r>
          </a:p>
        </p:txBody>
      </p:sp>
      <p:sp>
        <p:nvSpPr>
          <p:cNvPr id="35" name="TextBox 34">
            <a:extLst>
              <a:ext uri="{FF2B5EF4-FFF2-40B4-BE49-F238E27FC236}">
                <a16:creationId xmlns:a16="http://schemas.microsoft.com/office/drawing/2014/main" id="{2278C82D-2E8A-DA1D-E959-5AD62C1A483E}"/>
              </a:ext>
            </a:extLst>
          </p:cNvPr>
          <p:cNvSpPr txBox="1"/>
          <p:nvPr/>
        </p:nvSpPr>
        <p:spPr>
          <a:xfrm>
            <a:off x="7355968" y="1517984"/>
            <a:ext cx="830747" cy="540000"/>
          </a:xfrm>
          <a:prstGeom prst="rect">
            <a:avLst/>
          </a:prstGeom>
          <a:solidFill>
            <a:schemeClr val="accent4">
              <a:lumMod val="20000"/>
              <a:lumOff val="80000"/>
            </a:schemeClr>
          </a:solidFill>
        </p:spPr>
        <p:txBody>
          <a:bodyPr wrap="none" lIns="216000"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Bear</a:t>
            </a:r>
          </a:p>
        </p:txBody>
      </p:sp>
      <p:sp>
        <p:nvSpPr>
          <p:cNvPr id="36" name="TextBox 35">
            <a:extLst>
              <a:ext uri="{FF2B5EF4-FFF2-40B4-BE49-F238E27FC236}">
                <a16:creationId xmlns:a16="http://schemas.microsoft.com/office/drawing/2014/main" id="{E6CEEC85-B609-6F38-361D-E5F4A4833A06}"/>
              </a:ext>
            </a:extLst>
          </p:cNvPr>
          <p:cNvSpPr txBox="1"/>
          <p:nvPr/>
        </p:nvSpPr>
        <p:spPr>
          <a:xfrm>
            <a:off x="8267069" y="1517984"/>
            <a:ext cx="830747" cy="540000"/>
          </a:xfrm>
          <a:prstGeom prst="rect">
            <a:avLst/>
          </a:prstGeom>
          <a:solidFill>
            <a:schemeClr val="accent1">
              <a:lumMod val="25000"/>
              <a:lumOff val="75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a:t>
            </a:r>
          </a:p>
        </p:txBody>
      </p:sp>
      <p:sp>
        <p:nvSpPr>
          <p:cNvPr id="37" name="TextBox 36">
            <a:extLst>
              <a:ext uri="{FF2B5EF4-FFF2-40B4-BE49-F238E27FC236}">
                <a16:creationId xmlns:a16="http://schemas.microsoft.com/office/drawing/2014/main" id="{551ECC76-4078-3A96-2394-1824819CE484}"/>
              </a:ext>
            </a:extLst>
          </p:cNvPr>
          <p:cNvSpPr txBox="1"/>
          <p:nvPr/>
        </p:nvSpPr>
        <p:spPr>
          <a:xfrm>
            <a:off x="9178169" y="1517984"/>
            <a:ext cx="830747" cy="540000"/>
          </a:xfrm>
          <a:prstGeom prst="rect">
            <a:avLst/>
          </a:prstGeom>
          <a:solidFill>
            <a:schemeClr val="accent5">
              <a:lumMod val="60000"/>
              <a:lumOff val="40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a:t>
            </a:r>
          </a:p>
        </p:txBody>
      </p:sp>
      <p:sp>
        <p:nvSpPr>
          <p:cNvPr id="42" name="TextBox 41">
            <a:extLst>
              <a:ext uri="{FF2B5EF4-FFF2-40B4-BE49-F238E27FC236}">
                <a16:creationId xmlns:a16="http://schemas.microsoft.com/office/drawing/2014/main" id="{BBA1BCDB-29EC-3E14-44FC-5A70405A6643}"/>
              </a:ext>
            </a:extLst>
          </p:cNvPr>
          <p:cNvSpPr txBox="1"/>
          <p:nvPr/>
        </p:nvSpPr>
        <p:spPr>
          <a:xfrm>
            <a:off x="5521959" y="2220188"/>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Sales CAGR</a:t>
            </a:r>
          </a:p>
        </p:txBody>
      </p:sp>
      <p:sp>
        <p:nvSpPr>
          <p:cNvPr id="43" name="TextBox 42">
            <a:extLst>
              <a:ext uri="{FF2B5EF4-FFF2-40B4-BE49-F238E27FC236}">
                <a16:creationId xmlns:a16="http://schemas.microsoft.com/office/drawing/2014/main" id="{03068511-29DD-DE65-6491-BC74AD82CC4F}"/>
              </a:ext>
            </a:extLst>
          </p:cNvPr>
          <p:cNvSpPr txBox="1"/>
          <p:nvPr/>
        </p:nvSpPr>
        <p:spPr>
          <a:xfrm>
            <a:off x="5521959" y="2922392"/>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COGS</a:t>
            </a:r>
          </a:p>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%Rev.</a:t>
            </a:r>
          </a:p>
        </p:txBody>
      </p:sp>
      <p:sp>
        <p:nvSpPr>
          <p:cNvPr id="44" name="TextBox 43">
            <a:extLst>
              <a:ext uri="{FF2B5EF4-FFF2-40B4-BE49-F238E27FC236}">
                <a16:creationId xmlns:a16="http://schemas.microsoft.com/office/drawing/2014/main" id="{F8611D79-6036-505F-E5B0-D1487746DCAB}"/>
              </a:ext>
            </a:extLst>
          </p:cNvPr>
          <p:cNvSpPr txBox="1"/>
          <p:nvPr/>
        </p:nvSpPr>
        <p:spPr>
          <a:xfrm>
            <a:off x="5529208" y="3624596"/>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Tax-Rate</a:t>
            </a:r>
          </a:p>
        </p:txBody>
      </p:sp>
      <p:sp>
        <p:nvSpPr>
          <p:cNvPr id="45" name="TextBox 44">
            <a:extLst>
              <a:ext uri="{FF2B5EF4-FFF2-40B4-BE49-F238E27FC236}">
                <a16:creationId xmlns:a16="http://schemas.microsoft.com/office/drawing/2014/main" id="{41448269-A64D-2029-DA15-F76096D26223}"/>
              </a:ext>
            </a:extLst>
          </p:cNvPr>
          <p:cNvSpPr txBox="1"/>
          <p:nvPr/>
        </p:nvSpPr>
        <p:spPr>
          <a:xfrm>
            <a:off x="5533766" y="4326799"/>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ASP Per W</a:t>
            </a:r>
          </a:p>
        </p:txBody>
      </p:sp>
      <p:sp>
        <p:nvSpPr>
          <p:cNvPr id="57" name="TextBox 56">
            <a:extLst>
              <a:ext uri="{FF2B5EF4-FFF2-40B4-BE49-F238E27FC236}">
                <a16:creationId xmlns:a16="http://schemas.microsoft.com/office/drawing/2014/main" id="{4DA4E58C-E725-0E9F-1EE7-E944B3D8A6E6}"/>
              </a:ext>
            </a:extLst>
          </p:cNvPr>
          <p:cNvSpPr txBox="1"/>
          <p:nvPr/>
        </p:nvSpPr>
        <p:spPr>
          <a:xfrm>
            <a:off x="6444867" y="2220188"/>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40.8%</a:t>
            </a:r>
          </a:p>
        </p:txBody>
      </p:sp>
      <p:sp>
        <p:nvSpPr>
          <p:cNvPr id="58" name="TextBox 57">
            <a:extLst>
              <a:ext uri="{FF2B5EF4-FFF2-40B4-BE49-F238E27FC236}">
                <a16:creationId xmlns:a16="http://schemas.microsoft.com/office/drawing/2014/main" id="{69C3F1A8-A238-5D1C-FCEF-C95AC631670F}"/>
              </a:ext>
            </a:extLst>
          </p:cNvPr>
          <p:cNvSpPr txBox="1"/>
          <p:nvPr/>
        </p:nvSpPr>
        <p:spPr>
          <a:xfrm>
            <a:off x="7355968" y="2220188"/>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30%</a:t>
            </a:r>
          </a:p>
        </p:txBody>
      </p:sp>
      <p:sp>
        <p:nvSpPr>
          <p:cNvPr id="59" name="TextBox 58">
            <a:extLst>
              <a:ext uri="{FF2B5EF4-FFF2-40B4-BE49-F238E27FC236}">
                <a16:creationId xmlns:a16="http://schemas.microsoft.com/office/drawing/2014/main" id="{5A6B5564-80C6-9205-332A-E63EFAC67623}"/>
              </a:ext>
            </a:extLst>
          </p:cNvPr>
          <p:cNvSpPr txBox="1"/>
          <p:nvPr/>
        </p:nvSpPr>
        <p:spPr>
          <a:xfrm>
            <a:off x="8267069" y="2220188"/>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a:t>
            </a:r>
          </a:p>
        </p:txBody>
      </p:sp>
      <p:sp>
        <p:nvSpPr>
          <p:cNvPr id="60" name="TextBox 59">
            <a:extLst>
              <a:ext uri="{FF2B5EF4-FFF2-40B4-BE49-F238E27FC236}">
                <a16:creationId xmlns:a16="http://schemas.microsoft.com/office/drawing/2014/main" id="{1D891B07-FD53-C7F6-39A1-F108A17213EA}"/>
              </a:ext>
            </a:extLst>
          </p:cNvPr>
          <p:cNvSpPr txBox="1"/>
          <p:nvPr/>
        </p:nvSpPr>
        <p:spPr>
          <a:xfrm>
            <a:off x="9178169" y="2220188"/>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38%</a:t>
            </a:r>
          </a:p>
        </p:txBody>
      </p:sp>
      <p:sp>
        <p:nvSpPr>
          <p:cNvPr id="77" name="TextBox 76">
            <a:extLst>
              <a:ext uri="{FF2B5EF4-FFF2-40B4-BE49-F238E27FC236}">
                <a16:creationId xmlns:a16="http://schemas.microsoft.com/office/drawing/2014/main" id="{2C26EE50-9F27-1217-E087-F4C84565BD5F}"/>
              </a:ext>
            </a:extLst>
          </p:cNvPr>
          <p:cNvSpPr txBox="1"/>
          <p:nvPr/>
        </p:nvSpPr>
        <p:spPr>
          <a:xfrm>
            <a:off x="6444867" y="2922392"/>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44.7%</a:t>
            </a:r>
          </a:p>
        </p:txBody>
      </p:sp>
      <p:sp>
        <p:nvSpPr>
          <p:cNvPr id="78" name="TextBox 77">
            <a:extLst>
              <a:ext uri="{FF2B5EF4-FFF2-40B4-BE49-F238E27FC236}">
                <a16:creationId xmlns:a16="http://schemas.microsoft.com/office/drawing/2014/main" id="{19F41901-4FA6-363F-ED2A-99351BD07C67}"/>
              </a:ext>
            </a:extLst>
          </p:cNvPr>
          <p:cNvSpPr txBox="1"/>
          <p:nvPr/>
        </p:nvSpPr>
        <p:spPr>
          <a:xfrm>
            <a:off x="7355968" y="2922392"/>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60%</a:t>
            </a:r>
          </a:p>
        </p:txBody>
      </p:sp>
      <p:sp>
        <p:nvSpPr>
          <p:cNvPr id="79" name="TextBox 78">
            <a:extLst>
              <a:ext uri="{FF2B5EF4-FFF2-40B4-BE49-F238E27FC236}">
                <a16:creationId xmlns:a16="http://schemas.microsoft.com/office/drawing/2014/main" id="{730BA992-34F7-2786-C59D-C0400A0B4E2C}"/>
              </a:ext>
            </a:extLst>
          </p:cNvPr>
          <p:cNvSpPr txBox="1"/>
          <p:nvPr/>
        </p:nvSpPr>
        <p:spPr>
          <a:xfrm>
            <a:off x="8267069" y="2922392"/>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50%</a:t>
            </a:r>
          </a:p>
        </p:txBody>
      </p:sp>
      <p:sp>
        <p:nvSpPr>
          <p:cNvPr id="80" name="TextBox 79">
            <a:extLst>
              <a:ext uri="{FF2B5EF4-FFF2-40B4-BE49-F238E27FC236}">
                <a16:creationId xmlns:a16="http://schemas.microsoft.com/office/drawing/2014/main" id="{65BE995D-3763-70FB-F4D6-9E9F3D8BCCD7}"/>
              </a:ext>
            </a:extLst>
          </p:cNvPr>
          <p:cNvSpPr txBox="1"/>
          <p:nvPr/>
        </p:nvSpPr>
        <p:spPr>
          <a:xfrm>
            <a:off x="9178169" y="2922392"/>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a:t>
            </a:r>
          </a:p>
        </p:txBody>
      </p:sp>
      <p:sp>
        <p:nvSpPr>
          <p:cNvPr id="81" name="TextBox 80">
            <a:extLst>
              <a:ext uri="{FF2B5EF4-FFF2-40B4-BE49-F238E27FC236}">
                <a16:creationId xmlns:a16="http://schemas.microsoft.com/office/drawing/2014/main" id="{F6D7F66C-7E05-84C4-2924-5C6901CF2ECD}"/>
              </a:ext>
            </a:extLst>
          </p:cNvPr>
          <p:cNvSpPr txBox="1"/>
          <p:nvPr/>
        </p:nvSpPr>
        <p:spPr>
          <a:xfrm>
            <a:off x="6444867" y="3624596"/>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7.4%</a:t>
            </a:r>
          </a:p>
        </p:txBody>
      </p:sp>
      <p:sp>
        <p:nvSpPr>
          <p:cNvPr id="82" name="TextBox 81">
            <a:extLst>
              <a:ext uri="{FF2B5EF4-FFF2-40B4-BE49-F238E27FC236}">
                <a16:creationId xmlns:a16="http://schemas.microsoft.com/office/drawing/2014/main" id="{21483053-3BDB-0716-A027-8B6D324F2FAB}"/>
              </a:ext>
            </a:extLst>
          </p:cNvPr>
          <p:cNvSpPr txBox="1"/>
          <p:nvPr/>
        </p:nvSpPr>
        <p:spPr>
          <a:xfrm>
            <a:off x="7355968" y="3624596"/>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21%</a:t>
            </a:r>
          </a:p>
        </p:txBody>
      </p:sp>
      <p:sp>
        <p:nvSpPr>
          <p:cNvPr id="83" name="TextBox 82">
            <a:extLst>
              <a:ext uri="{FF2B5EF4-FFF2-40B4-BE49-F238E27FC236}">
                <a16:creationId xmlns:a16="http://schemas.microsoft.com/office/drawing/2014/main" id="{0EEA72A5-ACED-1889-3CD8-A2ACC0BEFEE1}"/>
              </a:ext>
            </a:extLst>
          </p:cNvPr>
          <p:cNvSpPr txBox="1"/>
          <p:nvPr/>
        </p:nvSpPr>
        <p:spPr>
          <a:xfrm>
            <a:off x="8267069" y="3624596"/>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16%</a:t>
            </a:r>
          </a:p>
        </p:txBody>
      </p:sp>
      <p:sp>
        <p:nvSpPr>
          <p:cNvPr id="84" name="TextBox 83">
            <a:extLst>
              <a:ext uri="{FF2B5EF4-FFF2-40B4-BE49-F238E27FC236}">
                <a16:creationId xmlns:a16="http://schemas.microsoft.com/office/drawing/2014/main" id="{1C1A9298-759F-0ECA-F9EE-416E03D26BDE}"/>
              </a:ext>
            </a:extLst>
          </p:cNvPr>
          <p:cNvSpPr txBox="1"/>
          <p:nvPr/>
        </p:nvSpPr>
        <p:spPr>
          <a:xfrm>
            <a:off x="9178169" y="3624596"/>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85" name="TextBox 84">
            <a:extLst>
              <a:ext uri="{FF2B5EF4-FFF2-40B4-BE49-F238E27FC236}">
                <a16:creationId xmlns:a16="http://schemas.microsoft.com/office/drawing/2014/main" id="{B255D6A3-8352-32DD-D6CF-F972A9028D9F}"/>
              </a:ext>
            </a:extLst>
          </p:cNvPr>
          <p:cNvSpPr txBox="1">
            <a:spLocks/>
          </p:cNvSpPr>
          <p:nvPr/>
        </p:nvSpPr>
        <p:spPr>
          <a:xfrm>
            <a:off x="6444867" y="4326799"/>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$0.30</a:t>
            </a:r>
          </a:p>
        </p:txBody>
      </p:sp>
      <p:sp>
        <p:nvSpPr>
          <p:cNvPr id="86" name="TextBox 85">
            <a:extLst>
              <a:ext uri="{FF2B5EF4-FFF2-40B4-BE49-F238E27FC236}">
                <a16:creationId xmlns:a16="http://schemas.microsoft.com/office/drawing/2014/main" id="{3E9E0EC2-59B6-F568-B980-A04037BD893F}"/>
              </a:ext>
            </a:extLst>
          </p:cNvPr>
          <p:cNvSpPr txBox="1"/>
          <p:nvPr/>
        </p:nvSpPr>
        <p:spPr>
          <a:xfrm>
            <a:off x="7355968" y="4326799"/>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$0.27</a:t>
            </a:r>
          </a:p>
        </p:txBody>
      </p:sp>
      <p:sp>
        <p:nvSpPr>
          <p:cNvPr id="87" name="TextBox 86">
            <a:extLst>
              <a:ext uri="{FF2B5EF4-FFF2-40B4-BE49-F238E27FC236}">
                <a16:creationId xmlns:a16="http://schemas.microsoft.com/office/drawing/2014/main" id="{FE622F36-AD7B-21B0-E7FE-946651E3DA76}"/>
              </a:ext>
            </a:extLst>
          </p:cNvPr>
          <p:cNvSpPr txBox="1"/>
          <p:nvPr/>
        </p:nvSpPr>
        <p:spPr>
          <a:xfrm>
            <a:off x="8267069" y="4326799"/>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88" name="TextBox 87">
            <a:extLst>
              <a:ext uri="{FF2B5EF4-FFF2-40B4-BE49-F238E27FC236}">
                <a16:creationId xmlns:a16="http://schemas.microsoft.com/office/drawing/2014/main" id="{E83A8DBE-5711-7060-2F91-2FA996A53C7F}"/>
              </a:ext>
            </a:extLst>
          </p:cNvPr>
          <p:cNvSpPr txBox="1">
            <a:spLocks/>
          </p:cNvSpPr>
          <p:nvPr/>
        </p:nvSpPr>
        <p:spPr>
          <a:xfrm>
            <a:off x="9178169" y="4326799"/>
            <a:ext cx="830747" cy="540000"/>
          </a:xfrm>
          <a:prstGeom prst="rect">
            <a:avLst/>
          </a:prstGeom>
          <a:solidFill>
            <a:schemeClr val="accent5">
              <a:lumMod val="60000"/>
              <a:lumOff val="40000"/>
            </a:schemeClr>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9" name="Title 1">
            <a:extLst>
              <a:ext uri="{FF2B5EF4-FFF2-40B4-BE49-F238E27FC236}">
                <a16:creationId xmlns:a16="http://schemas.microsoft.com/office/drawing/2014/main" id="{797A1081-581E-77EE-94C5-BB05E765017C}"/>
              </a:ext>
            </a:extLst>
          </p:cNvPr>
          <p:cNvSpPr>
            <a:spLocks noGrp="1"/>
          </p:cNvSpPr>
          <p:nvPr>
            <p:ph type="title"/>
          </p:nvPr>
        </p:nvSpPr>
        <p:spPr>
          <a:xfrm>
            <a:off x="738664" y="414000"/>
            <a:ext cx="7455595" cy="580772"/>
          </a:xfrm>
        </p:spPr>
        <p:txBody>
          <a:bodyPr vert="horz" rIns="0"/>
          <a:lstStyle/>
          <a:p>
            <a:r>
              <a:rPr lang="en-US"/>
              <a:t>Valuation &amp; Assumptions</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DCF Points to Meaningful Upside Driven by ASP Strength and Volume Growth</a:t>
            </a:r>
            <a:endParaRPr lang="en-IE" b="0"/>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C373CB4C-F589-75AA-6861-6669B5CE0CEC}"/>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Scenario Analysis (FY25 – FY28)</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801E4FD-A169-7631-E749-8CD69CE7FF1C}"/>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Key Drivers: Skewed Towards Conservatism (2028E)</a:t>
            </a:r>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DF8E06C-1476-3E72-FD44-A42C59C806F0}"/>
              </a:ext>
            </a:extLst>
          </p:cNvPr>
          <p:cNvSpPr>
            <a:spLocks noChangeArrowheads="1"/>
          </p:cNvSpPr>
          <p:nvPr/>
        </p:nvSpPr>
        <p:spPr bwMode="gray">
          <a:xfrm>
            <a:off x="5529209" y="5053032"/>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chemeClr val="accent1">
                    <a:lumMod val="75000"/>
                  </a:schemeClr>
                </a:solidFill>
                <a:latin typeface="Playfair Display"/>
                <a:ea typeface="MS PGothic"/>
                <a:cs typeface="Arial"/>
              </a:rPr>
              <a:t>Blended Target Price Scenario Analysis ($)</a:t>
            </a:r>
            <a:endParaRPr kumimoji="0" lang="en-US" sz="1400" b="1" i="0" u="none" strike="noStrike" kern="1200" cap="none" spc="0" normalizeH="0" baseline="0" noProof="0">
              <a:ln>
                <a:noFill/>
              </a:ln>
              <a:solidFill>
                <a:schemeClr val="accent1">
                  <a:lumMod val="75000"/>
                </a:schemeClr>
              </a:solidFill>
              <a:effectLst/>
              <a:uLnTx/>
              <a:uFillTx/>
              <a:latin typeface="Playfair Display"/>
              <a:ea typeface="MS PGothic"/>
              <a:cs typeface="Arial"/>
            </a:endParaRPr>
          </a:p>
        </p:txBody>
      </p:sp>
      <p:sp>
        <p:nvSpPr>
          <p:cNvPr id="2" name="Oval 1">
            <a:extLst>
              <a:ext uri="{FF2B5EF4-FFF2-40B4-BE49-F238E27FC236}">
                <a16:creationId xmlns:a16="http://schemas.microsoft.com/office/drawing/2014/main" id="{9FBAAC35-6348-D742-25A4-12A828000038}"/>
              </a:ext>
            </a:extLst>
          </p:cNvPr>
          <p:cNvSpPr>
            <a:spLocks noChangeAspect="1"/>
          </p:cNvSpPr>
          <p:nvPr/>
        </p:nvSpPr>
        <p:spPr>
          <a:xfrm>
            <a:off x="836012" y="1729679"/>
            <a:ext cx="359484" cy="359484"/>
          </a:xfrm>
          <a:prstGeom prst="ellipse">
            <a:avLst/>
          </a:prstGeom>
          <a:solidFill>
            <a:schemeClr val="accent4">
              <a:lumMod val="20000"/>
              <a:lumOff val="80000"/>
            </a:schemeClr>
          </a:solidFill>
        </p:spPr>
        <p:txBody>
          <a:bodyPr wrap="none" rtlCol="0" anchor="ctr">
            <a:noAutofit/>
          </a:bodyPr>
          <a:lstStyle/>
          <a:p>
            <a:pPr algn="ctr"/>
            <a:endPar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Oval 3">
            <a:extLst>
              <a:ext uri="{FF2B5EF4-FFF2-40B4-BE49-F238E27FC236}">
                <a16:creationId xmlns:a16="http://schemas.microsoft.com/office/drawing/2014/main" id="{037BF204-D219-FB54-9B92-0295ECF3E668}"/>
              </a:ext>
            </a:extLst>
          </p:cNvPr>
          <p:cNvSpPr>
            <a:spLocks noChangeAspect="1"/>
          </p:cNvSpPr>
          <p:nvPr/>
        </p:nvSpPr>
        <p:spPr>
          <a:xfrm>
            <a:off x="836012" y="2567804"/>
            <a:ext cx="359484" cy="359484"/>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Oval 4">
            <a:extLst>
              <a:ext uri="{FF2B5EF4-FFF2-40B4-BE49-F238E27FC236}">
                <a16:creationId xmlns:a16="http://schemas.microsoft.com/office/drawing/2014/main" id="{B2B99EB4-6B84-FC3C-1BDF-BB18A6549BE1}"/>
              </a:ext>
            </a:extLst>
          </p:cNvPr>
          <p:cNvSpPr>
            <a:spLocks noChangeAspect="1"/>
          </p:cNvSpPr>
          <p:nvPr/>
        </p:nvSpPr>
        <p:spPr>
          <a:xfrm>
            <a:off x="836012" y="3315630"/>
            <a:ext cx="359484" cy="359484"/>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文本框 12">
            <a:extLst>
              <a:ext uri="{FF2B5EF4-FFF2-40B4-BE49-F238E27FC236}">
                <a16:creationId xmlns:a16="http://schemas.microsoft.com/office/drawing/2014/main" id="{9886EBA5-A989-2BEF-DBA0-A0164DDA868D}"/>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10" name="Slide Number Placeholder 2">
            <a:extLst>
              <a:ext uri="{FF2B5EF4-FFF2-40B4-BE49-F238E27FC236}">
                <a16:creationId xmlns:a16="http://schemas.microsoft.com/office/drawing/2014/main" id="{E24D3807-68CA-195F-A427-D27889274303}"/>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26</a:t>
            </a:fld>
            <a:endParaRPr lang="en-US" sz="900"/>
          </a:p>
        </p:txBody>
      </p:sp>
      <p:sp>
        <p:nvSpPr>
          <p:cNvPr id="11" name="Slide Number Placeholder 30">
            <a:extLst>
              <a:ext uri="{FF2B5EF4-FFF2-40B4-BE49-F238E27FC236}">
                <a16:creationId xmlns:a16="http://schemas.microsoft.com/office/drawing/2014/main" id="{BC62BAAE-8B92-EB41-F661-9FACB502228A}"/>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700"/>
              <a:t>Notes: ASP sensitivity is based on 2028E projection using Base case scenarios. Exit multiple approach using a 9.0X multiple.</a:t>
            </a:r>
          </a:p>
          <a:p>
            <a:r>
              <a:rPr lang="en-US" sz="700">
                <a:latin typeface="Open Sans" panose="020B0606030504020204" pitchFamily="34" charset="0"/>
                <a:ea typeface="Open Sans" panose="020B0606030504020204" pitchFamily="34" charset="0"/>
                <a:cs typeface="Open Sans" panose="020B0606030504020204" pitchFamily="34" charset="0"/>
              </a:rPr>
              <a:t>Source: ASP figures from BofA Global Research. Backlog figures from </a:t>
            </a:r>
            <a:r>
              <a:rPr lang="en-US" sz="700">
                <a:latin typeface="Open Sans" panose="020B0606030504020204" pitchFamily="34" charset="0"/>
                <a:ea typeface="Open Sans" panose="020B0606030504020204" pitchFamily="34" charset="0"/>
                <a:cs typeface="Open Sans" panose="020B0606030504020204" pitchFamily="34" charset="0"/>
                <a:hlinkClick r:id="rId8"/>
              </a:rPr>
              <a:t>https://investor.firstsolar.com/financials/quarterly-results/default.aspx</a:t>
            </a:r>
            <a:r>
              <a:rPr lang="en-US" sz="700">
                <a:latin typeface="Open Sans" panose="020B0606030504020204" pitchFamily="34" charset="0"/>
                <a:ea typeface="Open Sans" panose="020B0606030504020204" pitchFamily="34" charset="0"/>
                <a:cs typeface="Open Sans" panose="020B0606030504020204" pitchFamily="34" charset="0"/>
              </a:rPr>
              <a:t> </a:t>
            </a:r>
          </a:p>
        </p:txBody>
      </p:sp>
      <p:graphicFrame>
        <p:nvGraphicFramePr>
          <p:cNvPr id="19" name="Chart 18">
            <a:extLst>
              <a:ext uri="{FF2B5EF4-FFF2-40B4-BE49-F238E27FC236}">
                <a16:creationId xmlns:a16="http://schemas.microsoft.com/office/drawing/2014/main" id="{6A19C435-4E7D-B64F-98A8-88996B8C78FB}"/>
              </a:ext>
            </a:extLst>
          </p:cNvPr>
          <p:cNvGraphicFramePr/>
          <p:nvPr>
            <p:extLst>
              <p:ext uri="{D42A27DB-BD31-4B8C-83A1-F6EECF244321}">
                <p14:modId xmlns:p14="http://schemas.microsoft.com/office/powerpoint/2010/main" val="353027657"/>
              </p:ext>
            </p:extLst>
          </p:nvPr>
        </p:nvGraphicFramePr>
        <p:xfrm>
          <a:off x="1008743" y="4384208"/>
          <a:ext cx="4327858" cy="2417911"/>
        </p:xfrm>
        <a:graphic>
          <a:graphicData uri="http://schemas.openxmlformats.org/drawingml/2006/chart">
            <c:chart xmlns:c="http://schemas.openxmlformats.org/drawingml/2006/chart" xmlns:r="http://schemas.openxmlformats.org/officeDocument/2006/relationships" r:id="rId9"/>
          </a:graphicData>
        </a:graphic>
      </p:graphicFrame>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65C451B6-BE78-782D-4F17-7F29A2C7B166}"/>
              </a:ext>
            </a:extLst>
          </p:cNvPr>
          <p:cNvSpPr>
            <a:spLocks noChangeArrowheads="1"/>
          </p:cNvSpPr>
          <p:nvPr/>
        </p:nvSpPr>
        <p:spPr bwMode="gray">
          <a:xfrm>
            <a:off x="739141" y="4104248"/>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ASP Sensitivity Analysis (Exit Multiple Method - Base)</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47" name="TextBox 46">
            <a:extLst>
              <a:ext uri="{FF2B5EF4-FFF2-40B4-BE49-F238E27FC236}">
                <a16:creationId xmlns:a16="http://schemas.microsoft.com/office/drawing/2014/main" id="{F2C16022-AE3D-0C40-3D4C-C6105325ABF2}"/>
              </a:ext>
            </a:extLst>
          </p:cNvPr>
          <p:cNvSpPr txBox="1"/>
          <p:nvPr/>
        </p:nvSpPr>
        <p:spPr>
          <a:xfrm rot="16200000">
            <a:off x="-99506" y="4973464"/>
            <a:ext cx="1842744" cy="246221"/>
          </a:xfrm>
          <a:prstGeom prst="rect">
            <a:avLst/>
          </a:prstGeom>
          <a:noFill/>
        </p:spPr>
        <p:txBody>
          <a:bodyPr wrap="non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Share Price ($)</a:t>
            </a:r>
          </a:p>
        </p:txBody>
      </p:sp>
      <p:sp>
        <p:nvSpPr>
          <p:cNvPr id="48" name="TextBox 47">
            <a:extLst>
              <a:ext uri="{FF2B5EF4-FFF2-40B4-BE49-F238E27FC236}">
                <a16:creationId xmlns:a16="http://schemas.microsoft.com/office/drawing/2014/main" id="{CCF9C1BD-E6C0-E86D-4B3E-080BA771D596}"/>
              </a:ext>
            </a:extLst>
          </p:cNvPr>
          <p:cNvSpPr txBox="1"/>
          <p:nvPr/>
        </p:nvSpPr>
        <p:spPr>
          <a:xfrm>
            <a:off x="653656" y="6297685"/>
            <a:ext cx="582641" cy="400110"/>
          </a:xfrm>
          <a:prstGeom prst="rect">
            <a:avLst/>
          </a:prstGeom>
          <a:noFill/>
        </p:spPr>
        <p:txBody>
          <a:bodyPr wrap="square" rtlCol="0">
            <a:spAutoFit/>
          </a:bodyPr>
          <a:lstStyle/>
          <a:p>
            <a:r>
              <a:rPr lang="en-SG" sz="1000" b="1">
                <a:latin typeface="Open Sans" panose="020B0606030504020204" pitchFamily="34" charset="0"/>
                <a:ea typeface="Open Sans" panose="020B0606030504020204" pitchFamily="34" charset="0"/>
                <a:cs typeface="Open Sans" panose="020B0606030504020204" pitchFamily="34" charset="0"/>
              </a:rPr>
              <a:t>ASP ($/W)</a:t>
            </a:r>
          </a:p>
        </p:txBody>
      </p:sp>
      <p:sp>
        <p:nvSpPr>
          <p:cNvPr id="50" name="Rectangle 49">
            <a:extLst>
              <a:ext uri="{FF2B5EF4-FFF2-40B4-BE49-F238E27FC236}">
                <a16:creationId xmlns:a16="http://schemas.microsoft.com/office/drawing/2014/main" id="{107074CE-A5EF-B83E-C608-BA71C72F25C3}"/>
              </a:ext>
            </a:extLst>
          </p:cNvPr>
          <p:cNvSpPr/>
          <p:nvPr/>
        </p:nvSpPr>
        <p:spPr>
          <a:xfrm>
            <a:off x="7380380" y="5591090"/>
            <a:ext cx="1264005"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148.40</a:t>
            </a:r>
          </a:p>
        </p:txBody>
      </p:sp>
      <p:sp>
        <p:nvSpPr>
          <p:cNvPr id="51" name="Rectangle 50">
            <a:extLst>
              <a:ext uri="{FF2B5EF4-FFF2-40B4-BE49-F238E27FC236}">
                <a16:creationId xmlns:a16="http://schemas.microsoft.com/office/drawing/2014/main" id="{1A7CDF4D-BBC2-37D1-D12B-2BC75A497DB6}"/>
              </a:ext>
            </a:extLst>
          </p:cNvPr>
          <p:cNvSpPr/>
          <p:nvPr/>
        </p:nvSpPr>
        <p:spPr>
          <a:xfrm>
            <a:off x="7380381" y="6003556"/>
            <a:ext cx="1264004"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359.12</a:t>
            </a:r>
          </a:p>
        </p:txBody>
      </p:sp>
      <p:sp>
        <p:nvSpPr>
          <p:cNvPr id="52" name="Rectangle 51">
            <a:extLst>
              <a:ext uri="{FF2B5EF4-FFF2-40B4-BE49-F238E27FC236}">
                <a16:creationId xmlns:a16="http://schemas.microsoft.com/office/drawing/2014/main" id="{72FC65AA-24DE-7EB1-FAB7-D45E2EE4B435}"/>
              </a:ext>
            </a:extLst>
          </p:cNvPr>
          <p:cNvSpPr/>
          <p:nvPr/>
        </p:nvSpPr>
        <p:spPr>
          <a:xfrm>
            <a:off x="7380382" y="6416022"/>
            <a:ext cx="1264003"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457.20</a:t>
            </a:r>
          </a:p>
        </p:txBody>
      </p:sp>
      <p:sp>
        <p:nvSpPr>
          <p:cNvPr id="53" name="Rectangle 52">
            <a:extLst>
              <a:ext uri="{FF2B5EF4-FFF2-40B4-BE49-F238E27FC236}">
                <a16:creationId xmlns:a16="http://schemas.microsoft.com/office/drawing/2014/main" id="{8696894F-A353-6107-6650-F568A87BD880}"/>
              </a:ext>
            </a:extLst>
          </p:cNvPr>
          <p:cNvSpPr/>
          <p:nvPr/>
        </p:nvSpPr>
        <p:spPr>
          <a:xfrm>
            <a:off x="8752159" y="5591090"/>
            <a:ext cx="1264006"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-41.34%</a:t>
            </a:r>
          </a:p>
        </p:txBody>
      </p:sp>
      <p:sp>
        <p:nvSpPr>
          <p:cNvPr id="54" name="Rectangle 53">
            <a:extLst>
              <a:ext uri="{FF2B5EF4-FFF2-40B4-BE49-F238E27FC236}">
                <a16:creationId xmlns:a16="http://schemas.microsoft.com/office/drawing/2014/main" id="{2857F92F-ADCD-A76A-9D3E-FFD9B7C7D4EF}"/>
              </a:ext>
            </a:extLst>
          </p:cNvPr>
          <p:cNvSpPr/>
          <p:nvPr/>
        </p:nvSpPr>
        <p:spPr>
          <a:xfrm>
            <a:off x="8741530" y="6003556"/>
            <a:ext cx="1264006"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41.94%</a:t>
            </a:r>
          </a:p>
        </p:txBody>
      </p:sp>
      <p:sp>
        <p:nvSpPr>
          <p:cNvPr id="55" name="Rectangle 54">
            <a:extLst>
              <a:ext uri="{FF2B5EF4-FFF2-40B4-BE49-F238E27FC236}">
                <a16:creationId xmlns:a16="http://schemas.microsoft.com/office/drawing/2014/main" id="{4B539C12-25F9-E790-E175-711B4B0255DA}"/>
              </a:ext>
            </a:extLst>
          </p:cNvPr>
          <p:cNvSpPr/>
          <p:nvPr/>
        </p:nvSpPr>
        <p:spPr>
          <a:xfrm>
            <a:off x="8752159" y="6416022"/>
            <a:ext cx="1253377"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80.71%</a:t>
            </a:r>
          </a:p>
        </p:txBody>
      </p:sp>
      <p:pic>
        <p:nvPicPr>
          <p:cNvPr id="67" name="Graphic 66" descr="Arrow: Straight with solid fill">
            <a:extLst>
              <a:ext uri="{FF2B5EF4-FFF2-40B4-BE49-F238E27FC236}">
                <a16:creationId xmlns:a16="http://schemas.microsoft.com/office/drawing/2014/main" id="{B9C1DE82-47BF-33BE-369C-9166939827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65781" y="2536691"/>
            <a:ext cx="306386" cy="423128"/>
          </a:xfrm>
          <a:prstGeom prst="rect">
            <a:avLst/>
          </a:prstGeom>
        </p:spPr>
      </p:pic>
      <p:pic>
        <p:nvPicPr>
          <p:cNvPr id="69" name="Graphic 68" descr="Arrow: Counter-clockwise curve with solid fill">
            <a:extLst>
              <a:ext uri="{FF2B5EF4-FFF2-40B4-BE49-F238E27FC236}">
                <a16:creationId xmlns:a16="http://schemas.microsoft.com/office/drawing/2014/main" id="{3CE92D0B-06AB-291F-66B3-23F90D59D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733604">
            <a:off x="847136" y="3336153"/>
            <a:ext cx="320492" cy="320492"/>
          </a:xfrm>
          <a:prstGeom prst="rect">
            <a:avLst/>
          </a:prstGeom>
        </p:spPr>
      </p:pic>
      <p:pic>
        <p:nvPicPr>
          <p:cNvPr id="70" name="Graphic 69" descr="Arrow: Counter-clockwise curve with solid fill">
            <a:extLst>
              <a:ext uri="{FF2B5EF4-FFF2-40B4-BE49-F238E27FC236}">
                <a16:creationId xmlns:a16="http://schemas.microsoft.com/office/drawing/2014/main" id="{D8A97286-5C50-BE99-A561-77700DDA1E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6531632" flipH="1">
            <a:off x="855578" y="1749175"/>
            <a:ext cx="303608" cy="320492"/>
          </a:xfrm>
          <a:prstGeom prst="rect">
            <a:avLst/>
          </a:prstGeom>
        </p:spPr>
      </p:pic>
      <p:pic>
        <p:nvPicPr>
          <p:cNvPr id="74" name="Graphic 73" descr="Arrow: Straight with solid fill">
            <a:extLst>
              <a:ext uri="{FF2B5EF4-FFF2-40B4-BE49-F238E27FC236}">
                <a16:creationId xmlns:a16="http://schemas.microsoft.com/office/drawing/2014/main" id="{DC977CAB-034C-FAFB-CB4E-004DE5136D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617494" y="5964281"/>
            <a:ext cx="306386" cy="423128"/>
          </a:xfrm>
          <a:prstGeom prst="rect">
            <a:avLst/>
          </a:prstGeom>
        </p:spPr>
      </p:pic>
      <p:pic>
        <p:nvPicPr>
          <p:cNvPr id="75" name="Graphic 74" descr="Arrow: Counter-clockwise curve with solid fill">
            <a:extLst>
              <a:ext uri="{FF2B5EF4-FFF2-40B4-BE49-F238E27FC236}">
                <a16:creationId xmlns:a16="http://schemas.microsoft.com/office/drawing/2014/main" id="{7E67CA29-E1B7-C2A8-8C09-B951BAD0C60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733604">
            <a:off x="5610441" y="6429851"/>
            <a:ext cx="320492" cy="320492"/>
          </a:xfrm>
          <a:prstGeom prst="rect">
            <a:avLst/>
          </a:prstGeom>
        </p:spPr>
      </p:pic>
      <p:pic>
        <p:nvPicPr>
          <p:cNvPr id="76" name="Graphic 75" descr="Arrow: Counter-clockwise curve with solid fill">
            <a:extLst>
              <a:ext uri="{FF2B5EF4-FFF2-40B4-BE49-F238E27FC236}">
                <a16:creationId xmlns:a16="http://schemas.microsoft.com/office/drawing/2014/main" id="{B703D7C1-8DB5-9A84-1F9B-427E73D1A0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6531632" flipH="1">
            <a:off x="5618883" y="5612134"/>
            <a:ext cx="303608" cy="320492"/>
          </a:xfrm>
          <a:prstGeom prst="rect">
            <a:avLst/>
          </a:prstGeom>
        </p:spPr>
      </p:pic>
      <p:pic>
        <p:nvPicPr>
          <p:cNvPr id="93" name="Graphic 92" descr="Arrow: Counter-clockwise curve with solid fill">
            <a:extLst>
              <a:ext uri="{FF2B5EF4-FFF2-40B4-BE49-F238E27FC236}">
                <a16:creationId xmlns:a16="http://schemas.microsoft.com/office/drawing/2014/main" id="{E4701822-4D76-6E58-324F-71E513E3AD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6531632" flipH="1">
            <a:off x="7368148" y="1667589"/>
            <a:ext cx="228105" cy="240790"/>
          </a:xfrm>
          <a:prstGeom prst="rect">
            <a:avLst/>
          </a:prstGeom>
        </p:spPr>
      </p:pic>
      <p:pic>
        <p:nvPicPr>
          <p:cNvPr id="94" name="Graphic 93" descr="Arrow: Straight with solid fill">
            <a:extLst>
              <a:ext uri="{FF2B5EF4-FFF2-40B4-BE49-F238E27FC236}">
                <a16:creationId xmlns:a16="http://schemas.microsoft.com/office/drawing/2014/main" id="{611175C4-9FAA-A145-0A49-F9931A8068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311179" y="1629033"/>
            <a:ext cx="230193" cy="317903"/>
          </a:xfrm>
          <a:prstGeom prst="rect">
            <a:avLst/>
          </a:prstGeom>
        </p:spPr>
      </p:pic>
      <p:pic>
        <p:nvPicPr>
          <p:cNvPr id="95" name="Graphic 94" descr="Arrow: Counter-clockwise curve with solid fill">
            <a:extLst>
              <a:ext uri="{FF2B5EF4-FFF2-40B4-BE49-F238E27FC236}">
                <a16:creationId xmlns:a16="http://schemas.microsoft.com/office/drawing/2014/main" id="{4C86DD7D-8885-7A11-1DAB-10C519260B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733604">
            <a:off x="9202998" y="1667589"/>
            <a:ext cx="240790" cy="240790"/>
          </a:xfrm>
          <a:prstGeom prst="rect">
            <a:avLst/>
          </a:prstGeom>
        </p:spPr>
      </p:pic>
    </p:spTree>
    <p:custDataLst>
      <p:custData r:id="rId1"/>
    </p:custDataLst>
    <p:extLst>
      <p:ext uri="{BB962C8B-B14F-4D97-AF65-F5344CB8AC3E}">
        <p14:creationId xmlns:p14="http://schemas.microsoft.com/office/powerpoint/2010/main" val="1416147061"/>
      </p:ext>
    </p:extLst>
  </p:cSld>
  <p:clrMapOvr>
    <a:masterClrMapping/>
  </p:clrMapOvr>
  <p:extLst>
    <p:ext uri="{6950BFC3-D8DA-4A85-94F7-54DA5524770B}">
      <p188:commentRel xmlns:p188="http://schemas.microsoft.com/office/powerpoint/2018/8/main" r:id="rId5"/>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6E7593-4C10-17A8-FF11-4FFE79E87769}"/>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91D6B5AF-6741-D009-C465-E80E46669219}"/>
              </a:ext>
            </a:extLst>
          </p:cNvPr>
          <p:cNvGraphicFramePr>
            <a:graphicFrameLocks/>
          </p:cNvGraphicFramePr>
          <p:nvPr>
            <p:custDataLst>
              <p:tags r:id="rId2"/>
            </p:custDataLst>
            <p:extLst>
              <p:ext uri="{D42A27DB-BD31-4B8C-83A1-F6EECF244321}">
                <p14:modId xmlns:p14="http://schemas.microsoft.com/office/powerpoint/2010/main" val="5497397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12" name="think-cell data - do not delete" hidden="1">
                        <a:extLst>
                          <a:ext uri="{FF2B5EF4-FFF2-40B4-BE49-F238E27FC236}">
                            <a16:creationId xmlns:a16="http://schemas.microsoft.com/office/drawing/2014/main" id="{91D6B5AF-6741-D009-C465-E80E4666921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B5255CB9-258A-C947-7106-0649583BBF48}"/>
              </a:ext>
            </a:extLst>
          </p:cNvPr>
          <p:cNvSpPr>
            <a:spLocks noGrp="1"/>
          </p:cNvSpPr>
          <p:nvPr>
            <p:ph type="title"/>
          </p:nvPr>
        </p:nvSpPr>
        <p:spPr>
          <a:xfrm>
            <a:off x="738664" y="414000"/>
            <a:ext cx="7455595" cy="580772"/>
          </a:xfrm>
        </p:spPr>
        <p:txBody>
          <a:bodyPr vert="horz" rIns="0"/>
          <a:lstStyle/>
          <a:p>
            <a:r>
              <a:rPr lang="en-US"/>
              <a:t>Valuation &amp; Sensitivity Analysis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Valuation Supported Across Sensitivities With Conservative Assumptions</a:t>
            </a:r>
            <a:endParaRPr lang="en-IE" b="0"/>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C098CD4C-D2C4-52EA-3330-CD2EA2EFDA05}"/>
              </a:ext>
            </a:extLst>
          </p:cNvPr>
          <p:cNvSpPr>
            <a:spLocks noChangeArrowheads="1"/>
          </p:cNvSpPr>
          <p:nvPr/>
        </p:nvSpPr>
        <p:spPr bwMode="gray">
          <a:xfrm>
            <a:off x="630052" y="1255085"/>
            <a:ext cx="6086005"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Sensitivity Analysis</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05A2019-987F-15AE-64FB-488E9669842B}"/>
              </a:ext>
            </a:extLst>
          </p:cNvPr>
          <p:cNvSpPr>
            <a:spLocks noChangeArrowheads="1"/>
          </p:cNvSpPr>
          <p:nvPr/>
        </p:nvSpPr>
        <p:spPr bwMode="gray">
          <a:xfrm>
            <a:off x="7060722" y="1255085"/>
            <a:ext cx="294771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Cost of Debt Calculations</a:t>
            </a:r>
          </a:p>
        </p:txBody>
      </p:sp>
      <p:sp>
        <p:nvSpPr>
          <p:cNvPr id="2" name="文本框 12">
            <a:extLst>
              <a:ext uri="{FF2B5EF4-FFF2-40B4-BE49-F238E27FC236}">
                <a16:creationId xmlns:a16="http://schemas.microsoft.com/office/drawing/2014/main" id="{159FF28C-4257-6FCE-0F31-2042361CA708}"/>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6" name="Slide Number Placeholder 2">
            <a:extLst>
              <a:ext uri="{FF2B5EF4-FFF2-40B4-BE49-F238E27FC236}">
                <a16:creationId xmlns:a16="http://schemas.microsoft.com/office/drawing/2014/main" id="{6C35BA0B-29CC-8DB7-CDDC-72846F729999}"/>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27</a:t>
            </a:fld>
            <a:endParaRPr lang="en-US" sz="900"/>
          </a:p>
        </p:txBody>
      </p:sp>
      <p:sp>
        <p:nvSpPr>
          <p:cNvPr id="7" name="Slide Number Placeholder 30">
            <a:extLst>
              <a:ext uri="{FF2B5EF4-FFF2-40B4-BE49-F238E27FC236}">
                <a16:creationId xmlns:a16="http://schemas.microsoft.com/office/drawing/2014/main" id="{10112C18-B351-1762-635B-63CBC35A8099}"/>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700"/>
              <a:t> </a:t>
            </a:r>
            <a:r>
              <a:rPr lang="en-US" sz="700">
                <a:latin typeface="Open Sans" panose="020B0606030504020204" pitchFamily="34" charset="0"/>
                <a:ea typeface="Open Sans" panose="020B0606030504020204" pitchFamily="34" charset="0"/>
                <a:cs typeface="Open Sans" panose="020B0606030504020204" pitchFamily="34" charset="0"/>
              </a:rPr>
              <a:t>Source: Beta: Yahoo finance 16/11/2025. US Corporate Tax Rate </a:t>
            </a:r>
            <a:r>
              <a:rPr lang="en-US" sz="700">
                <a:latin typeface="Open Sans" panose="020B0606030504020204" pitchFamily="34" charset="0"/>
                <a:ea typeface="Open Sans" panose="020B0606030504020204" pitchFamily="34" charset="0"/>
                <a:cs typeface="Open Sans" panose="020B0606030504020204" pitchFamily="34" charset="0"/>
                <a:hlinkClick r:id="rId7"/>
              </a:rPr>
              <a:t>https://kpmg.com/dk/en/services/tax/corporate-tax/corporate-tax-rates-table.html</a:t>
            </a:r>
            <a:r>
              <a:rPr lang="en-US" sz="700">
                <a:latin typeface="Open Sans" panose="020B0606030504020204" pitchFamily="34" charset="0"/>
                <a:ea typeface="Open Sans" panose="020B0606030504020204" pitchFamily="34" charset="0"/>
                <a:cs typeface="Open Sans" panose="020B0606030504020204" pitchFamily="34" charset="0"/>
              </a:rPr>
              <a:t>. Debt Breakdown: BofA Global Research,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a:t>
            </a:r>
          </a:p>
          <a:p>
            <a:r>
              <a:rPr lang="en-US" sz="700">
                <a:latin typeface="Open Sans" panose="020B0606030504020204" pitchFamily="34" charset="0"/>
                <a:ea typeface="Open Sans" panose="020B0606030504020204" pitchFamily="34" charset="0"/>
                <a:cs typeface="Open Sans" panose="020B0606030504020204" pitchFamily="34" charset="0"/>
              </a:rPr>
              <a:t>Candlestick: High :</a:t>
            </a:r>
            <a:r>
              <a:rPr lang="en-US" sz="700" err="1">
                <a:latin typeface="Open Sans" panose="020B0606030504020204" pitchFamily="34" charset="0"/>
                <a:ea typeface="Open Sans" panose="020B0606030504020204" pitchFamily="34" charset="0"/>
                <a:cs typeface="Open Sans" panose="020B0606030504020204" pitchFamily="34" charset="0"/>
              </a:rPr>
              <a:t>Gurufocus</a:t>
            </a:r>
            <a:r>
              <a:rPr lang="en-US" sz="700">
                <a:latin typeface="Open Sans" panose="020B0606030504020204" pitchFamily="34" charset="0"/>
                <a:ea typeface="Open Sans" panose="020B0606030504020204" pitchFamily="34" charset="0"/>
                <a:cs typeface="Open Sans" panose="020B0606030504020204" pitchFamily="34" charset="0"/>
              </a:rPr>
              <a:t>, Low: </a:t>
            </a:r>
            <a:r>
              <a:rPr lang="en-US" sz="700" err="1">
                <a:latin typeface="Open Sans" panose="020B0606030504020204" pitchFamily="34" charset="0"/>
                <a:ea typeface="Open Sans" panose="020B0606030504020204" pitchFamily="34" charset="0"/>
                <a:cs typeface="Open Sans" panose="020B0606030504020204" pitchFamily="34" charset="0"/>
              </a:rPr>
              <a:t>ValueSense</a:t>
            </a:r>
            <a:r>
              <a:rPr lang="en-US" sz="700">
                <a:latin typeface="Open Sans" panose="020B0606030504020204" pitchFamily="34" charset="0"/>
                <a:ea typeface="Open Sans" panose="020B0606030504020204" pitchFamily="34" charset="0"/>
                <a:cs typeface="Open Sans" panose="020B0606030504020204" pitchFamily="34" charset="0"/>
              </a:rPr>
              <a:t>. Mid: BofA Global Research.</a:t>
            </a:r>
          </a:p>
        </p:txBody>
      </p:sp>
      <p:pic>
        <p:nvPicPr>
          <p:cNvPr id="17" name="Picture 16">
            <a:extLst>
              <a:ext uri="{FF2B5EF4-FFF2-40B4-BE49-F238E27FC236}">
                <a16:creationId xmlns:a16="http://schemas.microsoft.com/office/drawing/2014/main" id="{91432990-2961-2F15-1266-BD65C0BC4D10}"/>
              </a:ext>
            </a:extLst>
          </p:cNvPr>
          <p:cNvPicPr>
            <a:picLocks noChangeAspect="1"/>
          </p:cNvPicPr>
          <p:nvPr/>
        </p:nvPicPr>
        <p:blipFill>
          <a:blip r:embed="rId8"/>
          <a:stretch>
            <a:fillRect/>
          </a:stretch>
        </p:blipFill>
        <p:spPr>
          <a:xfrm>
            <a:off x="6893560" y="1963904"/>
            <a:ext cx="3319851" cy="2805986"/>
          </a:xfrm>
          <a:prstGeom prst="rect">
            <a:avLst/>
          </a:prstGeom>
        </p:spPr>
      </p:pic>
      <p:sp>
        <p:nvSpPr>
          <p:cNvPr id="20" name="TextBox 19">
            <a:extLst>
              <a:ext uri="{FF2B5EF4-FFF2-40B4-BE49-F238E27FC236}">
                <a16:creationId xmlns:a16="http://schemas.microsoft.com/office/drawing/2014/main" id="{5B0F8A56-AB5F-893E-B2D6-5DAD4896420A}"/>
              </a:ext>
            </a:extLst>
          </p:cNvPr>
          <p:cNvSpPr txBox="1">
            <a:spLocks/>
          </p:cNvSpPr>
          <p:nvPr/>
        </p:nvSpPr>
        <p:spPr>
          <a:xfrm>
            <a:off x="738661" y="6150222"/>
            <a:ext cx="3216477" cy="580772"/>
          </a:xfrm>
          <a:prstGeom prst="rect">
            <a:avLst/>
          </a:prstGeom>
          <a:solidFill>
            <a:srgbClr val="D7E0E7"/>
          </a:solidFill>
        </p:spPr>
        <p:txBody>
          <a:bodyPr wrap="square" rtlCol="0">
            <a:noAutofit/>
          </a:bodyPr>
          <a:lstStyle/>
          <a:p>
            <a:r>
              <a:rPr lang="en-SG" sz="1000">
                <a:latin typeface="Open Sans" panose="020B0606030504020204" pitchFamily="34" charset="0"/>
                <a:ea typeface="Open Sans" panose="020B0606030504020204" pitchFamily="34" charset="0"/>
                <a:cs typeface="Open Sans" panose="020B0606030504020204" pitchFamily="34" charset="0"/>
              </a:rPr>
              <a:t>FSLR has a uniquely low gross debt.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This is due to cash generated by selling ITC (investment tax credits) </a:t>
            </a:r>
            <a:r>
              <a:rPr lang="en-SG" sz="1000">
                <a:latin typeface="Open Sans" panose="020B0606030504020204" pitchFamily="34" charset="0"/>
                <a:ea typeface="Open Sans" panose="020B0606030504020204" pitchFamily="34" charset="0"/>
                <a:cs typeface="Open Sans" panose="020B0606030504020204" pitchFamily="34" charset="0"/>
              </a:rPr>
              <a:t>to Visa, entering as cash flow. </a:t>
            </a:r>
          </a:p>
        </p:txBody>
      </p:sp>
      <p:sp>
        <p:nvSpPr>
          <p:cNvPr id="21"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AF8ABA02-9F2B-041A-B42E-D1D8F93E3260}"/>
              </a:ext>
            </a:extLst>
          </p:cNvPr>
          <p:cNvSpPr>
            <a:spLocks noChangeArrowheads="1"/>
          </p:cNvSpPr>
          <p:nvPr/>
        </p:nvSpPr>
        <p:spPr bwMode="gray">
          <a:xfrm>
            <a:off x="484854" y="5007536"/>
            <a:ext cx="6340291"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WACC Calculations</a:t>
            </a:r>
          </a:p>
        </p:txBody>
      </p:sp>
      <p:pic>
        <p:nvPicPr>
          <p:cNvPr id="24" name="Picture 23">
            <a:extLst>
              <a:ext uri="{FF2B5EF4-FFF2-40B4-BE49-F238E27FC236}">
                <a16:creationId xmlns:a16="http://schemas.microsoft.com/office/drawing/2014/main" id="{91F9B534-5F90-C874-01D4-09B0AF480E06}"/>
              </a:ext>
            </a:extLst>
          </p:cNvPr>
          <p:cNvPicPr>
            <a:picLocks noChangeAspect="1"/>
          </p:cNvPicPr>
          <p:nvPr/>
        </p:nvPicPr>
        <p:blipFill>
          <a:blip r:embed="rId9"/>
          <a:stretch>
            <a:fillRect/>
          </a:stretch>
        </p:blipFill>
        <p:spPr>
          <a:xfrm>
            <a:off x="469829" y="5316752"/>
            <a:ext cx="6423731" cy="789408"/>
          </a:xfrm>
          <a:prstGeom prst="rect">
            <a:avLst/>
          </a:prstGeom>
        </p:spPr>
      </p:pic>
      <p:pic>
        <p:nvPicPr>
          <p:cNvPr id="26" name="Picture 25">
            <a:extLst>
              <a:ext uri="{FF2B5EF4-FFF2-40B4-BE49-F238E27FC236}">
                <a16:creationId xmlns:a16="http://schemas.microsoft.com/office/drawing/2014/main" id="{A44FD33F-2672-94F7-C436-905D66750984}"/>
              </a:ext>
            </a:extLst>
          </p:cNvPr>
          <p:cNvPicPr>
            <a:picLocks noChangeAspect="1"/>
          </p:cNvPicPr>
          <p:nvPr/>
        </p:nvPicPr>
        <p:blipFill>
          <a:blip r:embed="rId10"/>
          <a:stretch>
            <a:fillRect/>
          </a:stretch>
        </p:blipFill>
        <p:spPr>
          <a:xfrm>
            <a:off x="530789" y="1692403"/>
            <a:ext cx="6221611" cy="3087422"/>
          </a:xfrm>
          <a:prstGeom prst="rect">
            <a:avLst/>
          </a:prstGeom>
        </p:spPr>
      </p:pic>
      <p:sp>
        <p:nvSpPr>
          <p:cNvPr id="30"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123CF2B-38E6-2646-8FD9-7D15D02F864D}"/>
              </a:ext>
            </a:extLst>
          </p:cNvPr>
          <p:cNvSpPr>
            <a:spLocks noChangeArrowheads="1"/>
          </p:cNvSpPr>
          <p:nvPr/>
        </p:nvSpPr>
        <p:spPr bwMode="gray">
          <a:xfrm>
            <a:off x="7060722" y="5007536"/>
            <a:ext cx="3312541"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Industry WACC Comparisons</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grpSp>
        <p:nvGrpSpPr>
          <p:cNvPr id="44" name="Group 43">
            <a:extLst>
              <a:ext uri="{FF2B5EF4-FFF2-40B4-BE49-F238E27FC236}">
                <a16:creationId xmlns:a16="http://schemas.microsoft.com/office/drawing/2014/main" id="{10F5B05F-3FD9-3955-2C54-55E335717929}"/>
              </a:ext>
            </a:extLst>
          </p:cNvPr>
          <p:cNvGrpSpPr/>
          <p:nvPr/>
        </p:nvGrpSpPr>
        <p:grpSpPr>
          <a:xfrm>
            <a:off x="7703742" y="5425177"/>
            <a:ext cx="478263" cy="1131570"/>
            <a:chOff x="7060722" y="5445760"/>
            <a:chExt cx="478263" cy="1131570"/>
          </a:xfrm>
        </p:grpSpPr>
        <p:sp>
          <p:nvSpPr>
            <p:cNvPr id="34" name="Rectangle 33">
              <a:extLst>
                <a:ext uri="{FF2B5EF4-FFF2-40B4-BE49-F238E27FC236}">
                  <a16:creationId xmlns:a16="http://schemas.microsoft.com/office/drawing/2014/main" id="{777641F6-4656-5C33-3462-CBBF0180405C}"/>
                </a:ext>
              </a:extLst>
            </p:cNvPr>
            <p:cNvSpPr/>
            <p:nvPr/>
          </p:nvSpPr>
          <p:spPr>
            <a:xfrm>
              <a:off x="7071147" y="5708932"/>
              <a:ext cx="457413" cy="680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cxnSp>
          <p:nvCxnSpPr>
            <p:cNvPr id="36" name="Straight Connector 35">
              <a:extLst>
                <a:ext uri="{FF2B5EF4-FFF2-40B4-BE49-F238E27FC236}">
                  <a16:creationId xmlns:a16="http://schemas.microsoft.com/office/drawing/2014/main" id="{4EE06389-87F6-81ED-4D6A-B6980D64B3BF}"/>
                </a:ext>
              </a:extLst>
            </p:cNvPr>
            <p:cNvCxnSpPr>
              <a:cxnSpLocks/>
              <a:stCxn id="34" idx="0"/>
            </p:cNvCxnSpPr>
            <p:nvPr/>
          </p:nvCxnSpPr>
          <p:spPr>
            <a:xfrm flipV="1">
              <a:off x="7299854" y="5445760"/>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0CD37D-272E-DC65-5F45-C9B8A244A515}"/>
                </a:ext>
              </a:extLst>
            </p:cNvPr>
            <p:cNvCxnSpPr/>
            <p:nvPr/>
          </p:nvCxnSpPr>
          <p:spPr>
            <a:xfrm>
              <a:off x="7060722" y="544576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C9697D-3982-E18B-A7B1-3EF1FC594BEF}"/>
                </a:ext>
              </a:extLst>
            </p:cNvPr>
            <p:cNvCxnSpPr>
              <a:cxnSpLocks/>
            </p:cNvCxnSpPr>
            <p:nvPr/>
          </p:nvCxnSpPr>
          <p:spPr>
            <a:xfrm flipV="1">
              <a:off x="7305066" y="6304718"/>
              <a:ext cx="0" cy="263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7D987C-EB81-89E3-225E-C2F684BA1CEE}"/>
                </a:ext>
              </a:extLst>
            </p:cNvPr>
            <p:cNvCxnSpPr/>
            <p:nvPr/>
          </p:nvCxnSpPr>
          <p:spPr>
            <a:xfrm>
              <a:off x="7071147" y="6577330"/>
              <a:ext cx="467838"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8FFC1B4B-69F1-81B1-1737-BB1042074DE1}"/>
              </a:ext>
            </a:extLst>
          </p:cNvPr>
          <p:cNvSpPr txBox="1"/>
          <p:nvPr/>
        </p:nvSpPr>
        <p:spPr>
          <a:xfrm>
            <a:off x="8182005" y="5316585"/>
            <a:ext cx="960519" cy="246221"/>
          </a:xfrm>
          <a:prstGeom prst="rect">
            <a:avLst/>
          </a:prstGeom>
          <a:noFill/>
        </p:spPr>
        <p:txBody>
          <a:bodyPr wrap="squar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High</a:t>
            </a:r>
            <a:r>
              <a:rPr lang="en-SG" sz="1000" b="1">
                <a:latin typeface="Open Sans" panose="020B0606030504020204" pitchFamily="34" charset="0"/>
                <a:ea typeface="Open Sans" panose="020B0606030504020204" pitchFamily="34" charset="0"/>
                <a:cs typeface="Open Sans" panose="020B0606030504020204" pitchFamily="34" charset="0"/>
              </a:rPr>
              <a:t> - 17.8%</a:t>
            </a:r>
          </a:p>
        </p:txBody>
      </p:sp>
      <p:sp>
        <p:nvSpPr>
          <p:cNvPr id="43" name="TextBox 42">
            <a:extLst>
              <a:ext uri="{FF2B5EF4-FFF2-40B4-BE49-F238E27FC236}">
                <a16:creationId xmlns:a16="http://schemas.microsoft.com/office/drawing/2014/main" id="{1816AFC7-BA76-BF4D-11E3-3C61127BDF7B}"/>
              </a:ext>
            </a:extLst>
          </p:cNvPr>
          <p:cNvSpPr txBox="1"/>
          <p:nvPr/>
        </p:nvSpPr>
        <p:spPr>
          <a:xfrm>
            <a:off x="8171580" y="5938339"/>
            <a:ext cx="1772520" cy="400110"/>
          </a:xfrm>
          <a:prstGeom prst="rect">
            <a:avLst/>
          </a:prstGeom>
          <a:noFill/>
        </p:spPr>
        <p:txBody>
          <a:bodyPr wrap="squar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BofA Industry Coverage 15/10/2025 </a:t>
            </a:r>
            <a:r>
              <a:rPr lang="en-SG" sz="1000" b="1">
                <a:latin typeface="Open Sans" panose="020B0606030504020204" pitchFamily="34" charset="0"/>
                <a:ea typeface="Open Sans" panose="020B0606030504020204" pitchFamily="34" charset="0"/>
                <a:cs typeface="Open Sans" panose="020B0606030504020204" pitchFamily="34" charset="0"/>
              </a:rPr>
              <a:t>– 12% </a:t>
            </a:r>
          </a:p>
        </p:txBody>
      </p:sp>
      <p:sp>
        <p:nvSpPr>
          <p:cNvPr id="46" name="TextBox 45">
            <a:extLst>
              <a:ext uri="{FF2B5EF4-FFF2-40B4-BE49-F238E27FC236}">
                <a16:creationId xmlns:a16="http://schemas.microsoft.com/office/drawing/2014/main" id="{0FCDA274-89A1-C862-5F44-3980D336D615}"/>
              </a:ext>
            </a:extLst>
          </p:cNvPr>
          <p:cNvSpPr txBox="1"/>
          <p:nvPr/>
        </p:nvSpPr>
        <p:spPr>
          <a:xfrm>
            <a:off x="8182005" y="6453094"/>
            <a:ext cx="928459" cy="246221"/>
          </a:xfrm>
          <a:prstGeom prst="rect">
            <a:avLst/>
          </a:prstGeom>
          <a:noFill/>
        </p:spPr>
        <p:txBody>
          <a:bodyPr wrap="none" rtlCol="0">
            <a:spAutoFit/>
          </a:bodyPr>
          <a:lstStyle/>
          <a:p>
            <a:r>
              <a:rPr lang="en-SG" sz="1000">
                <a:latin typeface="Open Sans" panose="020B0606030504020204" pitchFamily="34" charset="0"/>
                <a:ea typeface="Open Sans" panose="020B0606030504020204" pitchFamily="34" charset="0"/>
                <a:cs typeface="Open Sans" panose="020B0606030504020204" pitchFamily="34" charset="0"/>
              </a:rPr>
              <a:t>Low</a:t>
            </a:r>
            <a:r>
              <a:rPr lang="en-SG" sz="1000" b="1">
                <a:latin typeface="Open Sans" panose="020B0606030504020204" pitchFamily="34" charset="0"/>
                <a:ea typeface="Open Sans" panose="020B0606030504020204" pitchFamily="34" charset="0"/>
                <a:cs typeface="Open Sans" panose="020B0606030504020204" pitchFamily="34" charset="0"/>
              </a:rPr>
              <a:t> - 10.8%</a:t>
            </a:r>
          </a:p>
        </p:txBody>
      </p:sp>
      <p:cxnSp>
        <p:nvCxnSpPr>
          <p:cNvPr id="4" name="Straight Connector 3">
            <a:extLst>
              <a:ext uri="{FF2B5EF4-FFF2-40B4-BE49-F238E27FC236}">
                <a16:creationId xmlns:a16="http://schemas.microsoft.com/office/drawing/2014/main" id="{000F2AB3-9BB2-C9B2-2CCC-B583C84CE8D7}"/>
              </a:ext>
            </a:extLst>
          </p:cNvPr>
          <p:cNvCxnSpPr>
            <a:cxnSpLocks/>
          </p:cNvCxnSpPr>
          <p:nvPr/>
        </p:nvCxnSpPr>
        <p:spPr>
          <a:xfrm>
            <a:off x="7714167" y="6120149"/>
            <a:ext cx="457413"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ustDataLst>
      <p:custData r:id="rId1"/>
    </p:custDataLst>
    <p:extLst>
      <p:ext uri="{BB962C8B-B14F-4D97-AF65-F5344CB8AC3E}">
        <p14:creationId xmlns:p14="http://schemas.microsoft.com/office/powerpoint/2010/main" val="372704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20B4C7-E6C3-47AF-6269-5D04D4E8FFCD}"/>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FF3853FC-BBCE-4F13-8B79-C0E301913A65}"/>
              </a:ext>
            </a:extLst>
          </p:cNvPr>
          <p:cNvSpPr txBox="1"/>
          <p:nvPr/>
        </p:nvSpPr>
        <p:spPr>
          <a:xfrm>
            <a:off x="546422" y="922954"/>
            <a:ext cx="4740089" cy="203454"/>
          </a:xfrm>
          <a:prstGeom prst="rect">
            <a:avLst/>
          </a:prstGeom>
          <a:noFill/>
        </p:spPr>
        <p:txBody>
          <a:bodyPr wrap="square" lIns="0" tIns="0" rIns="0" bIns="0">
            <a:spAutoFit/>
          </a:bodyPr>
          <a:lstStyle/>
          <a:p>
            <a:pPr defTabSz="377747">
              <a:defRPr/>
            </a:pPr>
            <a:r>
              <a:rPr lang="en-US" altLang="zh-CN" sz="1322">
                <a:solidFill>
                  <a:schemeClr val="tx2">
                    <a:lumMod val="50000"/>
                    <a:lumOff val="50000"/>
                  </a:schemeClr>
                </a:solidFill>
                <a:latin typeface="Times New Roman" panose="02020603050405020304" pitchFamily="18" charset="0"/>
                <a:ea typeface="等线" panose="02010600030101010101" pitchFamily="2" charset="-122"/>
                <a:cs typeface="Times New Roman" panose="02020603050405020304" pitchFamily="18" charset="0"/>
              </a:rPr>
              <a:t>Template</a:t>
            </a:r>
            <a:endParaRPr lang="zh-CN" altLang="en-US" sz="1322">
              <a:solidFill>
                <a:schemeClr val="tx2">
                  <a:lumMod val="50000"/>
                  <a:lumOff val="50000"/>
                </a:scheme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6B9AD63-5348-2BBA-6522-C9003D414E9E}"/>
              </a:ext>
            </a:extLst>
          </p:cNvPr>
          <p:cNvSpPr txBox="1"/>
          <p:nvPr/>
        </p:nvSpPr>
        <p:spPr>
          <a:xfrm>
            <a:off x="546421" y="1202660"/>
            <a:ext cx="7478737" cy="298415"/>
          </a:xfrm>
          <a:prstGeom prst="rect">
            <a:avLst/>
          </a:prstGeom>
          <a:noFill/>
        </p:spPr>
        <p:txBody>
          <a:bodyPr wrap="square" lIns="0" tIns="0" rIns="0" bIns="0" anchor="t">
            <a:spAutoFit/>
          </a:bodyPr>
          <a:lstStyle/>
          <a:p>
            <a:r>
              <a:rPr lang="en-US" sz="1939" b="1">
                <a:solidFill>
                  <a:schemeClr val="accent1">
                    <a:lumMod val="75000"/>
                  </a:schemeClr>
                </a:solidFill>
                <a:latin typeface="Times New Roman"/>
                <a:ea typeface="等线"/>
                <a:cs typeface="Times New Roman"/>
              </a:rPr>
              <a:t>Action Title [Template Example]</a:t>
            </a:r>
            <a:endParaRPr lang="en-US" sz="1939" b="1">
              <a:solidFill>
                <a:schemeClr val="accent1">
                  <a:lumMod val="75000"/>
                </a:schemeClr>
              </a:solidFill>
            </a:endParaRPr>
          </a:p>
        </p:txBody>
      </p:sp>
      <p:pic>
        <p:nvPicPr>
          <p:cNvPr id="2" name="Google Shape;134;p1" descr="A blue letter on a black background&#10;&#10;Description automatically generated">
            <a:extLst>
              <a:ext uri="{FF2B5EF4-FFF2-40B4-BE49-F238E27FC236}">
                <a16:creationId xmlns:a16="http://schemas.microsoft.com/office/drawing/2014/main" id="{9FEC62CC-1DF3-9B5F-F33D-8249DADFBEDB}"/>
              </a:ext>
            </a:extLst>
          </p:cNvPr>
          <p:cNvPicPr preferRelativeResize="0"/>
          <p:nvPr/>
        </p:nvPicPr>
        <p:blipFill rotWithShape="1">
          <a:blip r:embed="rId18">
            <a:alphaModFix/>
          </a:blip>
          <a:srcRect/>
          <a:stretch/>
        </p:blipFill>
        <p:spPr>
          <a:xfrm>
            <a:off x="8743220" y="1029754"/>
            <a:ext cx="1338398" cy="238235"/>
          </a:xfrm>
          <a:prstGeom prst="rect">
            <a:avLst/>
          </a:prstGeom>
          <a:noFill/>
          <a:ln>
            <a:noFill/>
          </a:ln>
        </p:spPr>
      </p:pic>
      <p:sp>
        <p:nvSpPr>
          <p:cNvPr id="18" name="矩形 24">
            <a:extLst>
              <a:ext uri="{FF2B5EF4-FFF2-40B4-BE49-F238E27FC236}">
                <a16:creationId xmlns:a16="http://schemas.microsoft.com/office/drawing/2014/main" id="{89742040-D569-020F-DCBD-695CBE02CA39}"/>
              </a:ext>
            </a:extLst>
          </p:cNvPr>
          <p:cNvSpPr/>
          <p:nvPr/>
        </p:nvSpPr>
        <p:spPr>
          <a:xfrm>
            <a:off x="540988" y="4298951"/>
            <a:ext cx="1964174" cy="3005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91" b="1">
                <a:solidFill>
                  <a:schemeClr val="tx1"/>
                </a:solidFill>
                <a:latin typeface="Open Sans" panose="020B0606030504020204" pitchFamily="34" charset="0"/>
                <a:ea typeface="Open Sans" panose="020B0606030504020204" pitchFamily="34" charset="0"/>
                <a:cs typeface="Open Sans" panose="020B0606030504020204" pitchFamily="34" charset="0"/>
              </a:rPr>
              <a:t>Box type 1</a:t>
            </a:r>
            <a:endParaRPr lang="zh-CN" altLang="en-US" sz="991" b="1">
              <a:solidFill>
                <a:schemeClr val="tx1"/>
              </a:solidFill>
              <a:latin typeface="Open Sans" panose="020B0606030504020204" pitchFamily="34" charset="0"/>
              <a:cs typeface="Open Sans" panose="020B0606030504020204" pitchFamily="34" charset="0"/>
            </a:endParaRPr>
          </a:p>
        </p:txBody>
      </p:sp>
      <p:sp>
        <p:nvSpPr>
          <p:cNvPr id="31" name="Slide Number Placeholder 30">
            <a:extLst>
              <a:ext uri="{FF2B5EF4-FFF2-40B4-BE49-F238E27FC236}">
                <a16:creationId xmlns:a16="http://schemas.microsoft.com/office/drawing/2014/main" id="{429852A0-C721-EE41-DADF-23FABE8AF1DD}"/>
              </a:ext>
            </a:extLst>
          </p:cNvPr>
          <p:cNvSpPr>
            <a:spLocks noGrp="1"/>
          </p:cNvSpPr>
          <p:nvPr>
            <p:ph type="sldNum" sz="quarter" idx="12"/>
          </p:nvPr>
        </p:nvSpPr>
        <p:spPr/>
        <p:txBody>
          <a:bodyPr/>
          <a:lstStyle/>
          <a:p>
            <a:fld id="{0328F7EC-8A52-408B-86E7-BB3E2787B7C7}" type="slidenum">
              <a:rPr lang="zh-CN" altLang="en-US" smtClean="0"/>
              <a:t>28</a:t>
            </a:fld>
            <a:endParaRPr lang="zh-CN" altLang="en-US"/>
          </a:p>
        </p:txBody>
      </p:sp>
      <p:sp>
        <p:nvSpPr>
          <p:cNvPr id="4" name="Footer Placeholder 4">
            <a:extLst>
              <a:ext uri="{FF2B5EF4-FFF2-40B4-BE49-F238E27FC236}">
                <a16:creationId xmlns:a16="http://schemas.microsoft.com/office/drawing/2014/main" id="{9880FBA5-8A4F-0C3F-E107-4051E4C2922B}"/>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93">
                <a:latin typeface="Open Sans" panose="020B0606030504020204" pitchFamily="34" charset="0"/>
                <a:ea typeface="Open Sans" panose="020B0606030504020204" pitchFamily="34" charset="0"/>
                <a:cs typeface="Open Sans" panose="020B0606030504020204" pitchFamily="34" charset="0"/>
              </a:rPr>
              <a:t>Source: </a:t>
            </a:r>
          </a:p>
        </p:txBody>
      </p:sp>
      <p:sp>
        <p:nvSpPr>
          <p:cNvPr id="9"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A128721F-0EF2-3210-EF78-AB98373BEEBF}"/>
              </a:ext>
            </a:extLst>
          </p:cNvPr>
          <p:cNvSpPr>
            <a:spLocks noChangeArrowheads="1"/>
          </p:cNvSpPr>
          <p:nvPr/>
        </p:nvSpPr>
        <p:spPr bwMode="gray">
          <a:xfrm>
            <a:off x="546421" y="3957776"/>
            <a:ext cx="4441500" cy="212526"/>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2384" anchor="b">
            <a:spAutoFit/>
          </a:bodyPr>
          <a:lstStyle/>
          <a:p>
            <a:r>
              <a:rPr lang="en-US" sz="1234" b="1">
                <a:solidFill>
                  <a:schemeClr val="accent1">
                    <a:lumMod val="75000"/>
                  </a:schemeClr>
                </a:solidFill>
                <a:latin typeface="Times New Roman" panose="02020603050405020304" pitchFamily="18" charset="0"/>
                <a:cs typeface="Times New Roman" panose="02020603050405020304" pitchFamily="18" charset="0"/>
              </a:rPr>
              <a:t>Subtitle 1</a:t>
            </a:r>
          </a:p>
        </p:txBody>
      </p:sp>
      <p:sp>
        <p:nvSpPr>
          <p:cNvPr id="10"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220C4E1-1910-D1E1-6985-E09CAAEFC764}"/>
              </a:ext>
            </a:extLst>
          </p:cNvPr>
          <p:cNvSpPr>
            <a:spLocks noChangeArrowheads="1"/>
          </p:cNvSpPr>
          <p:nvPr/>
        </p:nvSpPr>
        <p:spPr bwMode="gray">
          <a:xfrm>
            <a:off x="546421" y="1846050"/>
            <a:ext cx="4441500" cy="212526"/>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2384" anchor="b">
            <a:spAutoFit/>
          </a:bodyPr>
          <a:lstStyle/>
          <a:p>
            <a:r>
              <a:rPr lang="en-US" sz="1234" b="1">
                <a:solidFill>
                  <a:srgbClr val="001D38"/>
                </a:solidFill>
                <a:latin typeface="Times New Roman" panose="02020603050405020304" pitchFamily="18" charset="0"/>
                <a:cs typeface="Times New Roman" panose="02020603050405020304" pitchFamily="18" charset="0"/>
              </a:rPr>
              <a:t>Subtitle 1</a:t>
            </a:r>
          </a:p>
        </p:txBody>
      </p:sp>
      <p:sp>
        <p:nvSpPr>
          <p:cNvPr id="11"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DDD8733B-4AF0-A19E-68F2-FA97E567037C}"/>
              </a:ext>
            </a:extLst>
          </p:cNvPr>
          <p:cNvSpPr>
            <a:spLocks noChangeArrowheads="1"/>
          </p:cNvSpPr>
          <p:nvPr/>
        </p:nvSpPr>
        <p:spPr bwMode="gray">
          <a:xfrm>
            <a:off x="5640118" y="3957776"/>
            <a:ext cx="4441500" cy="212526"/>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2384" anchor="b">
            <a:spAutoFit/>
          </a:bodyPr>
          <a:lstStyle/>
          <a:p>
            <a:r>
              <a:rPr lang="en-US" sz="1234" b="1">
                <a:solidFill>
                  <a:schemeClr val="accent1">
                    <a:lumMod val="75000"/>
                  </a:schemeClr>
                </a:solidFill>
                <a:latin typeface="Times New Roman" panose="02020603050405020304" pitchFamily="18" charset="0"/>
                <a:cs typeface="Times New Roman" panose="02020603050405020304" pitchFamily="18" charset="0"/>
              </a:rPr>
              <a:t>Subtitle 1</a:t>
            </a:r>
          </a:p>
        </p:txBody>
      </p:sp>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3FC7AD9-1E0B-F2DC-4E2C-29411484AFEE}"/>
              </a:ext>
            </a:extLst>
          </p:cNvPr>
          <p:cNvSpPr>
            <a:spLocks noChangeArrowheads="1"/>
          </p:cNvSpPr>
          <p:nvPr/>
        </p:nvSpPr>
        <p:spPr bwMode="gray">
          <a:xfrm>
            <a:off x="5640118" y="1846050"/>
            <a:ext cx="4441500" cy="212526"/>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2384" anchor="b">
            <a:spAutoFit/>
          </a:bodyPr>
          <a:lstStyle/>
          <a:p>
            <a:r>
              <a:rPr lang="en-US" sz="1234" b="1">
                <a:solidFill>
                  <a:schemeClr val="accent1">
                    <a:lumMod val="75000"/>
                  </a:schemeClr>
                </a:solidFill>
                <a:latin typeface="Times New Roman" panose="02020603050405020304" pitchFamily="18" charset="0"/>
                <a:cs typeface="Times New Roman" panose="02020603050405020304" pitchFamily="18" charset="0"/>
              </a:rPr>
              <a:t>Subtitle 1</a:t>
            </a:r>
          </a:p>
        </p:txBody>
      </p:sp>
      <p:sp>
        <p:nvSpPr>
          <p:cNvPr id="14" name="Freeform 6">
            <a:extLst>
              <a:ext uri="{FF2B5EF4-FFF2-40B4-BE49-F238E27FC236}">
                <a16:creationId xmlns:a16="http://schemas.microsoft.com/office/drawing/2014/main" id="{44D23AEE-14AB-A528-6D75-4D9CF9DC2DD1}"/>
              </a:ext>
            </a:extLst>
          </p:cNvPr>
          <p:cNvSpPr>
            <a:spLocks/>
          </p:cNvSpPr>
          <p:nvPr/>
        </p:nvSpPr>
        <p:spPr bwMode="auto">
          <a:xfrm rot="20834725" flipV="1">
            <a:off x="6545235" y="2822675"/>
            <a:ext cx="3031040" cy="304935"/>
          </a:xfrm>
          <a:custGeom>
            <a:avLst/>
            <a:gdLst>
              <a:gd name="T0" fmla="*/ 1087 w 1206"/>
              <a:gd name="T1" fmla="*/ 151 h 294"/>
              <a:gd name="T2" fmla="*/ 647 w 1206"/>
              <a:gd name="T3" fmla="*/ 17 h 294"/>
              <a:gd name="T4" fmla="*/ 4 w 1206"/>
              <a:gd name="T5" fmla="*/ 237 h 294"/>
              <a:gd name="T6" fmla="*/ 639 w 1206"/>
              <a:gd name="T7" fmla="*/ 85 h 294"/>
              <a:gd name="T8" fmla="*/ 1035 w 1206"/>
              <a:gd name="T9" fmla="*/ 247 h 294"/>
              <a:gd name="T10" fmla="*/ 1008 w 1206"/>
              <a:gd name="T11" fmla="*/ 282 h 294"/>
              <a:gd name="T12" fmla="*/ 1206 w 1206"/>
              <a:gd name="T13" fmla="*/ 294 h 294"/>
              <a:gd name="T14" fmla="*/ 1115 w 1206"/>
              <a:gd name="T15" fmla="*/ 109 h 294"/>
              <a:gd name="T16" fmla="*/ 1087 w 1206"/>
              <a:gd name="T17" fmla="*/ 15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294">
                <a:moveTo>
                  <a:pt x="1087" y="151"/>
                </a:moveTo>
                <a:cubicBezTo>
                  <a:pt x="1008" y="104"/>
                  <a:pt x="854" y="26"/>
                  <a:pt x="647" y="17"/>
                </a:cubicBezTo>
                <a:cubicBezTo>
                  <a:pt x="276" y="0"/>
                  <a:pt x="0" y="227"/>
                  <a:pt x="4" y="237"/>
                </a:cubicBezTo>
                <a:cubicBezTo>
                  <a:pt x="9" y="246"/>
                  <a:pt x="288" y="39"/>
                  <a:pt x="639" y="85"/>
                </a:cubicBezTo>
                <a:cubicBezTo>
                  <a:pt x="805" y="106"/>
                  <a:pt x="939" y="179"/>
                  <a:pt x="1035" y="247"/>
                </a:cubicBezTo>
                <a:cubicBezTo>
                  <a:pt x="1008" y="282"/>
                  <a:pt x="1008" y="282"/>
                  <a:pt x="1008" y="282"/>
                </a:cubicBezTo>
                <a:cubicBezTo>
                  <a:pt x="1206" y="294"/>
                  <a:pt x="1206" y="294"/>
                  <a:pt x="1206" y="294"/>
                </a:cubicBezTo>
                <a:cubicBezTo>
                  <a:pt x="1115" y="109"/>
                  <a:pt x="1115" y="109"/>
                  <a:pt x="1115" y="109"/>
                </a:cubicBezTo>
                <a:lnTo>
                  <a:pt x="1087" y="151"/>
                </a:lnTo>
                <a:close/>
              </a:path>
            </a:pathLst>
          </a:custGeom>
          <a:solidFill>
            <a:schemeClr val="accent1"/>
          </a:solidFill>
          <a:ln>
            <a:noFill/>
          </a:ln>
        </p:spPr>
        <p:txBody>
          <a:bodyPr vert="horz" wrap="square" lIns="80582" tIns="40291" rIns="80582" bIns="40291" numCol="1" anchor="t" anchorCtr="0" compatLnSpc="1">
            <a:prstTxWarp prst="textNoShape">
              <a:avLst/>
            </a:prstTxWarp>
          </a:bodyPr>
          <a:lstStyle/>
          <a:p>
            <a:endParaRPr lang="de-DE" sz="1586"/>
          </a:p>
        </p:txBody>
      </p:sp>
      <p:graphicFrame>
        <p:nvGraphicFramePr>
          <p:cNvPr id="15" name="Chart 14">
            <a:extLst>
              <a:ext uri="{FF2B5EF4-FFF2-40B4-BE49-F238E27FC236}">
                <a16:creationId xmlns:a16="http://schemas.microsoft.com/office/drawing/2014/main" id="{069A8A60-A4C1-EDE1-C7C4-9EBC19CC4D55}"/>
              </a:ext>
            </a:extLst>
          </p:cNvPr>
          <p:cNvGraphicFramePr/>
          <p:nvPr/>
        </p:nvGraphicFramePr>
        <p:xfrm>
          <a:off x="5640119" y="2185295"/>
          <a:ext cx="4441499" cy="1273144"/>
        </p:xfrm>
        <a:graphic>
          <a:graphicData uri="http://schemas.openxmlformats.org/drawingml/2006/chart">
            <c:chart xmlns:c="http://schemas.openxmlformats.org/drawingml/2006/chart" xmlns:r="http://schemas.openxmlformats.org/officeDocument/2006/relationships" r:id="rId19"/>
          </a:graphicData>
        </a:graphic>
      </p:graphicFrame>
      <p:pic>
        <p:nvPicPr>
          <p:cNvPr id="16" name="Australia">
            <a:extLst>
              <a:ext uri="{FF2B5EF4-FFF2-40B4-BE49-F238E27FC236}">
                <a16:creationId xmlns:a16="http://schemas.microsoft.com/office/drawing/2014/main" id="{8F89BE0A-935E-0733-CF3D-39872B50CA77}"/>
              </a:ext>
            </a:extLst>
          </p:cNvPr>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8812906" y="3599357"/>
            <a:ext cx="228153" cy="107736"/>
          </a:xfrm>
          <a:prstGeom prst="rect">
            <a:avLst/>
          </a:prstGeom>
          <a:effectLst>
            <a:outerShdw blurRad="50800" dist="50800" dir="5400000" algn="ctr" rotWithShape="0">
              <a:srgbClr val="000000">
                <a:alpha val="10000"/>
              </a:srgbClr>
            </a:outerShdw>
          </a:effectLst>
        </p:spPr>
      </p:pic>
      <p:pic>
        <p:nvPicPr>
          <p:cNvPr id="19" name="Slovenia">
            <a:extLst>
              <a:ext uri="{FF2B5EF4-FFF2-40B4-BE49-F238E27FC236}">
                <a16:creationId xmlns:a16="http://schemas.microsoft.com/office/drawing/2014/main" id="{25EBA266-5ED6-1B62-EF77-45D58890B18E}"/>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178383" y="3599357"/>
            <a:ext cx="228153" cy="107736"/>
          </a:xfrm>
          <a:prstGeom prst="rect">
            <a:avLst/>
          </a:prstGeom>
          <a:effectLst>
            <a:outerShdw blurRad="50800" dist="50800" dir="5400000" algn="ctr" rotWithShape="0">
              <a:srgbClr val="000000">
                <a:alpha val="10000"/>
              </a:srgbClr>
            </a:outerShdw>
          </a:effectLst>
        </p:spPr>
      </p:pic>
      <p:pic>
        <p:nvPicPr>
          <p:cNvPr id="32" name="France">
            <a:extLst>
              <a:ext uri="{FF2B5EF4-FFF2-40B4-BE49-F238E27FC236}">
                <a16:creationId xmlns:a16="http://schemas.microsoft.com/office/drawing/2014/main" id="{3429EEE3-E530-BE97-187F-3E2E9A8DCB22}"/>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0894" y="3599357"/>
            <a:ext cx="171117" cy="107737"/>
          </a:xfrm>
          <a:prstGeom prst="rect">
            <a:avLst/>
          </a:prstGeom>
          <a:effectLst>
            <a:outerShdw blurRad="50800" dist="50800" dir="5400000" algn="ctr" rotWithShape="0">
              <a:srgbClr val="000000">
                <a:alpha val="10000"/>
              </a:srgbClr>
            </a:outerShdw>
          </a:effectLst>
        </p:spPr>
      </p:pic>
      <p:pic>
        <p:nvPicPr>
          <p:cNvPr id="33" name="Greece">
            <a:extLst>
              <a:ext uri="{FF2B5EF4-FFF2-40B4-BE49-F238E27FC236}">
                <a16:creationId xmlns:a16="http://schemas.microsoft.com/office/drawing/2014/main" id="{0FFE02C3-E01B-6D28-B55B-1618854266C9}"/>
              </a:ext>
            </a:extLst>
          </p:cNvPr>
          <p:cNvPicPr>
            <a:picLocks noChangeAspect="1"/>
          </p:cNvPicPr>
          <p:nvPr>
            <p:custDataLst>
              <p:tags r:id="rId5"/>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24163" y="3599357"/>
            <a:ext cx="171115" cy="107736"/>
          </a:xfrm>
          <a:prstGeom prst="rect">
            <a:avLst/>
          </a:prstGeom>
          <a:effectLst>
            <a:outerShdw blurRad="50800" dist="50800" dir="5400000" algn="ctr" rotWithShape="0">
              <a:srgbClr val="000000">
                <a:alpha val="10000"/>
              </a:srgbClr>
            </a:outerShdw>
          </a:effectLst>
        </p:spPr>
      </p:pic>
      <p:pic>
        <p:nvPicPr>
          <p:cNvPr id="34" name="Spain">
            <a:extLst>
              <a:ext uri="{FF2B5EF4-FFF2-40B4-BE49-F238E27FC236}">
                <a16:creationId xmlns:a16="http://schemas.microsoft.com/office/drawing/2014/main" id="{F0E21280-5497-ADBB-3C22-184F65888165}"/>
              </a:ext>
            </a:extLst>
          </p:cNvPr>
          <p:cNvPicPr>
            <a:picLocks noChangeAspect="1"/>
          </p:cNvPicPr>
          <p:nvPr>
            <p:custDataLst>
              <p:tags r:id="rId6"/>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966372" y="3599357"/>
            <a:ext cx="171115" cy="107736"/>
          </a:xfrm>
          <a:prstGeom prst="rect">
            <a:avLst/>
          </a:prstGeom>
          <a:effectLst>
            <a:outerShdw blurRad="50800" dist="50800" dir="5400000" algn="ctr" rotWithShape="0">
              <a:srgbClr val="000000">
                <a:alpha val="10000"/>
              </a:srgbClr>
            </a:outerShdw>
          </a:effectLst>
        </p:spPr>
      </p:pic>
      <p:pic>
        <p:nvPicPr>
          <p:cNvPr id="35" name="United Kingdom">
            <a:extLst>
              <a:ext uri="{FF2B5EF4-FFF2-40B4-BE49-F238E27FC236}">
                <a16:creationId xmlns:a16="http://schemas.microsoft.com/office/drawing/2014/main" id="{FF76B7A4-1A4F-AE62-CD33-7916C59C8ED6}"/>
              </a:ext>
            </a:extLst>
          </p:cNvPr>
          <p:cNvPicPr>
            <a:picLocks noChangeAspect="1"/>
          </p:cNvPicPr>
          <p:nvPr>
            <p:custDataLst>
              <p:tags r:id="rId7"/>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255114" y="3599357"/>
            <a:ext cx="228153" cy="107736"/>
          </a:xfrm>
          <a:prstGeom prst="rect">
            <a:avLst/>
          </a:prstGeom>
          <a:effectLst>
            <a:outerShdw blurRad="50800" dist="50800" dir="5400000" algn="ctr" rotWithShape="0">
              <a:srgbClr val="000000">
                <a:alpha val="10000"/>
              </a:srgbClr>
            </a:outerShdw>
          </a:effectLst>
        </p:spPr>
      </p:pic>
      <p:pic>
        <p:nvPicPr>
          <p:cNvPr id="36" name="Portugal">
            <a:extLst>
              <a:ext uri="{FF2B5EF4-FFF2-40B4-BE49-F238E27FC236}">
                <a16:creationId xmlns:a16="http://schemas.microsoft.com/office/drawing/2014/main" id="{22910535-32C7-5D9B-F348-302470970FAB}"/>
              </a:ext>
            </a:extLst>
          </p:cNvPr>
          <p:cNvPicPr>
            <a:picLocks noChangeAspect="1"/>
          </p:cNvPicPr>
          <p:nvPr>
            <p:custDataLst>
              <p:tags r:id="rId8"/>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889639" y="3599357"/>
            <a:ext cx="171117" cy="107737"/>
          </a:xfrm>
          <a:prstGeom prst="rect">
            <a:avLst/>
          </a:prstGeom>
          <a:effectLst>
            <a:outerShdw blurRad="50800" dist="50800" dir="5400000" algn="ctr" rotWithShape="0">
              <a:srgbClr val="000000">
                <a:alpha val="10000"/>
              </a:srgbClr>
            </a:outerShdw>
          </a:effectLst>
        </p:spPr>
      </p:pic>
      <p:pic>
        <p:nvPicPr>
          <p:cNvPr id="37" name="Italy">
            <a:extLst>
              <a:ext uri="{FF2B5EF4-FFF2-40B4-BE49-F238E27FC236}">
                <a16:creationId xmlns:a16="http://schemas.microsoft.com/office/drawing/2014/main" id="{8486024A-1925-D754-85C3-E49AE53466C7}"/>
              </a:ext>
            </a:extLst>
          </p:cNvPr>
          <p:cNvPicPr>
            <a:picLocks noChangeAspect="1"/>
          </p:cNvPicPr>
          <p:nvPr>
            <p:custDataLst>
              <p:tags r:id="rId9"/>
            </p:custDataLst>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677627" y="3599357"/>
            <a:ext cx="171117" cy="107737"/>
          </a:xfrm>
          <a:prstGeom prst="rect">
            <a:avLst/>
          </a:prstGeom>
          <a:effectLst>
            <a:outerShdw blurRad="50800" dist="50800" dir="5400000" algn="ctr" rotWithShape="0">
              <a:srgbClr val="000000">
                <a:alpha val="10000"/>
              </a:srgbClr>
            </a:outerShdw>
          </a:effectLst>
        </p:spPr>
      </p:pic>
      <p:pic>
        <p:nvPicPr>
          <p:cNvPr id="38" name="Picture 37">
            <a:extLst>
              <a:ext uri="{FF2B5EF4-FFF2-40B4-BE49-F238E27FC236}">
                <a16:creationId xmlns:a16="http://schemas.microsoft.com/office/drawing/2014/main" id="{3B09A7B6-3D55-3820-8582-704AB37AA28E}"/>
              </a:ext>
            </a:extLst>
          </p:cNvPr>
          <p:cNvPicPr preferRelativeResize="0">
            <a:picLocks noChangeAspect="1" noChangeArrowheads="1"/>
          </p:cNvPicPr>
          <p:nvPr>
            <p:custDataLst>
              <p:tags r:id="rId10"/>
            </p:custDataLst>
          </p:nvPr>
        </p:nvPicPr>
        <p:blipFill>
          <a:blip r:embed="rId35">
            <a:extLst>
              <a:ext uri="{28A0092B-C50C-407E-A947-70E740481C1C}">
                <a14:useLocalDpi xmlns:a14="http://schemas.microsoft.com/office/drawing/2010/main" val="0"/>
              </a:ext>
            </a:extLst>
          </a:blip>
          <a:srcRect/>
          <a:stretch>
            <a:fillRect/>
          </a:stretch>
        </p:blipFill>
        <p:spPr bwMode="auto">
          <a:xfrm>
            <a:off x="9158687" y="3599357"/>
            <a:ext cx="167312" cy="107736"/>
          </a:xfrm>
          <a:prstGeom prst="rect">
            <a:avLst/>
          </a:prstGeom>
          <a:noFill/>
          <a:ln>
            <a:noFill/>
          </a:ln>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a:extLst>
              <a:ext uri="{FF2B5EF4-FFF2-40B4-BE49-F238E27FC236}">
                <a16:creationId xmlns:a16="http://schemas.microsoft.com/office/drawing/2014/main" id="{54FE2205-BD38-D3CF-8546-A776FCAAE549}"/>
              </a:ext>
            </a:extLst>
          </p:cNvPr>
          <p:cNvSpPr/>
          <p:nvPr/>
        </p:nvSpPr>
        <p:spPr>
          <a:xfrm>
            <a:off x="5640119" y="3577734"/>
            <a:ext cx="1153282" cy="15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de-DE" sz="881" b="1" i="1">
                <a:solidFill>
                  <a:schemeClr val="accent1"/>
                </a:solidFill>
                <a:latin typeface="Open Sans" panose="020B0606030504020204" pitchFamily="34" charset="0"/>
                <a:ea typeface="Open Sans" panose="020B0606030504020204" pitchFamily="34" charset="0"/>
                <a:cs typeface="Open Sans" panose="020B0606030504020204" pitchFamily="34" charset="0"/>
              </a:rPr>
              <a:t>Core </a:t>
            </a:r>
            <a:r>
              <a:rPr lang="de-DE" sz="881" b="1" i="1" err="1">
                <a:solidFill>
                  <a:schemeClr val="accent1"/>
                </a:solidFill>
                <a:latin typeface="Open Sans" panose="020B0606030504020204" pitchFamily="34" charset="0"/>
                <a:ea typeface="Open Sans" panose="020B0606030504020204" pitchFamily="34" charset="0"/>
                <a:cs typeface="Open Sans" panose="020B0606030504020204" pitchFamily="34" charset="0"/>
              </a:rPr>
              <a:t>markets</a:t>
            </a:r>
            <a:r>
              <a:rPr lang="de-DE" sz="881" b="1" i="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8" name="Rectangle 117">
            <a:extLst>
              <a:ext uri="{FF2B5EF4-FFF2-40B4-BE49-F238E27FC236}">
                <a16:creationId xmlns:a16="http://schemas.microsoft.com/office/drawing/2014/main" id="{60ECE64C-11C1-9E2D-8B5E-81BF2592055A}"/>
              </a:ext>
            </a:extLst>
          </p:cNvPr>
          <p:cNvSpPr>
            <a:spLocks noChangeAspect="1"/>
          </p:cNvSpPr>
          <p:nvPr/>
        </p:nvSpPr>
        <p:spPr>
          <a:xfrm>
            <a:off x="546420" y="2128248"/>
            <a:ext cx="4441501" cy="1700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54177" lvl="2" indent="-151099">
              <a:spcAft>
                <a:spcPts val="529"/>
              </a:spcAft>
              <a:buClr>
                <a:schemeClr val="accent1"/>
              </a:buClr>
              <a:buSzPct val="80000"/>
              <a:buFont typeface="Wingdings" panose="05000000000000000000" pitchFamily="2" charset="2"/>
              <a:buChar char="§"/>
            </a:pP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Largest U.S. solar manufacturer </a:t>
            </a: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focused on </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thin-film cadmium telluride (</a:t>
            </a:r>
            <a:r>
              <a:rPr lang="en-US" sz="881"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CdTe</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modules</a:t>
            </a:r>
            <a:r>
              <a:rPr lang="en-US" sz="881">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not dependent on polysilicon</a:t>
            </a:r>
          </a:p>
          <a:p>
            <a:pPr marL="154177" lvl="2" indent="-151099">
              <a:spcAft>
                <a:spcPts val="529"/>
              </a:spcAft>
              <a:buClr>
                <a:schemeClr val="accent1"/>
              </a:buClr>
              <a:buSzPct val="80000"/>
              <a:buFont typeface="Wingdings" panose="05000000000000000000" pitchFamily="2" charset="2"/>
              <a:buChar char="§"/>
            </a:pP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Vertically integrated model across </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R&amp;D, manufacturing, and recycling</a:t>
            </a:r>
            <a:r>
              <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giving strong </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cost and technology control</a:t>
            </a:r>
          </a:p>
          <a:p>
            <a:pPr marL="154177" lvl="2" indent="-151099">
              <a:spcAft>
                <a:spcPts val="529"/>
              </a:spcAft>
              <a:buClr>
                <a:schemeClr val="accent1"/>
              </a:buClr>
              <a:buSzPct val="80000"/>
              <a:buFont typeface="Wingdings" panose="05000000000000000000" pitchFamily="2" charset="2"/>
              <a:buChar char="§"/>
            </a:pP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Products primarily sold to </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utility-scale solar developers </a:t>
            </a:r>
            <a:r>
              <a:rPr lang="en-US" sz="881">
                <a:solidFill>
                  <a:schemeClr val="tx1"/>
                </a:solidFill>
                <a:latin typeface="Open Sans" panose="020B0606030504020204" pitchFamily="34" charset="0"/>
                <a:ea typeface="Open Sans" panose="020B0606030504020204" pitchFamily="34" charset="0"/>
                <a:cs typeface="Open Sans" panose="020B0606030504020204" pitchFamily="34" charset="0"/>
              </a:rPr>
              <a:t>(e.g., NextEra, Ørsted) under long-term</a:t>
            </a:r>
            <a:r>
              <a:rPr lang="en-US" sz="881">
                <a:solidFill>
                  <a:schemeClr val="accent1"/>
                </a:solidFill>
                <a:latin typeface="Open Sans" panose="020B0606030504020204" pitchFamily="34" charset="0"/>
                <a:ea typeface="Open Sans" panose="020B0606030504020204" pitchFamily="34" charset="0"/>
                <a:cs typeface="Open Sans" panose="020B0606030504020204" pitchFamily="34" charset="0"/>
              </a:rPr>
              <a:t> </a:t>
            </a:r>
            <a:r>
              <a:rPr lang="en-US" sz="881"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multi-year supply </a:t>
            </a:r>
            <a:r>
              <a:rPr lang="en-US" sz="881" b="1">
                <a:solidFill>
                  <a:srgbClr val="001D38"/>
                </a:solidFill>
                <a:latin typeface="Open Sans" panose="020B0606030504020204" pitchFamily="34" charset="0"/>
                <a:ea typeface="Open Sans" panose="020B0606030504020204" pitchFamily="34" charset="0"/>
                <a:cs typeface="Open Sans" panose="020B0606030504020204" pitchFamily="34" charset="0"/>
              </a:rPr>
              <a:t>contracts</a:t>
            </a:r>
          </a:p>
          <a:p>
            <a:pPr marL="154177" lvl="2" indent="-151099">
              <a:spcAft>
                <a:spcPts val="529"/>
              </a:spcAft>
              <a:buClr>
                <a:schemeClr val="accent1"/>
              </a:buClr>
              <a:buSzPct val="80000"/>
              <a:buFont typeface="Wingdings" panose="05000000000000000000" pitchFamily="2" charset="2"/>
              <a:buChar char="§"/>
            </a:pPr>
            <a:r>
              <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19" name="Rectangle 118">
            <a:extLst>
              <a:ext uri="{FF2B5EF4-FFF2-40B4-BE49-F238E27FC236}">
                <a16:creationId xmlns:a16="http://schemas.microsoft.com/office/drawing/2014/main" id="{4CD6D8C0-CCCA-F8D6-F8E3-E84D642EDF9E}"/>
              </a:ext>
            </a:extLst>
          </p:cNvPr>
          <p:cNvSpPr/>
          <p:nvPr/>
        </p:nvSpPr>
        <p:spPr>
          <a:xfrm>
            <a:off x="546420" y="5725083"/>
            <a:ext cx="1964174" cy="445318"/>
          </a:xfrm>
          <a:prstGeom prst="rect">
            <a:avLst/>
          </a:prstGeom>
          <a:solidFill>
            <a:schemeClr val="bg2">
              <a:lumMod val="90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defRPr/>
            </a:pPr>
            <a:r>
              <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rPr>
              <a:t>Box type 4</a:t>
            </a:r>
          </a:p>
        </p:txBody>
      </p:sp>
      <p:sp>
        <p:nvSpPr>
          <p:cNvPr id="120" name="Rectangle 119">
            <a:extLst>
              <a:ext uri="{FF2B5EF4-FFF2-40B4-BE49-F238E27FC236}">
                <a16:creationId xmlns:a16="http://schemas.microsoft.com/office/drawing/2014/main" id="{428095D0-7152-9FB4-4F9D-88F832C9AFE8}"/>
              </a:ext>
            </a:extLst>
          </p:cNvPr>
          <p:cNvSpPr/>
          <p:nvPr/>
        </p:nvSpPr>
        <p:spPr>
          <a:xfrm>
            <a:off x="539929" y="5202499"/>
            <a:ext cx="1964174" cy="445318"/>
          </a:xfrm>
          <a:prstGeom prst="rect">
            <a:avLst/>
          </a:prstGeom>
          <a:solidFill>
            <a:schemeClr val="bg1">
              <a:lumMod val="95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defRPr/>
            </a:pPr>
            <a:r>
              <a:rPr lang="en-US" sz="881" b="1">
                <a:solidFill>
                  <a:srgbClr val="013565"/>
                </a:solidFill>
                <a:latin typeface="Open Sans" panose="020B0606030504020204" pitchFamily="34" charset="0"/>
                <a:ea typeface="Open Sans" panose="020B0606030504020204" pitchFamily="34" charset="0"/>
                <a:cs typeface="Open Sans" panose="020B0606030504020204" pitchFamily="34" charset="0"/>
              </a:rPr>
              <a:t>Box type 3</a:t>
            </a:r>
          </a:p>
        </p:txBody>
      </p:sp>
      <p:sp>
        <p:nvSpPr>
          <p:cNvPr id="121" name="Rectangle 120">
            <a:extLst>
              <a:ext uri="{FF2B5EF4-FFF2-40B4-BE49-F238E27FC236}">
                <a16:creationId xmlns:a16="http://schemas.microsoft.com/office/drawing/2014/main" id="{85FFB4D9-29A7-13D6-16C0-C634181A8C19}"/>
              </a:ext>
            </a:extLst>
          </p:cNvPr>
          <p:cNvSpPr/>
          <p:nvPr/>
        </p:nvSpPr>
        <p:spPr>
          <a:xfrm>
            <a:off x="540988" y="4676781"/>
            <a:ext cx="1964174" cy="448451"/>
          </a:xfrm>
          <a:prstGeom prst="rect">
            <a:avLst/>
          </a:prstGeom>
          <a:solidFill>
            <a:schemeClr val="accent1">
              <a:lumMod val="7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defRPr/>
            </a:pPr>
            <a:r>
              <a:rPr lang="en-US" sz="881" b="1">
                <a:solidFill>
                  <a:schemeClr val="bg1"/>
                </a:solidFill>
                <a:latin typeface="Open Sans" panose="020B0606030504020204" pitchFamily="34" charset="0"/>
                <a:ea typeface="Open Sans" panose="020B0606030504020204" pitchFamily="34" charset="0"/>
                <a:cs typeface="Open Sans" panose="020B0606030504020204" pitchFamily="34" charset="0"/>
              </a:rPr>
              <a:t>Box type 2</a:t>
            </a:r>
          </a:p>
        </p:txBody>
      </p:sp>
      <p:grpSp>
        <p:nvGrpSpPr>
          <p:cNvPr id="124" name="Group 123">
            <a:extLst>
              <a:ext uri="{FF2B5EF4-FFF2-40B4-BE49-F238E27FC236}">
                <a16:creationId xmlns:a16="http://schemas.microsoft.com/office/drawing/2014/main" id="{D2F598B9-AC18-B7EB-D860-50CC00414EC9}"/>
              </a:ext>
            </a:extLst>
          </p:cNvPr>
          <p:cNvGrpSpPr/>
          <p:nvPr/>
        </p:nvGrpSpPr>
        <p:grpSpPr>
          <a:xfrm>
            <a:off x="2937080" y="4376183"/>
            <a:ext cx="507600" cy="507597"/>
            <a:chOff x="620972" y="3105560"/>
            <a:chExt cx="576000" cy="575997"/>
          </a:xfrm>
        </p:grpSpPr>
        <p:sp>
          <p:nvSpPr>
            <p:cNvPr id="125" name="Oval 124">
              <a:extLst>
                <a:ext uri="{FF2B5EF4-FFF2-40B4-BE49-F238E27FC236}">
                  <a16:creationId xmlns:a16="http://schemas.microsoft.com/office/drawing/2014/main" id="{12C19D2D-606C-5EAA-09FC-A6F84D952B35}"/>
                </a:ext>
              </a:extLst>
            </p:cNvPr>
            <p:cNvSpPr>
              <a:spLocks noChangeAspect="1"/>
            </p:cNvSpPr>
            <p:nvPr/>
          </p:nvSpPr>
          <p:spPr>
            <a:xfrm>
              <a:off x="620972" y="3105560"/>
              <a:ext cx="576000" cy="575997"/>
            </a:xfrm>
            <a:prstGeom prst="ellipse">
              <a:avLst/>
            </a:prstGeom>
            <a:solidFill>
              <a:schemeClr val="bg1"/>
            </a:solidFill>
            <a:ln w="19050" cap="flat" cmpd="sng" algn="ctr">
              <a:solidFill>
                <a:schemeClr val="accent1">
                  <a:lumMod val="75000"/>
                </a:schemeClr>
              </a:solidFill>
              <a:prstDash val="solid"/>
            </a:ln>
            <a:effectLst/>
          </p:spPr>
          <p:txBody>
            <a:bodyPr lIns="31725" tIns="41144" rIns="31725" bIns="41144" anchor="ctr"/>
            <a:lstStyle/>
            <a:p>
              <a:pPr algn="ctr" defTabSz="640771" fontAlgn="base">
                <a:lnSpc>
                  <a:spcPct val="95000"/>
                </a:lnSpc>
                <a:spcBef>
                  <a:spcPct val="0"/>
                </a:spcBef>
                <a:spcAft>
                  <a:spcPct val="0"/>
                </a:spcAft>
                <a:defRPr/>
              </a:pPr>
              <a:endParaRPr lang="en-US" sz="1234" b="1" kern="0">
                <a:ln w="9525">
                  <a:solidFill>
                    <a:prstClr val="black"/>
                  </a:solidFill>
                </a:ln>
                <a:solidFill>
                  <a:schemeClr val="accent1"/>
                </a:solidFill>
                <a:latin typeface="Open Sans"/>
                <a:ea typeface="MS PGothic"/>
                <a:cs typeface="Times New Roman" pitchFamily="18" charset="0"/>
              </a:endParaRPr>
            </a:p>
          </p:txBody>
        </p:sp>
        <p:grpSp>
          <p:nvGrpSpPr>
            <p:cNvPr id="126" name="Group 125">
              <a:extLst>
                <a:ext uri="{FF2B5EF4-FFF2-40B4-BE49-F238E27FC236}">
                  <a16:creationId xmlns:a16="http://schemas.microsoft.com/office/drawing/2014/main" id="{E570BAE4-CBEA-8EEB-BED8-D797595A4006}"/>
                </a:ext>
              </a:extLst>
            </p:cNvPr>
            <p:cNvGrpSpPr/>
            <p:nvPr/>
          </p:nvGrpSpPr>
          <p:grpSpPr>
            <a:xfrm>
              <a:off x="680391" y="3312401"/>
              <a:ext cx="458864" cy="185742"/>
              <a:chOff x="9109413" y="5052284"/>
              <a:chExt cx="458864" cy="185742"/>
            </a:xfrm>
          </p:grpSpPr>
          <p:grpSp>
            <p:nvGrpSpPr>
              <p:cNvPr id="127" name="Wind Onshore">
                <a:extLst>
                  <a:ext uri="{FF2B5EF4-FFF2-40B4-BE49-F238E27FC236}">
                    <a16:creationId xmlns:a16="http://schemas.microsoft.com/office/drawing/2014/main" id="{E2BA310B-E3DD-1716-72EF-455685170E16}"/>
                  </a:ext>
                </a:extLst>
              </p:cNvPr>
              <p:cNvGrpSpPr>
                <a:grpSpLocks noChangeAspect="1"/>
              </p:cNvGrpSpPr>
              <p:nvPr>
                <p:custDataLst>
                  <p:tags r:id="rId14"/>
                </p:custDataLst>
              </p:nvPr>
            </p:nvGrpSpPr>
            <p:grpSpPr>
              <a:xfrm>
                <a:off x="9109413" y="5052284"/>
                <a:ext cx="166271" cy="185643"/>
                <a:chOff x="330661" y="1296238"/>
                <a:chExt cx="570240" cy="636675"/>
              </a:xfrm>
            </p:grpSpPr>
            <p:grpSp>
              <p:nvGrpSpPr>
                <p:cNvPr id="138" name="Group 137">
                  <a:extLst>
                    <a:ext uri="{FF2B5EF4-FFF2-40B4-BE49-F238E27FC236}">
                      <a16:creationId xmlns:a16="http://schemas.microsoft.com/office/drawing/2014/main" id="{F1082E72-3272-C4CC-4168-BADDBAD6AAAE}"/>
                    </a:ext>
                  </a:extLst>
                </p:cNvPr>
                <p:cNvGrpSpPr/>
                <p:nvPr/>
              </p:nvGrpSpPr>
              <p:grpSpPr>
                <a:xfrm>
                  <a:off x="446055" y="1309966"/>
                  <a:ext cx="454846" cy="622947"/>
                  <a:chOff x="446055" y="1309966"/>
                  <a:chExt cx="454846" cy="622947"/>
                </a:xfrm>
              </p:grpSpPr>
              <p:sp>
                <p:nvSpPr>
                  <p:cNvPr id="163" name="Freeform: Shape 162">
                    <a:extLst>
                      <a:ext uri="{FF2B5EF4-FFF2-40B4-BE49-F238E27FC236}">
                        <a16:creationId xmlns:a16="http://schemas.microsoft.com/office/drawing/2014/main" id="{D3CB0D52-9D4F-C5DC-2FEC-89459224493C}"/>
                      </a:ext>
                    </a:extLst>
                  </p:cNvPr>
                  <p:cNvSpPr/>
                  <p:nvPr/>
                </p:nvSpPr>
                <p:spPr>
                  <a:xfrm>
                    <a:off x="582563" y="1520458"/>
                    <a:ext cx="83044" cy="83044"/>
                  </a:xfrm>
                  <a:custGeom>
                    <a:avLst/>
                    <a:gdLst>
                      <a:gd name="connsiteX0" fmla="*/ 83045 w 83044"/>
                      <a:gd name="connsiteY0" fmla="*/ 41522 h 83044"/>
                      <a:gd name="connsiteX1" fmla="*/ 41522 w 83044"/>
                      <a:gd name="connsiteY1" fmla="*/ 83045 h 83044"/>
                      <a:gd name="connsiteX2" fmla="*/ 0 w 83044"/>
                      <a:gd name="connsiteY2" fmla="*/ 41522 h 83044"/>
                      <a:gd name="connsiteX3" fmla="*/ 41522 w 83044"/>
                      <a:gd name="connsiteY3" fmla="*/ 0 h 83044"/>
                      <a:gd name="connsiteX4" fmla="*/ 83045 w 83044"/>
                      <a:gd name="connsiteY4" fmla="*/ 41522 h 8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44" h="83044">
                        <a:moveTo>
                          <a:pt x="83045" y="41522"/>
                        </a:moveTo>
                        <a:cubicBezTo>
                          <a:pt x="83045" y="64455"/>
                          <a:pt x="64455" y="83045"/>
                          <a:pt x="41522" y="83045"/>
                        </a:cubicBezTo>
                        <a:cubicBezTo>
                          <a:pt x="18590" y="83045"/>
                          <a:pt x="0" y="64455"/>
                          <a:pt x="0" y="41522"/>
                        </a:cubicBezTo>
                        <a:cubicBezTo>
                          <a:pt x="0" y="18590"/>
                          <a:pt x="18590" y="0"/>
                          <a:pt x="41522" y="0"/>
                        </a:cubicBezTo>
                        <a:cubicBezTo>
                          <a:pt x="64455" y="0"/>
                          <a:pt x="83045" y="18590"/>
                          <a:pt x="83045" y="41522"/>
                        </a:cubicBez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64" name="Freeform: Shape 163">
                    <a:extLst>
                      <a:ext uri="{FF2B5EF4-FFF2-40B4-BE49-F238E27FC236}">
                        <a16:creationId xmlns:a16="http://schemas.microsoft.com/office/drawing/2014/main" id="{1FC1CDB9-1F1D-72D1-CFB4-2E3D3F487414}"/>
                      </a:ext>
                    </a:extLst>
                  </p:cNvPr>
                  <p:cNvSpPr/>
                  <p:nvPr/>
                </p:nvSpPr>
                <p:spPr>
                  <a:xfrm>
                    <a:off x="452347" y="1309966"/>
                    <a:ext cx="177274" cy="229869"/>
                  </a:xfrm>
                  <a:custGeom>
                    <a:avLst/>
                    <a:gdLst>
                      <a:gd name="connsiteX0" fmla="*/ 171738 w 177274"/>
                      <a:gd name="connsiteY0" fmla="*/ 210492 h 229869"/>
                      <a:gd name="connsiteX1" fmla="*/ 177274 w 177274"/>
                      <a:gd name="connsiteY1" fmla="*/ 210492 h 229869"/>
                      <a:gd name="connsiteX2" fmla="*/ 38866 w 177274"/>
                      <a:gd name="connsiteY2" fmla="*/ 8417 h 229869"/>
                      <a:gd name="connsiteX3" fmla="*/ 11185 w 177274"/>
                      <a:gd name="connsiteY3" fmla="*/ 2880 h 229869"/>
                      <a:gd name="connsiteX4" fmla="*/ 8417 w 177274"/>
                      <a:gd name="connsiteY4" fmla="*/ 5648 h 229869"/>
                      <a:gd name="connsiteX5" fmla="*/ 2880 w 177274"/>
                      <a:gd name="connsiteY5" fmla="*/ 36098 h 229869"/>
                      <a:gd name="connsiteX6" fmla="*/ 135752 w 177274"/>
                      <a:gd name="connsiteY6" fmla="*/ 229869 h 229869"/>
                      <a:gd name="connsiteX7" fmla="*/ 171738 w 177274"/>
                      <a:gd name="connsiteY7" fmla="*/ 210492 h 22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274" h="229869">
                        <a:moveTo>
                          <a:pt x="171738" y="210492"/>
                        </a:moveTo>
                        <a:cubicBezTo>
                          <a:pt x="174506" y="210492"/>
                          <a:pt x="177274" y="210492"/>
                          <a:pt x="177274" y="210492"/>
                        </a:cubicBezTo>
                        <a:lnTo>
                          <a:pt x="38866" y="8417"/>
                        </a:lnTo>
                        <a:cubicBezTo>
                          <a:pt x="33330" y="112"/>
                          <a:pt x="19489" y="-2656"/>
                          <a:pt x="11185" y="2880"/>
                        </a:cubicBezTo>
                        <a:lnTo>
                          <a:pt x="8417" y="5648"/>
                        </a:lnTo>
                        <a:cubicBezTo>
                          <a:pt x="112" y="13953"/>
                          <a:pt x="-2656" y="25026"/>
                          <a:pt x="2880" y="36098"/>
                        </a:cubicBezTo>
                        <a:lnTo>
                          <a:pt x="135752" y="229869"/>
                        </a:lnTo>
                        <a:cubicBezTo>
                          <a:pt x="144056" y="216029"/>
                          <a:pt x="157897" y="210492"/>
                          <a:pt x="171738" y="210492"/>
                        </a:cubicBez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65" name="Freeform: Shape 164">
                    <a:extLst>
                      <a:ext uri="{FF2B5EF4-FFF2-40B4-BE49-F238E27FC236}">
                        <a16:creationId xmlns:a16="http://schemas.microsoft.com/office/drawing/2014/main" id="{28BBFF90-428F-B70C-7E05-AC37B0115999}"/>
                      </a:ext>
                    </a:extLst>
                  </p:cNvPr>
                  <p:cNvSpPr/>
                  <p:nvPr/>
                </p:nvSpPr>
                <p:spPr>
                  <a:xfrm>
                    <a:off x="654535" y="1537067"/>
                    <a:ext cx="246366" cy="47058"/>
                  </a:xfrm>
                  <a:custGeom>
                    <a:avLst/>
                    <a:gdLst>
                      <a:gd name="connsiteX0" fmla="*/ 11073 w 246366"/>
                      <a:gd name="connsiteY0" fmla="*/ 24913 h 47058"/>
                      <a:gd name="connsiteX1" fmla="*/ 5536 w 246366"/>
                      <a:gd name="connsiteY1" fmla="*/ 44291 h 47058"/>
                      <a:gd name="connsiteX2" fmla="*/ 226989 w 246366"/>
                      <a:gd name="connsiteY2" fmla="*/ 47059 h 47058"/>
                      <a:gd name="connsiteX3" fmla="*/ 246366 w 246366"/>
                      <a:gd name="connsiteY3" fmla="*/ 27682 h 47058"/>
                      <a:gd name="connsiteX4" fmla="*/ 246366 w 246366"/>
                      <a:gd name="connsiteY4" fmla="*/ 24913 h 47058"/>
                      <a:gd name="connsiteX5" fmla="*/ 226989 w 246366"/>
                      <a:gd name="connsiteY5" fmla="*/ 2768 h 47058"/>
                      <a:gd name="connsiteX6" fmla="*/ 0 w 246366"/>
                      <a:gd name="connsiteY6" fmla="*/ 0 h 47058"/>
                      <a:gd name="connsiteX7" fmla="*/ 11073 w 246366"/>
                      <a:gd name="connsiteY7" fmla="*/ 24913 h 4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6" h="47058">
                        <a:moveTo>
                          <a:pt x="11073" y="24913"/>
                        </a:moveTo>
                        <a:cubicBezTo>
                          <a:pt x="11073" y="30450"/>
                          <a:pt x="8304" y="38754"/>
                          <a:pt x="5536" y="44291"/>
                        </a:cubicBezTo>
                        <a:lnTo>
                          <a:pt x="226989" y="47059"/>
                        </a:lnTo>
                        <a:cubicBezTo>
                          <a:pt x="238062" y="47059"/>
                          <a:pt x="246366" y="38754"/>
                          <a:pt x="246366" y="27682"/>
                        </a:cubicBezTo>
                        <a:lnTo>
                          <a:pt x="246366" y="24913"/>
                        </a:lnTo>
                        <a:cubicBezTo>
                          <a:pt x="246366" y="13841"/>
                          <a:pt x="238062" y="5536"/>
                          <a:pt x="226989" y="2768"/>
                        </a:cubicBezTo>
                        <a:lnTo>
                          <a:pt x="0" y="0"/>
                        </a:lnTo>
                        <a:cubicBezTo>
                          <a:pt x="8304" y="5536"/>
                          <a:pt x="11073" y="16609"/>
                          <a:pt x="11073" y="24913"/>
                        </a:cubicBez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66" name="Freeform: Shape 165">
                    <a:extLst>
                      <a:ext uri="{FF2B5EF4-FFF2-40B4-BE49-F238E27FC236}">
                        <a16:creationId xmlns:a16="http://schemas.microsoft.com/office/drawing/2014/main" id="{34A53099-C015-DE15-8269-3872FD5AA033}"/>
                      </a:ext>
                    </a:extLst>
                  </p:cNvPr>
                  <p:cNvSpPr/>
                  <p:nvPr/>
                </p:nvSpPr>
                <p:spPr>
                  <a:xfrm>
                    <a:off x="446055" y="1581357"/>
                    <a:ext cx="180798" cy="223698"/>
                  </a:xfrm>
                  <a:custGeom>
                    <a:avLst/>
                    <a:gdLst>
                      <a:gd name="connsiteX0" fmla="*/ 39623 w 180798"/>
                      <a:gd name="connsiteY0" fmla="*/ 215916 h 223698"/>
                      <a:gd name="connsiteX1" fmla="*/ 180799 w 180798"/>
                      <a:gd name="connsiteY1" fmla="*/ 22145 h 223698"/>
                      <a:gd name="connsiteX2" fmla="*/ 178031 w 180798"/>
                      <a:gd name="connsiteY2" fmla="*/ 22145 h 223698"/>
                      <a:gd name="connsiteX3" fmla="*/ 142045 w 180798"/>
                      <a:gd name="connsiteY3" fmla="*/ 0 h 223698"/>
                      <a:gd name="connsiteX4" fmla="*/ 3637 w 180798"/>
                      <a:gd name="connsiteY4" fmla="*/ 188235 h 223698"/>
                      <a:gd name="connsiteX5" fmla="*/ 9173 w 180798"/>
                      <a:gd name="connsiteY5" fmla="*/ 215916 h 223698"/>
                      <a:gd name="connsiteX6" fmla="*/ 11941 w 180798"/>
                      <a:gd name="connsiteY6" fmla="*/ 218685 h 223698"/>
                      <a:gd name="connsiteX7" fmla="*/ 39623 w 180798"/>
                      <a:gd name="connsiteY7" fmla="*/ 215916 h 22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798" h="223698">
                        <a:moveTo>
                          <a:pt x="39623" y="215916"/>
                        </a:moveTo>
                        <a:lnTo>
                          <a:pt x="180799" y="22145"/>
                        </a:lnTo>
                        <a:cubicBezTo>
                          <a:pt x="178031" y="22145"/>
                          <a:pt x="178031" y="22145"/>
                          <a:pt x="178031" y="22145"/>
                        </a:cubicBezTo>
                        <a:cubicBezTo>
                          <a:pt x="161422" y="22145"/>
                          <a:pt x="147581" y="13841"/>
                          <a:pt x="142045" y="0"/>
                        </a:cubicBezTo>
                        <a:lnTo>
                          <a:pt x="3637" y="188235"/>
                        </a:lnTo>
                        <a:cubicBezTo>
                          <a:pt x="-1900" y="196539"/>
                          <a:pt x="-1900" y="210380"/>
                          <a:pt x="9173" y="215916"/>
                        </a:cubicBezTo>
                        <a:lnTo>
                          <a:pt x="11941" y="218685"/>
                        </a:lnTo>
                        <a:cubicBezTo>
                          <a:pt x="20246" y="226989"/>
                          <a:pt x="34086" y="224221"/>
                          <a:pt x="39623" y="215916"/>
                        </a:cubicBez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67" name="Freeform: Shape 166">
                    <a:extLst>
                      <a:ext uri="{FF2B5EF4-FFF2-40B4-BE49-F238E27FC236}">
                        <a16:creationId xmlns:a16="http://schemas.microsoft.com/office/drawing/2014/main" id="{AFB33E92-88F5-56AE-16FE-B230BBF483EA}"/>
                      </a:ext>
                    </a:extLst>
                  </p:cNvPr>
                  <p:cNvSpPr/>
                  <p:nvPr/>
                </p:nvSpPr>
                <p:spPr>
                  <a:xfrm>
                    <a:off x="563186" y="1597967"/>
                    <a:ext cx="121798" cy="334946"/>
                  </a:xfrm>
                  <a:custGeom>
                    <a:avLst/>
                    <a:gdLst>
                      <a:gd name="connsiteX0" fmla="*/ 83045 w 121798"/>
                      <a:gd name="connsiteY0" fmla="*/ 0 h 334947"/>
                      <a:gd name="connsiteX1" fmla="*/ 121799 w 121798"/>
                      <a:gd name="connsiteY1" fmla="*/ 334947 h 334947"/>
                      <a:gd name="connsiteX2" fmla="*/ 0 w 121798"/>
                      <a:gd name="connsiteY2" fmla="*/ 334947 h 334947"/>
                      <a:gd name="connsiteX3" fmla="*/ 33218 w 121798"/>
                      <a:gd name="connsiteY3" fmla="*/ 47059 h 334947"/>
                    </a:gdLst>
                    <a:ahLst/>
                    <a:cxnLst>
                      <a:cxn ang="0">
                        <a:pos x="connsiteX0" y="connsiteY0"/>
                      </a:cxn>
                      <a:cxn ang="0">
                        <a:pos x="connsiteX1" y="connsiteY1"/>
                      </a:cxn>
                      <a:cxn ang="0">
                        <a:pos x="connsiteX2" y="connsiteY2"/>
                      </a:cxn>
                      <a:cxn ang="0">
                        <a:pos x="connsiteX3" y="connsiteY3"/>
                      </a:cxn>
                    </a:cxnLst>
                    <a:rect l="l" t="t" r="r" b="b"/>
                    <a:pathLst>
                      <a:path w="121798" h="334947">
                        <a:moveTo>
                          <a:pt x="83045" y="0"/>
                        </a:moveTo>
                        <a:lnTo>
                          <a:pt x="121799" y="334947"/>
                        </a:lnTo>
                        <a:lnTo>
                          <a:pt x="0" y="334947"/>
                        </a:lnTo>
                        <a:lnTo>
                          <a:pt x="33218" y="47059"/>
                        </a:lnTo>
                      </a:path>
                    </a:pathLst>
                  </a:custGeom>
                  <a:noFill/>
                  <a:ln w="12700" cap="rnd">
                    <a:solidFill>
                      <a:schemeClr val="accent1">
                        <a:lumMod val="75000"/>
                      </a:schemeClr>
                    </a:solidFill>
                    <a:prstDash val="solid"/>
                    <a:round/>
                  </a:ln>
                </p:spPr>
                <p:txBody>
                  <a:bodyPr rtlCol="0" anchor="ctr"/>
                  <a:lstStyle/>
                  <a:p>
                    <a:endParaRPr lang="en-US" sz="1586"/>
                  </a:p>
                </p:txBody>
              </p:sp>
            </p:grpSp>
            <p:grpSp>
              <p:nvGrpSpPr>
                <p:cNvPr id="139" name="Group 138">
                  <a:extLst>
                    <a:ext uri="{FF2B5EF4-FFF2-40B4-BE49-F238E27FC236}">
                      <a16:creationId xmlns:a16="http://schemas.microsoft.com/office/drawing/2014/main" id="{31C10A76-1AA4-3C53-ADA8-B57599A3ACEC}"/>
                    </a:ext>
                  </a:extLst>
                </p:cNvPr>
                <p:cNvGrpSpPr/>
                <p:nvPr/>
              </p:nvGrpSpPr>
              <p:grpSpPr>
                <a:xfrm>
                  <a:off x="374951" y="1315615"/>
                  <a:ext cx="476123" cy="478890"/>
                  <a:chOff x="374951" y="1315615"/>
                  <a:chExt cx="476123" cy="478890"/>
                </a:xfrm>
              </p:grpSpPr>
              <p:sp>
                <p:nvSpPr>
                  <p:cNvPr id="157" name="Freeform: Shape 156">
                    <a:extLst>
                      <a:ext uri="{FF2B5EF4-FFF2-40B4-BE49-F238E27FC236}">
                        <a16:creationId xmlns:a16="http://schemas.microsoft.com/office/drawing/2014/main" id="{5E0EE39F-FDDA-346D-0E8C-EFFF8EC6CEE8}"/>
                      </a:ext>
                    </a:extLst>
                  </p:cNvPr>
                  <p:cNvSpPr/>
                  <p:nvPr/>
                </p:nvSpPr>
                <p:spPr>
                  <a:xfrm>
                    <a:off x="374951" y="1451254"/>
                    <a:ext cx="27681" cy="199307"/>
                  </a:xfrm>
                  <a:custGeom>
                    <a:avLst/>
                    <a:gdLst>
                      <a:gd name="connsiteX0" fmla="*/ 27682 w 27681"/>
                      <a:gd name="connsiteY0" fmla="*/ 199307 h 199307"/>
                      <a:gd name="connsiteX1" fmla="*/ 0 w 27681"/>
                      <a:gd name="connsiteY1" fmla="*/ 96886 h 199307"/>
                      <a:gd name="connsiteX2" fmla="*/ 22145 w 27681"/>
                      <a:gd name="connsiteY2" fmla="*/ 0 h 199307"/>
                    </a:gdLst>
                    <a:ahLst/>
                    <a:cxnLst>
                      <a:cxn ang="0">
                        <a:pos x="connsiteX0" y="connsiteY0"/>
                      </a:cxn>
                      <a:cxn ang="0">
                        <a:pos x="connsiteX1" y="connsiteY1"/>
                      </a:cxn>
                      <a:cxn ang="0">
                        <a:pos x="connsiteX2" y="connsiteY2"/>
                      </a:cxn>
                    </a:cxnLst>
                    <a:rect l="l" t="t" r="r" b="b"/>
                    <a:pathLst>
                      <a:path w="27681" h="199307">
                        <a:moveTo>
                          <a:pt x="27682" y="199307"/>
                        </a:moveTo>
                        <a:cubicBezTo>
                          <a:pt x="11073" y="168858"/>
                          <a:pt x="0" y="132872"/>
                          <a:pt x="0" y="96886"/>
                        </a:cubicBezTo>
                        <a:cubicBezTo>
                          <a:pt x="0" y="63668"/>
                          <a:pt x="8304" y="30450"/>
                          <a:pt x="22145" y="0"/>
                        </a:cubicBezTo>
                      </a:path>
                    </a:pathLst>
                  </a:custGeom>
                  <a:noFill/>
                  <a:ln w="12700" cap="rnd">
                    <a:solidFill>
                      <a:schemeClr val="accent1">
                        <a:lumMod val="75000"/>
                      </a:schemeClr>
                    </a:solidFill>
                    <a:prstDash val="solid"/>
                    <a:round/>
                  </a:ln>
                </p:spPr>
                <p:txBody>
                  <a:bodyPr rtlCol="0" anchor="ctr"/>
                  <a:lstStyle/>
                  <a:p>
                    <a:endParaRPr lang="en-US" sz="1586"/>
                  </a:p>
                </p:txBody>
              </p:sp>
              <p:sp>
                <p:nvSpPr>
                  <p:cNvPr id="158" name="Freeform: Shape 157">
                    <a:extLst>
                      <a:ext uri="{FF2B5EF4-FFF2-40B4-BE49-F238E27FC236}">
                        <a16:creationId xmlns:a16="http://schemas.microsoft.com/office/drawing/2014/main" id="{6791FDA2-E25B-1173-2DDD-7B63D7CA476F}"/>
                      </a:ext>
                    </a:extLst>
                  </p:cNvPr>
                  <p:cNvSpPr/>
                  <p:nvPr/>
                </p:nvSpPr>
                <p:spPr>
                  <a:xfrm>
                    <a:off x="671144" y="1315615"/>
                    <a:ext cx="157785" cy="121798"/>
                  </a:xfrm>
                  <a:custGeom>
                    <a:avLst/>
                    <a:gdLst>
                      <a:gd name="connsiteX0" fmla="*/ 157785 w 157785"/>
                      <a:gd name="connsiteY0" fmla="*/ 121799 h 121798"/>
                      <a:gd name="connsiteX1" fmla="*/ 91349 w 157785"/>
                      <a:gd name="connsiteY1" fmla="*/ 38754 h 121798"/>
                      <a:gd name="connsiteX2" fmla="*/ 0 w 157785"/>
                      <a:gd name="connsiteY2" fmla="*/ 0 h 121798"/>
                    </a:gdLst>
                    <a:ahLst/>
                    <a:cxnLst>
                      <a:cxn ang="0">
                        <a:pos x="connsiteX0" y="connsiteY0"/>
                      </a:cxn>
                      <a:cxn ang="0">
                        <a:pos x="connsiteX1" y="connsiteY1"/>
                      </a:cxn>
                      <a:cxn ang="0">
                        <a:pos x="connsiteX2" y="connsiteY2"/>
                      </a:cxn>
                    </a:cxnLst>
                    <a:rect l="l" t="t" r="r" b="b"/>
                    <a:pathLst>
                      <a:path w="157785" h="121798">
                        <a:moveTo>
                          <a:pt x="157785" y="121799"/>
                        </a:moveTo>
                        <a:cubicBezTo>
                          <a:pt x="143944" y="88581"/>
                          <a:pt x="121799" y="60899"/>
                          <a:pt x="91349" y="38754"/>
                        </a:cubicBezTo>
                        <a:cubicBezTo>
                          <a:pt x="63668" y="16609"/>
                          <a:pt x="33218" y="5536"/>
                          <a:pt x="0" y="0"/>
                        </a:cubicBezTo>
                      </a:path>
                    </a:pathLst>
                  </a:custGeom>
                  <a:noFill/>
                  <a:ln w="12700" cap="rnd">
                    <a:solidFill>
                      <a:schemeClr val="accent1">
                        <a:lumMod val="75000"/>
                      </a:schemeClr>
                    </a:solidFill>
                    <a:prstDash val="solid"/>
                    <a:round/>
                  </a:ln>
                </p:spPr>
                <p:txBody>
                  <a:bodyPr rtlCol="0" anchor="ctr"/>
                  <a:lstStyle/>
                  <a:p>
                    <a:endParaRPr lang="en-US" sz="1586"/>
                  </a:p>
                </p:txBody>
              </p:sp>
              <p:sp>
                <p:nvSpPr>
                  <p:cNvPr id="159" name="Freeform: Shape 158">
                    <a:extLst>
                      <a:ext uri="{FF2B5EF4-FFF2-40B4-BE49-F238E27FC236}">
                        <a16:creationId xmlns:a16="http://schemas.microsoft.com/office/drawing/2014/main" id="{4DDC346D-05B5-2340-8C4A-ED6D8B34AD0E}"/>
                      </a:ext>
                    </a:extLst>
                  </p:cNvPr>
                  <p:cNvSpPr/>
                  <p:nvPr/>
                </p:nvSpPr>
                <p:spPr>
                  <a:xfrm>
                    <a:off x="723739" y="1639489"/>
                    <a:ext cx="127335" cy="155016"/>
                  </a:xfrm>
                  <a:custGeom>
                    <a:avLst/>
                    <a:gdLst>
                      <a:gd name="connsiteX0" fmla="*/ 127335 w 127335"/>
                      <a:gd name="connsiteY0" fmla="*/ 0 h 155016"/>
                      <a:gd name="connsiteX1" fmla="*/ 80277 w 127335"/>
                      <a:gd name="connsiteY1" fmla="*/ 96886 h 155016"/>
                      <a:gd name="connsiteX2" fmla="*/ 0 w 127335"/>
                      <a:gd name="connsiteY2" fmla="*/ 155017 h 155016"/>
                    </a:gdLst>
                    <a:ahLst/>
                    <a:cxnLst>
                      <a:cxn ang="0">
                        <a:pos x="connsiteX0" y="connsiteY0"/>
                      </a:cxn>
                      <a:cxn ang="0">
                        <a:pos x="connsiteX1" y="connsiteY1"/>
                      </a:cxn>
                      <a:cxn ang="0">
                        <a:pos x="connsiteX2" y="connsiteY2"/>
                      </a:cxn>
                    </a:cxnLst>
                    <a:rect l="l" t="t" r="r" b="b"/>
                    <a:pathLst>
                      <a:path w="127335" h="155016">
                        <a:moveTo>
                          <a:pt x="127335" y="0"/>
                        </a:moveTo>
                        <a:cubicBezTo>
                          <a:pt x="121799" y="33218"/>
                          <a:pt x="105190" y="66436"/>
                          <a:pt x="80277" y="96886"/>
                        </a:cubicBezTo>
                        <a:cubicBezTo>
                          <a:pt x="58131" y="121799"/>
                          <a:pt x="30450" y="141176"/>
                          <a:pt x="0" y="155017"/>
                        </a:cubicBezTo>
                      </a:path>
                    </a:pathLst>
                  </a:custGeom>
                  <a:noFill/>
                  <a:ln w="12700" cap="rnd">
                    <a:solidFill>
                      <a:schemeClr val="accent1">
                        <a:lumMod val="75000"/>
                      </a:schemeClr>
                    </a:solidFill>
                    <a:prstDash val="solid"/>
                    <a:round/>
                  </a:ln>
                </p:spPr>
                <p:txBody>
                  <a:bodyPr rtlCol="0" anchor="ctr"/>
                  <a:lstStyle/>
                  <a:p>
                    <a:endParaRPr lang="en-US" sz="1586"/>
                  </a:p>
                </p:txBody>
              </p:sp>
              <p:sp>
                <p:nvSpPr>
                  <p:cNvPr id="160" name="Freeform: Shape 159">
                    <a:extLst>
                      <a:ext uri="{FF2B5EF4-FFF2-40B4-BE49-F238E27FC236}">
                        <a16:creationId xmlns:a16="http://schemas.microsoft.com/office/drawing/2014/main" id="{52DAF32A-5A7A-E505-0476-E8570F3D1C97}"/>
                      </a:ext>
                    </a:extLst>
                  </p:cNvPr>
                  <p:cNvSpPr/>
                  <p:nvPr/>
                </p:nvSpPr>
                <p:spPr>
                  <a:xfrm>
                    <a:off x="446923" y="1492777"/>
                    <a:ext cx="13840" cy="132871"/>
                  </a:xfrm>
                  <a:custGeom>
                    <a:avLst/>
                    <a:gdLst>
                      <a:gd name="connsiteX0" fmla="*/ 13841 w 13840"/>
                      <a:gd name="connsiteY0" fmla="*/ 132872 h 132871"/>
                      <a:gd name="connsiteX1" fmla="*/ 0 w 13840"/>
                      <a:gd name="connsiteY1" fmla="*/ 60900 h 132871"/>
                      <a:gd name="connsiteX2" fmla="*/ 11073 w 13840"/>
                      <a:gd name="connsiteY2" fmla="*/ 0 h 132871"/>
                    </a:gdLst>
                    <a:ahLst/>
                    <a:cxnLst>
                      <a:cxn ang="0">
                        <a:pos x="connsiteX0" y="connsiteY0"/>
                      </a:cxn>
                      <a:cxn ang="0">
                        <a:pos x="connsiteX1" y="connsiteY1"/>
                      </a:cxn>
                      <a:cxn ang="0">
                        <a:pos x="connsiteX2" y="connsiteY2"/>
                      </a:cxn>
                    </a:cxnLst>
                    <a:rect l="l" t="t" r="r" b="b"/>
                    <a:pathLst>
                      <a:path w="13840" h="132871">
                        <a:moveTo>
                          <a:pt x="13841" y="132872"/>
                        </a:moveTo>
                        <a:cubicBezTo>
                          <a:pt x="5536" y="110726"/>
                          <a:pt x="0" y="85813"/>
                          <a:pt x="0" y="60900"/>
                        </a:cubicBezTo>
                        <a:cubicBezTo>
                          <a:pt x="0" y="38754"/>
                          <a:pt x="2768" y="19377"/>
                          <a:pt x="11073" y="0"/>
                        </a:cubicBezTo>
                      </a:path>
                    </a:pathLst>
                  </a:custGeom>
                  <a:noFill/>
                  <a:ln w="12700" cap="rnd">
                    <a:solidFill>
                      <a:schemeClr val="accent1">
                        <a:lumMod val="75000"/>
                      </a:schemeClr>
                    </a:solidFill>
                    <a:prstDash val="solid"/>
                    <a:round/>
                  </a:ln>
                </p:spPr>
                <p:txBody>
                  <a:bodyPr rtlCol="0" anchor="ctr"/>
                  <a:lstStyle/>
                  <a:p>
                    <a:endParaRPr lang="en-US" sz="1586"/>
                  </a:p>
                </p:txBody>
              </p:sp>
              <p:sp>
                <p:nvSpPr>
                  <p:cNvPr id="161" name="Freeform: Shape 160">
                    <a:extLst>
                      <a:ext uri="{FF2B5EF4-FFF2-40B4-BE49-F238E27FC236}">
                        <a16:creationId xmlns:a16="http://schemas.microsoft.com/office/drawing/2014/main" id="{0BF50476-6B74-735E-841F-BFF567C012D3}"/>
                      </a:ext>
                    </a:extLst>
                  </p:cNvPr>
                  <p:cNvSpPr/>
                  <p:nvPr/>
                </p:nvSpPr>
                <p:spPr>
                  <a:xfrm>
                    <a:off x="662840" y="1384819"/>
                    <a:ext cx="107958" cy="77508"/>
                  </a:xfrm>
                  <a:custGeom>
                    <a:avLst/>
                    <a:gdLst>
                      <a:gd name="connsiteX0" fmla="*/ 107958 w 107958"/>
                      <a:gd name="connsiteY0" fmla="*/ 77508 h 77508"/>
                      <a:gd name="connsiteX1" fmla="*/ 55363 w 107958"/>
                      <a:gd name="connsiteY1" fmla="*/ 24913 h 77508"/>
                      <a:gd name="connsiteX2" fmla="*/ 0 w 107958"/>
                      <a:gd name="connsiteY2" fmla="*/ 0 h 77508"/>
                    </a:gdLst>
                    <a:ahLst/>
                    <a:cxnLst>
                      <a:cxn ang="0">
                        <a:pos x="connsiteX0" y="connsiteY0"/>
                      </a:cxn>
                      <a:cxn ang="0">
                        <a:pos x="connsiteX1" y="connsiteY1"/>
                      </a:cxn>
                      <a:cxn ang="0">
                        <a:pos x="connsiteX2" y="connsiteY2"/>
                      </a:cxn>
                    </a:cxnLst>
                    <a:rect l="l" t="t" r="r" b="b"/>
                    <a:pathLst>
                      <a:path w="107958" h="77508">
                        <a:moveTo>
                          <a:pt x="107958" y="77508"/>
                        </a:moveTo>
                        <a:cubicBezTo>
                          <a:pt x="94117" y="58131"/>
                          <a:pt x="77508" y="38754"/>
                          <a:pt x="55363" y="24913"/>
                        </a:cubicBezTo>
                        <a:cubicBezTo>
                          <a:pt x="38754" y="13841"/>
                          <a:pt x="19377" y="5536"/>
                          <a:pt x="0" y="0"/>
                        </a:cubicBezTo>
                      </a:path>
                    </a:pathLst>
                  </a:custGeom>
                  <a:noFill/>
                  <a:ln w="12700" cap="rnd">
                    <a:solidFill>
                      <a:schemeClr val="accent1">
                        <a:lumMod val="75000"/>
                      </a:schemeClr>
                    </a:solidFill>
                    <a:prstDash val="solid"/>
                    <a:round/>
                  </a:ln>
                </p:spPr>
                <p:txBody>
                  <a:bodyPr rtlCol="0" anchor="ctr"/>
                  <a:lstStyle/>
                  <a:p>
                    <a:endParaRPr lang="en-US" sz="1586"/>
                  </a:p>
                </p:txBody>
              </p:sp>
              <p:sp>
                <p:nvSpPr>
                  <p:cNvPr id="162" name="Freeform: Shape 161">
                    <a:extLst>
                      <a:ext uri="{FF2B5EF4-FFF2-40B4-BE49-F238E27FC236}">
                        <a16:creationId xmlns:a16="http://schemas.microsoft.com/office/drawing/2014/main" id="{EE19FCFA-DDA1-6142-8DD0-464FDA294E0F}"/>
                      </a:ext>
                    </a:extLst>
                  </p:cNvPr>
                  <p:cNvSpPr/>
                  <p:nvPr/>
                </p:nvSpPr>
                <p:spPr>
                  <a:xfrm>
                    <a:off x="698826" y="1628417"/>
                    <a:ext cx="88581" cy="96885"/>
                  </a:xfrm>
                  <a:custGeom>
                    <a:avLst/>
                    <a:gdLst>
                      <a:gd name="connsiteX0" fmla="*/ 88581 w 88581"/>
                      <a:gd name="connsiteY0" fmla="*/ 0 h 96885"/>
                      <a:gd name="connsiteX1" fmla="*/ 49827 w 88581"/>
                      <a:gd name="connsiteY1" fmla="*/ 60899 h 96885"/>
                      <a:gd name="connsiteX2" fmla="*/ 0 w 88581"/>
                      <a:gd name="connsiteY2" fmla="*/ 96886 h 96885"/>
                    </a:gdLst>
                    <a:ahLst/>
                    <a:cxnLst>
                      <a:cxn ang="0">
                        <a:pos x="connsiteX0" y="connsiteY0"/>
                      </a:cxn>
                      <a:cxn ang="0">
                        <a:pos x="connsiteX1" y="connsiteY1"/>
                      </a:cxn>
                      <a:cxn ang="0">
                        <a:pos x="connsiteX2" y="connsiteY2"/>
                      </a:cxn>
                    </a:cxnLst>
                    <a:rect l="l" t="t" r="r" b="b"/>
                    <a:pathLst>
                      <a:path w="88581" h="96885">
                        <a:moveTo>
                          <a:pt x="88581" y="0"/>
                        </a:moveTo>
                        <a:cubicBezTo>
                          <a:pt x="80277" y="22145"/>
                          <a:pt x="66436" y="44291"/>
                          <a:pt x="49827" y="60899"/>
                        </a:cubicBezTo>
                        <a:cubicBezTo>
                          <a:pt x="35986" y="77508"/>
                          <a:pt x="19377" y="88581"/>
                          <a:pt x="0" y="96886"/>
                        </a:cubicBezTo>
                      </a:path>
                    </a:pathLst>
                  </a:custGeom>
                  <a:noFill/>
                  <a:ln w="12700" cap="rnd">
                    <a:solidFill>
                      <a:schemeClr val="accent1">
                        <a:lumMod val="75000"/>
                      </a:schemeClr>
                    </a:solidFill>
                    <a:prstDash val="solid"/>
                    <a:round/>
                  </a:ln>
                </p:spPr>
                <p:txBody>
                  <a:bodyPr rtlCol="0" anchor="ctr"/>
                  <a:lstStyle/>
                  <a:p>
                    <a:endParaRPr lang="en-US" sz="1586"/>
                  </a:p>
                </p:txBody>
              </p:sp>
            </p:grpSp>
            <p:sp>
              <p:nvSpPr>
                <p:cNvPr id="140" name="Freeform: Shape 139">
                  <a:extLst>
                    <a:ext uri="{FF2B5EF4-FFF2-40B4-BE49-F238E27FC236}">
                      <a16:creationId xmlns:a16="http://schemas.microsoft.com/office/drawing/2014/main" id="{6135B5B8-77ED-E8B7-81ED-304F935CBBD6}"/>
                    </a:ext>
                  </a:extLst>
                </p:cNvPr>
                <p:cNvSpPr/>
                <p:nvPr/>
              </p:nvSpPr>
              <p:spPr>
                <a:xfrm>
                  <a:off x="330661" y="1296238"/>
                  <a:ext cx="27681"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41" name="Freeform: Shape 140">
                  <a:extLst>
                    <a:ext uri="{FF2B5EF4-FFF2-40B4-BE49-F238E27FC236}">
                      <a16:creationId xmlns:a16="http://schemas.microsoft.com/office/drawing/2014/main" id="{3F955BC8-ABA4-1A6B-5469-2B0848614E01}"/>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2" name="Freeform: Shape 141">
                  <a:extLst>
                    <a:ext uri="{FF2B5EF4-FFF2-40B4-BE49-F238E27FC236}">
                      <a16:creationId xmlns:a16="http://schemas.microsoft.com/office/drawing/2014/main" id="{5472E8F5-56DE-D67F-2EFA-3C98326786C2}"/>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3" name="Freeform: Shape 142">
                  <a:extLst>
                    <a:ext uri="{FF2B5EF4-FFF2-40B4-BE49-F238E27FC236}">
                      <a16:creationId xmlns:a16="http://schemas.microsoft.com/office/drawing/2014/main" id="{ACB955ED-D649-FEE4-F3E6-F0E70DAFB92B}"/>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4" name="Freeform: Shape 143">
                  <a:extLst>
                    <a:ext uri="{FF2B5EF4-FFF2-40B4-BE49-F238E27FC236}">
                      <a16:creationId xmlns:a16="http://schemas.microsoft.com/office/drawing/2014/main" id="{881EECA1-835F-920B-9A1C-3046D4A9CA45}"/>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5" name="Freeform: Shape 144">
                  <a:extLst>
                    <a:ext uri="{FF2B5EF4-FFF2-40B4-BE49-F238E27FC236}">
                      <a16:creationId xmlns:a16="http://schemas.microsoft.com/office/drawing/2014/main" id="{3844E698-DF04-ED3F-B358-53D6FD6D7CCC}"/>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6" name="Freeform: Shape 145">
                  <a:extLst>
                    <a:ext uri="{FF2B5EF4-FFF2-40B4-BE49-F238E27FC236}">
                      <a16:creationId xmlns:a16="http://schemas.microsoft.com/office/drawing/2014/main" id="{D4D551D6-8CD9-F741-4A5D-AF7F1CB4B1A4}"/>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7" name="Freeform: Shape 146">
                  <a:extLst>
                    <a:ext uri="{FF2B5EF4-FFF2-40B4-BE49-F238E27FC236}">
                      <a16:creationId xmlns:a16="http://schemas.microsoft.com/office/drawing/2014/main" id="{549D8B50-91C2-1B25-A6BB-B5C5F17BDA30}"/>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8" name="Freeform: Shape 147">
                  <a:extLst>
                    <a:ext uri="{FF2B5EF4-FFF2-40B4-BE49-F238E27FC236}">
                      <a16:creationId xmlns:a16="http://schemas.microsoft.com/office/drawing/2014/main" id="{A6CA99BE-36D0-9D11-4599-8E2B23545BC5}"/>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49" name="Freeform: Shape 148">
                  <a:extLst>
                    <a:ext uri="{FF2B5EF4-FFF2-40B4-BE49-F238E27FC236}">
                      <a16:creationId xmlns:a16="http://schemas.microsoft.com/office/drawing/2014/main" id="{D0687E65-9C30-A93F-6730-0212CB5D4C83}"/>
                    </a:ext>
                  </a:extLst>
                </p:cNvPr>
                <p:cNvSpPr/>
                <p:nvPr/>
              </p:nvSpPr>
              <p:spPr>
                <a:xfrm>
                  <a:off x="330661" y="1296238"/>
                  <a:ext cx="27681" cy="27681"/>
                </a:xfrm>
                <a:custGeom>
                  <a:avLst/>
                  <a:gdLst/>
                  <a:ahLst/>
                  <a:cxnLst/>
                  <a:rect l="l" t="t" r="r" b="b"/>
                  <a:pathLst>
                    <a:path w="27681" h="27681"/>
                  </a:pathLst>
                </a:custGeom>
                <a:noFill/>
                <a:ln w="12700" cap="flat">
                  <a:solidFill>
                    <a:schemeClr val="accent1">
                      <a:lumMod val="75000"/>
                    </a:schemeClr>
                  </a:solidFill>
                  <a:prstDash val="solid"/>
                  <a:miter/>
                </a:ln>
              </p:spPr>
              <p:txBody>
                <a:bodyPr rtlCol="0" anchor="ctr"/>
                <a:lstStyle/>
                <a:p>
                  <a:endParaRPr lang="en-US" sz="1586"/>
                </a:p>
              </p:txBody>
            </p:sp>
            <p:sp>
              <p:nvSpPr>
                <p:cNvPr id="150" name="Freeform: Shape 149">
                  <a:extLst>
                    <a:ext uri="{FF2B5EF4-FFF2-40B4-BE49-F238E27FC236}">
                      <a16:creationId xmlns:a16="http://schemas.microsoft.com/office/drawing/2014/main" id="{E110619F-7537-11E0-D09A-0E7BE689A603}"/>
                    </a:ext>
                  </a:extLst>
                </p:cNvPr>
                <p:cNvSpPr/>
                <p:nvPr/>
              </p:nvSpPr>
              <p:spPr>
                <a:xfrm>
                  <a:off x="330661" y="1296238"/>
                  <a:ext cx="27637"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1" name="Freeform: Shape 150">
                  <a:extLst>
                    <a:ext uri="{FF2B5EF4-FFF2-40B4-BE49-F238E27FC236}">
                      <a16:creationId xmlns:a16="http://schemas.microsoft.com/office/drawing/2014/main" id="{FD94B82E-0AF0-1425-1D52-3BCB22F3698D}"/>
                    </a:ext>
                  </a:extLst>
                </p:cNvPr>
                <p:cNvSpPr/>
                <p:nvPr/>
              </p:nvSpPr>
              <p:spPr>
                <a:xfrm>
                  <a:off x="330661" y="1296238"/>
                  <a:ext cx="27637"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2" name="Freeform: Shape 151">
                  <a:extLst>
                    <a:ext uri="{FF2B5EF4-FFF2-40B4-BE49-F238E27FC236}">
                      <a16:creationId xmlns:a16="http://schemas.microsoft.com/office/drawing/2014/main" id="{C03D8E49-8480-A40A-B403-71AA4DD0B8F7}"/>
                    </a:ext>
                  </a:extLst>
                </p:cNvPr>
                <p:cNvSpPr/>
                <p:nvPr/>
              </p:nvSpPr>
              <p:spPr>
                <a:xfrm>
                  <a:off x="330661" y="1296238"/>
                  <a:ext cx="27637"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3" name="Freeform: Shape 152">
                  <a:extLst>
                    <a:ext uri="{FF2B5EF4-FFF2-40B4-BE49-F238E27FC236}">
                      <a16:creationId xmlns:a16="http://schemas.microsoft.com/office/drawing/2014/main" id="{0F41D8E0-967C-4305-06C0-2DE631489FEC}"/>
                    </a:ext>
                  </a:extLst>
                </p:cNvPr>
                <p:cNvSpPr/>
                <p:nvPr/>
              </p:nvSpPr>
              <p:spPr>
                <a:xfrm>
                  <a:off x="330661" y="1296238"/>
                  <a:ext cx="27637"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4" name="Freeform: Shape 153">
                  <a:extLst>
                    <a:ext uri="{FF2B5EF4-FFF2-40B4-BE49-F238E27FC236}">
                      <a16:creationId xmlns:a16="http://schemas.microsoft.com/office/drawing/2014/main" id="{461DF400-47F0-E6B1-9AC5-5C0824A83C00}"/>
                    </a:ext>
                  </a:extLst>
                </p:cNvPr>
                <p:cNvSpPr/>
                <p:nvPr/>
              </p:nvSpPr>
              <p:spPr>
                <a:xfrm>
                  <a:off x="330661" y="1296238"/>
                  <a:ext cx="27681" cy="27616"/>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5" name="Freeform: Shape 154">
                  <a:extLst>
                    <a:ext uri="{FF2B5EF4-FFF2-40B4-BE49-F238E27FC236}">
                      <a16:creationId xmlns:a16="http://schemas.microsoft.com/office/drawing/2014/main" id="{42BBFB2D-6594-120F-D037-4034333FB05C}"/>
                    </a:ext>
                  </a:extLst>
                </p:cNvPr>
                <p:cNvSpPr/>
                <p:nvPr/>
              </p:nvSpPr>
              <p:spPr>
                <a:xfrm>
                  <a:off x="330661" y="1296238"/>
                  <a:ext cx="27681" cy="27616"/>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sp>
              <p:nvSpPr>
                <p:cNvPr id="156" name="Freeform: Shape 155">
                  <a:extLst>
                    <a:ext uri="{FF2B5EF4-FFF2-40B4-BE49-F238E27FC236}">
                      <a16:creationId xmlns:a16="http://schemas.microsoft.com/office/drawing/2014/main" id="{93455D9C-4C02-7D93-46F6-ACE0741C200B}"/>
                    </a:ext>
                  </a:extLst>
                </p:cNvPr>
                <p:cNvSpPr/>
                <p:nvPr/>
              </p:nvSpPr>
              <p:spPr>
                <a:xfrm>
                  <a:off x="330661" y="1296238"/>
                  <a:ext cx="27681" cy="27681"/>
                </a:xfrm>
                <a:custGeom>
                  <a:avLst/>
                  <a:gdLst/>
                  <a:ahLst/>
                  <a:cxnLst/>
                  <a:rect l="l" t="t" r="r" b="b"/>
                  <a:pathLst>
                    <a:path w="27681" h="27681"/>
                  </a:pathLst>
                </a:custGeom>
                <a:noFill/>
                <a:ln w="12700" cap="rnd">
                  <a:solidFill>
                    <a:schemeClr val="accent1">
                      <a:lumMod val="75000"/>
                    </a:schemeClr>
                  </a:solidFill>
                  <a:prstDash val="solid"/>
                  <a:round/>
                </a:ln>
              </p:spPr>
              <p:txBody>
                <a:bodyPr rtlCol="0" anchor="ctr"/>
                <a:lstStyle/>
                <a:p>
                  <a:endParaRPr lang="en-US" sz="1586"/>
                </a:p>
              </p:txBody>
            </p:sp>
          </p:grpSp>
          <p:grpSp>
            <p:nvGrpSpPr>
              <p:cNvPr id="128" name="Solar Power Photovoltaic">
                <a:extLst>
                  <a:ext uri="{FF2B5EF4-FFF2-40B4-BE49-F238E27FC236}">
                    <a16:creationId xmlns:a16="http://schemas.microsoft.com/office/drawing/2014/main" id="{1DE818BF-CEB4-8EE8-6B10-71E04B8EBE83}"/>
                  </a:ext>
                </a:extLst>
              </p:cNvPr>
              <p:cNvGrpSpPr>
                <a:grpSpLocks noChangeAspect="1"/>
              </p:cNvGrpSpPr>
              <p:nvPr>
                <p:custDataLst>
                  <p:tags r:id="rId15"/>
                </p:custDataLst>
              </p:nvPr>
            </p:nvGrpSpPr>
            <p:grpSpPr>
              <a:xfrm>
                <a:off x="9331103" y="5060410"/>
                <a:ext cx="237174" cy="177616"/>
                <a:chOff x="2766641" y="2923015"/>
                <a:chExt cx="605210" cy="453229"/>
              </a:xfrm>
            </p:grpSpPr>
            <p:sp>
              <p:nvSpPr>
                <p:cNvPr id="129" name="Freeform: Shape 128">
                  <a:extLst>
                    <a:ext uri="{FF2B5EF4-FFF2-40B4-BE49-F238E27FC236}">
                      <a16:creationId xmlns:a16="http://schemas.microsoft.com/office/drawing/2014/main" id="{AAB40200-56B5-7F5E-7533-2D8565A5F47D}"/>
                    </a:ext>
                  </a:extLst>
                </p:cNvPr>
                <p:cNvSpPr/>
                <p:nvPr/>
              </p:nvSpPr>
              <p:spPr>
                <a:xfrm>
                  <a:off x="2766641" y="2923015"/>
                  <a:ext cx="605210" cy="301248"/>
                </a:xfrm>
                <a:custGeom>
                  <a:avLst/>
                  <a:gdLst>
                    <a:gd name="connsiteX0" fmla="*/ 617300 w 617299"/>
                    <a:gd name="connsiteY0" fmla="*/ 307266 h 307265"/>
                    <a:gd name="connsiteX1" fmla="*/ 0 w 617299"/>
                    <a:gd name="connsiteY1" fmla="*/ 307266 h 307265"/>
                    <a:gd name="connsiteX2" fmla="*/ 77509 w 617299"/>
                    <a:gd name="connsiteY2" fmla="*/ 0 h 307265"/>
                    <a:gd name="connsiteX3" fmla="*/ 539791 w 617299"/>
                    <a:gd name="connsiteY3" fmla="*/ 0 h 307265"/>
                  </a:gdLst>
                  <a:ahLst/>
                  <a:cxnLst>
                    <a:cxn ang="0">
                      <a:pos x="connsiteX0" y="connsiteY0"/>
                    </a:cxn>
                    <a:cxn ang="0">
                      <a:pos x="connsiteX1" y="connsiteY1"/>
                    </a:cxn>
                    <a:cxn ang="0">
                      <a:pos x="connsiteX2" y="connsiteY2"/>
                    </a:cxn>
                    <a:cxn ang="0">
                      <a:pos x="connsiteX3" y="connsiteY3"/>
                    </a:cxn>
                  </a:cxnLst>
                  <a:rect l="l" t="t" r="r" b="b"/>
                  <a:pathLst>
                    <a:path w="617299" h="307265">
                      <a:moveTo>
                        <a:pt x="617300" y="307266"/>
                      </a:moveTo>
                      <a:lnTo>
                        <a:pt x="0" y="307266"/>
                      </a:lnTo>
                      <a:lnTo>
                        <a:pt x="77509" y="0"/>
                      </a:lnTo>
                      <a:lnTo>
                        <a:pt x="539791" y="0"/>
                      </a:ln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30" name="Freeform: Shape 129">
                  <a:extLst>
                    <a:ext uri="{FF2B5EF4-FFF2-40B4-BE49-F238E27FC236}">
                      <a16:creationId xmlns:a16="http://schemas.microsoft.com/office/drawing/2014/main" id="{AEADD9E1-D54A-102D-1602-2D8248FA693A}"/>
                    </a:ext>
                  </a:extLst>
                </p:cNvPr>
                <p:cNvSpPr/>
                <p:nvPr/>
              </p:nvSpPr>
              <p:spPr>
                <a:xfrm>
                  <a:off x="3070603" y="2923015"/>
                  <a:ext cx="27139" cy="301248"/>
                </a:xfrm>
                <a:custGeom>
                  <a:avLst/>
                  <a:gdLst>
                    <a:gd name="connsiteX0" fmla="*/ 0 w 27681"/>
                    <a:gd name="connsiteY0" fmla="*/ 0 h 307265"/>
                    <a:gd name="connsiteX1" fmla="*/ 0 w 27681"/>
                    <a:gd name="connsiteY1" fmla="*/ 307266 h 307265"/>
                  </a:gdLst>
                  <a:ahLst/>
                  <a:cxnLst>
                    <a:cxn ang="0">
                      <a:pos x="connsiteX0" y="connsiteY0"/>
                    </a:cxn>
                    <a:cxn ang="0">
                      <a:pos x="connsiteX1" y="connsiteY1"/>
                    </a:cxn>
                  </a:cxnLst>
                  <a:rect l="l" t="t" r="r" b="b"/>
                  <a:pathLst>
                    <a:path w="27681" h="307265">
                      <a:moveTo>
                        <a:pt x="0" y="0"/>
                      </a:moveTo>
                      <a:lnTo>
                        <a:pt x="0" y="307266"/>
                      </a:lnTo>
                    </a:path>
                  </a:pathLst>
                </a:custGeom>
                <a:ln w="12700" cap="rnd">
                  <a:solidFill>
                    <a:schemeClr val="accent1">
                      <a:lumMod val="75000"/>
                    </a:schemeClr>
                  </a:solidFill>
                  <a:prstDash val="solid"/>
                  <a:round/>
                </a:ln>
              </p:spPr>
              <p:txBody>
                <a:bodyPr rtlCol="0" anchor="ctr"/>
                <a:lstStyle/>
                <a:p>
                  <a:endParaRPr lang="en-US" sz="1586"/>
                </a:p>
              </p:txBody>
            </p:sp>
            <p:sp>
              <p:nvSpPr>
                <p:cNvPr id="131" name="Freeform: Shape 130">
                  <a:extLst>
                    <a:ext uri="{FF2B5EF4-FFF2-40B4-BE49-F238E27FC236}">
                      <a16:creationId xmlns:a16="http://schemas.microsoft.com/office/drawing/2014/main" id="{D431A6D2-6CB9-5777-2E11-6DC8607D3C13}"/>
                    </a:ext>
                  </a:extLst>
                </p:cNvPr>
                <p:cNvSpPr/>
                <p:nvPr/>
              </p:nvSpPr>
              <p:spPr>
                <a:xfrm>
                  <a:off x="2907766" y="2925729"/>
                  <a:ext cx="46136" cy="298534"/>
                </a:xfrm>
                <a:custGeom>
                  <a:avLst/>
                  <a:gdLst>
                    <a:gd name="connsiteX0" fmla="*/ 47059 w 47058"/>
                    <a:gd name="connsiteY0" fmla="*/ 0 h 310033"/>
                    <a:gd name="connsiteX1" fmla="*/ 0 w 47058"/>
                    <a:gd name="connsiteY1" fmla="*/ 310034 h 310033"/>
                  </a:gdLst>
                  <a:ahLst/>
                  <a:cxnLst>
                    <a:cxn ang="0">
                      <a:pos x="connsiteX0" y="connsiteY0"/>
                    </a:cxn>
                    <a:cxn ang="0">
                      <a:pos x="connsiteX1" y="connsiteY1"/>
                    </a:cxn>
                  </a:cxnLst>
                  <a:rect l="l" t="t" r="r" b="b"/>
                  <a:pathLst>
                    <a:path w="47058" h="310033">
                      <a:moveTo>
                        <a:pt x="47059" y="0"/>
                      </a:moveTo>
                      <a:lnTo>
                        <a:pt x="0" y="310034"/>
                      </a:lnTo>
                    </a:path>
                  </a:pathLst>
                </a:custGeom>
                <a:ln w="12700" cap="rnd">
                  <a:solidFill>
                    <a:schemeClr val="accent1">
                      <a:lumMod val="75000"/>
                    </a:schemeClr>
                  </a:solidFill>
                  <a:prstDash val="solid"/>
                  <a:round/>
                </a:ln>
              </p:spPr>
              <p:txBody>
                <a:bodyPr rtlCol="0" anchor="ctr"/>
                <a:lstStyle/>
                <a:p>
                  <a:endParaRPr lang="en-US" sz="1586"/>
                </a:p>
              </p:txBody>
            </p:sp>
            <p:sp>
              <p:nvSpPr>
                <p:cNvPr id="132" name="Freeform: Shape 131">
                  <a:extLst>
                    <a:ext uri="{FF2B5EF4-FFF2-40B4-BE49-F238E27FC236}">
                      <a16:creationId xmlns:a16="http://schemas.microsoft.com/office/drawing/2014/main" id="{E803DA36-340A-142E-EA2A-997E11FDED88}"/>
                    </a:ext>
                  </a:extLst>
                </p:cNvPr>
                <p:cNvSpPr/>
                <p:nvPr/>
              </p:nvSpPr>
              <p:spPr>
                <a:xfrm>
                  <a:off x="3184590" y="2925729"/>
                  <a:ext cx="44824" cy="293106"/>
                </a:xfrm>
                <a:custGeom>
                  <a:avLst/>
                  <a:gdLst>
                    <a:gd name="connsiteX0" fmla="*/ 0 w 47058"/>
                    <a:gd name="connsiteY0" fmla="*/ 0 h 310033"/>
                    <a:gd name="connsiteX1" fmla="*/ 47059 w 47058"/>
                    <a:gd name="connsiteY1" fmla="*/ 310034 h 310033"/>
                  </a:gdLst>
                  <a:ahLst/>
                  <a:cxnLst>
                    <a:cxn ang="0">
                      <a:pos x="connsiteX0" y="connsiteY0"/>
                    </a:cxn>
                    <a:cxn ang="0">
                      <a:pos x="connsiteX1" y="connsiteY1"/>
                    </a:cxn>
                  </a:cxnLst>
                  <a:rect l="l" t="t" r="r" b="b"/>
                  <a:pathLst>
                    <a:path w="47058" h="310033">
                      <a:moveTo>
                        <a:pt x="0" y="0"/>
                      </a:moveTo>
                      <a:lnTo>
                        <a:pt x="47059" y="310034"/>
                      </a:lnTo>
                    </a:path>
                  </a:pathLst>
                </a:custGeom>
                <a:ln w="12700" cap="rnd">
                  <a:solidFill>
                    <a:schemeClr val="accent1">
                      <a:lumMod val="75000"/>
                    </a:schemeClr>
                  </a:solidFill>
                  <a:prstDash val="solid"/>
                  <a:round/>
                </a:ln>
              </p:spPr>
              <p:txBody>
                <a:bodyPr rtlCol="0" anchor="ctr"/>
                <a:lstStyle/>
                <a:p>
                  <a:endParaRPr lang="en-US" sz="1586"/>
                </a:p>
              </p:txBody>
            </p:sp>
            <p:sp>
              <p:nvSpPr>
                <p:cNvPr id="133" name="Freeform: Shape 132">
                  <a:extLst>
                    <a:ext uri="{FF2B5EF4-FFF2-40B4-BE49-F238E27FC236}">
                      <a16:creationId xmlns:a16="http://schemas.microsoft.com/office/drawing/2014/main" id="{568FBA2C-AEF3-226F-DBB5-AF05612163E6}"/>
                    </a:ext>
                  </a:extLst>
                </p:cNvPr>
                <p:cNvSpPr/>
                <p:nvPr/>
              </p:nvSpPr>
              <p:spPr>
                <a:xfrm>
                  <a:off x="2829062" y="2999005"/>
                  <a:ext cx="480369" cy="27139"/>
                </a:xfrm>
                <a:custGeom>
                  <a:avLst/>
                  <a:gdLst>
                    <a:gd name="connsiteX0" fmla="*/ 0 w 489964"/>
                    <a:gd name="connsiteY0" fmla="*/ 0 h 27681"/>
                    <a:gd name="connsiteX1" fmla="*/ 489964 w 489964"/>
                    <a:gd name="connsiteY1" fmla="*/ 0 h 27681"/>
                  </a:gdLst>
                  <a:ahLst/>
                  <a:cxnLst>
                    <a:cxn ang="0">
                      <a:pos x="connsiteX0" y="connsiteY0"/>
                    </a:cxn>
                    <a:cxn ang="0">
                      <a:pos x="connsiteX1" y="connsiteY1"/>
                    </a:cxn>
                  </a:cxnLst>
                  <a:rect l="l" t="t" r="r" b="b"/>
                  <a:pathLst>
                    <a:path w="489964" h="27681">
                      <a:moveTo>
                        <a:pt x="0" y="0"/>
                      </a:moveTo>
                      <a:lnTo>
                        <a:pt x="489964" y="0"/>
                      </a:lnTo>
                    </a:path>
                  </a:pathLst>
                </a:custGeom>
                <a:ln w="12700" cap="rnd">
                  <a:solidFill>
                    <a:schemeClr val="accent1">
                      <a:lumMod val="75000"/>
                    </a:schemeClr>
                  </a:solidFill>
                  <a:prstDash val="solid"/>
                  <a:round/>
                </a:ln>
              </p:spPr>
              <p:txBody>
                <a:bodyPr rtlCol="0" anchor="ctr"/>
                <a:lstStyle/>
                <a:p>
                  <a:endParaRPr lang="en-US" sz="1586"/>
                </a:p>
              </p:txBody>
            </p:sp>
            <p:sp>
              <p:nvSpPr>
                <p:cNvPr id="134" name="Freeform: Shape 133">
                  <a:extLst>
                    <a:ext uri="{FF2B5EF4-FFF2-40B4-BE49-F238E27FC236}">
                      <a16:creationId xmlns:a16="http://schemas.microsoft.com/office/drawing/2014/main" id="{14F0B9D9-A78E-3199-24A0-EC4DA15E069C}"/>
                    </a:ext>
                  </a:extLst>
                </p:cNvPr>
                <p:cNvSpPr/>
                <p:nvPr/>
              </p:nvSpPr>
              <p:spPr>
                <a:xfrm>
                  <a:off x="2806330" y="3072282"/>
                  <a:ext cx="525428" cy="27139"/>
                </a:xfrm>
                <a:custGeom>
                  <a:avLst/>
                  <a:gdLst>
                    <a:gd name="connsiteX0" fmla="*/ 0 w 514877"/>
                    <a:gd name="connsiteY0" fmla="*/ 0 h 27681"/>
                    <a:gd name="connsiteX1" fmla="*/ 514878 w 514877"/>
                    <a:gd name="connsiteY1" fmla="*/ 0 h 27681"/>
                  </a:gdLst>
                  <a:ahLst/>
                  <a:cxnLst>
                    <a:cxn ang="0">
                      <a:pos x="connsiteX0" y="connsiteY0"/>
                    </a:cxn>
                    <a:cxn ang="0">
                      <a:pos x="connsiteX1" y="connsiteY1"/>
                    </a:cxn>
                  </a:cxnLst>
                  <a:rect l="l" t="t" r="r" b="b"/>
                  <a:pathLst>
                    <a:path w="514877" h="27681">
                      <a:moveTo>
                        <a:pt x="0" y="0"/>
                      </a:moveTo>
                      <a:lnTo>
                        <a:pt x="514878" y="0"/>
                      </a:lnTo>
                    </a:path>
                  </a:pathLst>
                </a:custGeom>
                <a:ln w="12700" cap="rnd">
                  <a:solidFill>
                    <a:schemeClr val="accent1">
                      <a:lumMod val="75000"/>
                    </a:schemeClr>
                  </a:solidFill>
                  <a:prstDash val="solid"/>
                  <a:round/>
                </a:ln>
              </p:spPr>
              <p:txBody>
                <a:bodyPr rtlCol="0" anchor="ctr"/>
                <a:lstStyle/>
                <a:p>
                  <a:endParaRPr lang="en-US" sz="1586"/>
                </a:p>
              </p:txBody>
            </p:sp>
            <p:sp>
              <p:nvSpPr>
                <p:cNvPr id="135" name="Freeform: Shape 134">
                  <a:extLst>
                    <a:ext uri="{FF2B5EF4-FFF2-40B4-BE49-F238E27FC236}">
                      <a16:creationId xmlns:a16="http://schemas.microsoft.com/office/drawing/2014/main" id="{A7187125-BBCE-525E-A7F1-464227899AC4}"/>
                    </a:ext>
                  </a:extLst>
                </p:cNvPr>
                <p:cNvSpPr/>
                <p:nvPr/>
              </p:nvSpPr>
              <p:spPr>
                <a:xfrm>
                  <a:off x="2791067" y="3148273"/>
                  <a:ext cx="556359" cy="27139"/>
                </a:xfrm>
                <a:custGeom>
                  <a:avLst/>
                  <a:gdLst>
                    <a:gd name="connsiteX0" fmla="*/ 0 w 567472"/>
                    <a:gd name="connsiteY0" fmla="*/ 0 h 27681"/>
                    <a:gd name="connsiteX1" fmla="*/ 567473 w 567472"/>
                    <a:gd name="connsiteY1" fmla="*/ 0 h 27681"/>
                  </a:gdLst>
                  <a:ahLst/>
                  <a:cxnLst>
                    <a:cxn ang="0">
                      <a:pos x="connsiteX0" y="connsiteY0"/>
                    </a:cxn>
                    <a:cxn ang="0">
                      <a:pos x="connsiteX1" y="connsiteY1"/>
                    </a:cxn>
                  </a:cxnLst>
                  <a:rect l="l" t="t" r="r" b="b"/>
                  <a:pathLst>
                    <a:path w="567472" h="27681">
                      <a:moveTo>
                        <a:pt x="0" y="0"/>
                      </a:moveTo>
                      <a:lnTo>
                        <a:pt x="567473" y="0"/>
                      </a:lnTo>
                    </a:path>
                  </a:pathLst>
                </a:custGeom>
                <a:ln w="12700" cap="rnd">
                  <a:solidFill>
                    <a:schemeClr val="accent1">
                      <a:lumMod val="75000"/>
                    </a:schemeClr>
                  </a:solidFill>
                  <a:prstDash val="solid"/>
                  <a:round/>
                </a:ln>
              </p:spPr>
              <p:txBody>
                <a:bodyPr rtlCol="0" anchor="ctr"/>
                <a:lstStyle/>
                <a:p>
                  <a:endParaRPr lang="en-US" sz="1586"/>
                </a:p>
              </p:txBody>
            </p:sp>
            <p:sp>
              <p:nvSpPr>
                <p:cNvPr id="136" name="Freeform: Shape 135">
                  <a:extLst>
                    <a:ext uri="{FF2B5EF4-FFF2-40B4-BE49-F238E27FC236}">
                      <a16:creationId xmlns:a16="http://schemas.microsoft.com/office/drawing/2014/main" id="{C5EEADE2-4339-CAD3-77F1-41BA78022DD7}"/>
                    </a:ext>
                  </a:extLst>
                </p:cNvPr>
                <p:cNvSpPr/>
                <p:nvPr/>
              </p:nvSpPr>
              <p:spPr>
                <a:xfrm>
                  <a:off x="3019038" y="3224264"/>
                  <a:ext cx="100415" cy="113985"/>
                </a:xfrm>
                <a:custGeom>
                  <a:avLst/>
                  <a:gdLst>
                    <a:gd name="connsiteX0" fmla="*/ 0 w 102421"/>
                    <a:gd name="connsiteY0" fmla="*/ 0 h 116262"/>
                    <a:gd name="connsiteX1" fmla="*/ 102422 w 102421"/>
                    <a:gd name="connsiteY1" fmla="*/ 0 h 116262"/>
                    <a:gd name="connsiteX2" fmla="*/ 102422 w 102421"/>
                    <a:gd name="connsiteY2" fmla="*/ 116263 h 116262"/>
                    <a:gd name="connsiteX3" fmla="*/ 0 w 102421"/>
                    <a:gd name="connsiteY3" fmla="*/ 116263 h 116262"/>
                  </a:gdLst>
                  <a:ahLst/>
                  <a:cxnLst>
                    <a:cxn ang="0">
                      <a:pos x="connsiteX0" y="connsiteY0"/>
                    </a:cxn>
                    <a:cxn ang="0">
                      <a:pos x="connsiteX1" y="connsiteY1"/>
                    </a:cxn>
                    <a:cxn ang="0">
                      <a:pos x="connsiteX2" y="connsiteY2"/>
                    </a:cxn>
                    <a:cxn ang="0">
                      <a:pos x="connsiteX3" y="connsiteY3"/>
                    </a:cxn>
                  </a:cxnLst>
                  <a:rect l="l" t="t" r="r" b="b"/>
                  <a:pathLst>
                    <a:path w="102421" h="116262">
                      <a:moveTo>
                        <a:pt x="0" y="0"/>
                      </a:moveTo>
                      <a:lnTo>
                        <a:pt x="102422" y="0"/>
                      </a:lnTo>
                      <a:lnTo>
                        <a:pt x="102422" y="116263"/>
                      </a:lnTo>
                      <a:lnTo>
                        <a:pt x="0" y="116263"/>
                      </a:lnTo>
                      <a:close/>
                    </a:path>
                  </a:pathLst>
                </a:custGeom>
                <a:noFill/>
                <a:ln w="12700" cap="rnd">
                  <a:solidFill>
                    <a:schemeClr val="accent1">
                      <a:lumMod val="75000"/>
                    </a:schemeClr>
                  </a:solidFill>
                  <a:prstDash val="solid"/>
                  <a:round/>
                </a:ln>
              </p:spPr>
              <p:txBody>
                <a:bodyPr rtlCol="0" anchor="ctr"/>
                <a:lstStyle/>
                <a:p>
                  <a:endParaRPr lang="en-US" sz="1586"/>
                </a:p>
              </p:txBody>
            </p:sp>
            <p:sp>
              <p:nvSpPr>
                <p:cNvPr id="137" name="Freeform: Shape 136">
                  <a:extLst>
                    <a:ext uri="{FF2B5EF4-FFF2-40B4-BE49-F238E27FC236}">
                      <a16:creationId xmlns:a16="http://schemas.microsoft.com/office/drawing/2014/main" id="{EE52BC3D-5E26-6308-E835-CC9F3C0611E6}"/>
                    </a:ext>
                  </a:extLst>
                </p:cNvPr>
                <p:cNvSpPr/>
                <p:nvPr/>
              </p:nvSpPr>
              <p:spPr>
                <a:xfrm>
                  <a:off x="2937620" y="3338249"/>
                  <a:ext cx="265966" cy="37995"/>
                </a:xfrm>
                <a:custGeom>
                  <a:avLst/>
                  <a:gdLst>
                    <a:gd name="connsiteX0" fmla="*/ 0 w 271279"/>
                    <a:gd name="connsiteY0" fmla="*/ 0 h 38754"/>
                    <a:gd name="connsiteX1" fmla="*/ 271280 w 271279"/>
                    <a:gd name="connsiteY1" fmla="*/ 0 h 38754"/>
                    <a:gd name="connsiteX2" fmla="*/ 271280 w 271279"/>
                    <a:gd name="connsiteY2" fmla="*/ 38754 h 38754"/>
                    <a:gd name="connsiteX3" fmla="*/ 0 w 271279"/>
                    <a:gd name="connsiteY3" fmla="*/ 38754 h 38754"/>
                  </a:gdLst>
                  <a:ahLst/>
                  <a:cxnLst>
                    <a:cxn ang="0">
                      <a:pos x="connsiteX0" y="connsiteY0"/>
                    </a:cxn>
                    <a:cxn ang="0">
                      <a:pos x="connsiteX1" y="connsiteY1"/>
                    </a:cxn>
                    <a:cxn ang="0">
                      <a:pos x="connsiteX2" y="connsiteY2"/>
                    </a:cxn>
                    <a:cxn ang="0">
                      <a:pos x="connsiteX3" y="connsiteY3"/>
                    </a:cxn>
                  </a:cxnLst>
                  <a:rect l="l" t="t" r="r" b="b"/>
                  <a:pathLst>
                    <a:path w="271279" h="38754">
                      <a:moveTo>
                        <a:pt x="0" y="0"/>
                      </a:moveTo>
                      <a:lnTo>
                        <a:pt x="271280" y="0"/>
                      </a:lnTo>
                      <a:lnTo>
                        <a:pt x="271280" y="38754"/>
                      </a:lnTo>
                      <a:lnTo>
                        <a:pt x="0" y="38754"/>
                      </a:lnTo>
                      <a:close/>
                    </a:path>
                  </a:pathLst>
                </a:custGeom>
                <a:noFill/>
                <a:ln w="12700" cap="rnd">
                  <a:solidFill>
                    <a:schemeClr val="accent1">
                      <a:lumMod val="75000"/>
                    </a:schemeClr>
                  </a:solidFill>
                  <a:prstDash val="solid"/>
                  <a:round/>
                </a:ln>
              </p:spPr>
              <p:txBody>
                <a:bodyPr rtlCol="0" anchor="ctr"/>
                <a:lstStyle/>
                <a:p>
                  <a:endParaRPr lang="en-US" sz="1586"/>
                </a:p>
              </p:txBody>
            </p:sp>
          </p:grpSp>
        </p:grpSp>
      </p:grpSp>
      <p:grpSp>
        <p:nvGrpSpPr>
          <p:cNvPr id="168" name="Group 167">
            <a:extLst>
              <a:ext uri="{FF2B5EF4-FFF2-40B4-BE49-F238E27FC236}">
                <a16:creationId xmlns:a16="http://schemas.microsoft.com/office/drawing/2014/main" id="{61876470-53DD-36E9-5943-E3B973332137}"/>
              </a:ext>
            </a:extLst>
          </p:cNvPr>
          <p:cNvGrpSpPr/>
          <p:nvPr/>
        </p:nvGrpSpPr>
        <p:grpSpPr>
          <a:xfrm>
            <a:off x="2937080" y="4946196"/>
            <a:ext cx="507600" cy="507597"/>
            <a:chOff x="620972" y="5338807"/>
            <a:chExt cx="576000" cy="575997"/>
          </a:xfrm>
        </p:grpSpPr>
        <p:sp>
          <p:nvSpPr>
            <p:cNvPr id="169" name="Oval 168">
              <a:extLst>
                <a:ext uri="{FF2B5EF4-FFF2-40B4-BE49-F238E27FC236}">
                  <a16:creationId xmlns:a16="http://schemas.microsoft.com/office/drawing/2014/main" id="{7D50702D-F868-1254-1039-778B998604ED}"/>
                </a:ext>
              </a:extLst>
            </p:cNvPr>
            <p:cNvSpPr>
              <a:spLocks noChangeAspect="1"/>
            </p:cNvSpPr>
            <p:nvPr/>
          </p:nvSpPr>
          <p:spPr>
            <a:xfrm>
              <a:off x="620972" y="5338807"/>
              <a:ext cx="576000" cy="575997"/>
            </a:xfrm>
            <a:prstGeom prst="ellipse">
              <a:avLst/>
            </a:prstGeom>
            <a:solidFill>
              <a:schemeClr val="bg1"/>
            </a:solidFill>
            <a:ln w="19050" cap="flat" cmpd="sng" algn="ctr">
              <a:solidFill>
                <a:schemeClr val="accent5">
                  <a:lumMod val="75000"/>
                </a:schemeClr>
              </a:solidFill>
              <a:prstDash val="solid"/>
            </a:ln>
            <a:effectLst/>
          </p:spPr>
          <p:txBody>
            <a:bodyPr lIns="31725" tIns="41144" rIns="31725" bIns="41144" anchor="ctr"/>
            <a:lstStyle/>
            <a:p>
              <a:pPr algn="ctr" defTabSz="640771" fontAlgn="base">
                <a:lnSpc>
                  <a:spcPct val="95000"/>
                </a:lnSpc>
                <a:spcBef>
                  <a:spcPct val="0"/>
                </a:spcBef>
                <a:spcAft>
                  <a:spcPct val="0"/>
                </a:spcAft>
                <a:defRPr/>
              </a:pPr>
              <a:endParaRPr lang="en-US" sz="1234" b="1" kern="0">
                <a:ln w="9525">
                  <a:solidFill>
                    <a:prstClr val="black"/>
                  </a:solidFill>
                </a:ln>
                <a:solidFill>
                  <a:schemeClr val="accent1"/>
                </a:solidFill>
                <a:latin typeface="Open Sans"/>
                <a:ea typeface="MS PGothic"/>
                <a:cs typeface="Times New Roman" pitchFamily="18" charset="0"/>
              </a:endParaRPr>
            </a:p>
          </p:txBody>
        </p:sp>
        <p:grpSp>
          <p:nvGrpSpPr>
            <p:cNvPr id="170" name="EV Charging 1">
              <a:extLst>
                <a:ext uri="{FF2B5EF4-FFF2-40B4-BE49-F238E27FC236}">
                  <a16:creationId xmlns:a16="http://schemas.microsoft.com/office/drawing/2014/main" id="{53A948D9-AA09-BF60-CC2F-4F39A2F6019D}"/>
                </a:ext>
              </a:extLst>
            </p:cNvPr>
            <p:cNvGrpSpPr>
              <a:grpSpLocks noChangeAspect="1"/>
            </p:cNvGrpSpPr>
            <p:nvPr>
              <p:custDataLst>
                <p:tags r:id="rId13"/>
              </p:custDataLst>
            </p:nvPr>
          </p:nvGrpSpPr>
          <p:grpSpPr>
            <a:xfrm>
              <a:off x="799825" y="5516049"/>
              <a:ext cx="218292" cy="221512"/>
              <a:chOff x="5360405" y="5091383"/>
              <a:chExt cx="516261" cy="523880"/>
            </a:xfrm>
          </p:grpSpPr>
          <p:sp>
            <p:nvSpPr>
              <p:cNvPr id="171" name="Freeform: Shape 170">
                <a:extLst>
                  <a:ext uri="{FF2B5EF4-FFF2-40B4-BE49-F238E27FC236}">
                    <a16:creationId xmlns:a16="http://schemas.microsoft.com/office/drawing/2014/main" id="{B43FC5AC-E046-2740-5F3D-EB502FE2A00E}"/>
                  </a:ext>
                </a:extLst>
              </p:cNvPr>
              <p:cNvSpPr/>
              <p:nvPr/>
            </p:nvSpPr>
            <p:spPr>
              <a:xfrm>
                <a:off x="5385623" y="5091383"/>
                <a:ext cx="297071" cy="479172"/>
              </a:xfrm>
              <a:custGeom>
                <a:avLst/>
                <a:gdLst>
                  <a:gd name="connsiteX0" fmla="*/ 89 w 297071"/>
                  <a:gd name="connsiteY0" fmla="*/ 479172 h 479172"/>
                  <a:gd name="connsiteX1" fmla="*/ 89 w 297071"/>
                  <a:gd name="connsiteY1" fmla="*/ 42204 h 479172"/>
                  <a:gd name="connsiteX2" fmla="*/ 50703 w 297071"/>
                  <a:gd name="connsiteY2" fmla="*/ 307 h 479172"/>
                  <a:gd name="connsiteX3" fmla="*/ 255127 w 297071"/>
                  <a:gd name="connsiteY3" fmla="*/ 26 h 479172"/>
                  <a:gd name="connsiteX4" fmla="*/ 297024 w 297071"/>
                  <a:gd name="connsiteY4" fmla="*/ 43892 h 479172"/>
                  <a:gd name="connsiteX5" fmla="*/ 297024 w 297071"/>
                  <a:gd name="connsiteY5" fmla="*/ 479172 h 47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071" h="479172">
                    <a:moveTo>
                      <a:pt x="89" y="479172"/>
                    </a:moveTo>
                    <a:lnTo>
                      <a:pt x="89" y="42204"/>
                    </a:lnTo>
                    <a:cubicBezTo>
                      <a:pt x="89" y="42204"/>
                      <a:pt x="-4410" y="-4192"/>
                      <a:pt x="50703" y="307"/>
                    </a:cubicBezTo>
                    <a:cubicBezTo>
                      <a:pt x="105816" y="4806"/>
                      <a:pt x="255127" y="26"/>
                      <a:pt x="255127" y="26"/>
                    </a:cubicBezTo>
                    <a:cubicBezTo>
                      <a:pt x="255127" y="26"/>
                      <a:pt x="298711" y="1994"/>
                      <a:pt x="297024" y="43892"/>
                    </a:cubicBezTo>
                    <a:cubicBezTo>
                      <a:pt x="295337" y="85789"/>
                      <a:pt x="297024" y="479172"/>
                      <a:pt x="297024" y="479172"/>
                    </a:cubicBezTo>
                  </a:path>
                </a:pathLst>
              </a:custGeom>
              <a:noFill/>
              <a:ln w="12700" cap="rnd">
                <a:solidFill>
                  <a:srgbClr val="BCBD81"/>
                </a:solidFill>
                <a:prstDash val="solid"/>
                <a:round/>
              </a:ln>
            </p:spPr>
            <p:txBody>
              <a:bodyPr rtlCol="0" anchor="ctr"/>
              <a:lstStyle/>
              <a:p>
                <a:endParaRPr lang="en-US" sz="1586"/>
              </a:p>
            </p:txBody>
          </p:sp>
          <p:sp>
            <p:nvSpPr>
              <p:cNvPr id="172" name="Freeform: Shape 171">
                <a:extLst>
                  <a:ext uri="{FF2B5EF4-FFF2-40B4-BE49-F238E27FC236}">
                    <a16:creationId xmlns:a16="http://schemas.microsoft.com/office/drawing/2014/main" id="{EDB3D41F-1DAA-547E-A706-44EB0D3DA7C8}"/>
                  </a:ext>
                </a:extLst>
              </p:cNvPr>
              <p:cNvSpPr/>
              <p:nvPr/>
            </p:nvSpPr>
            <p:spPr>
              <a:xfrm>
                <a:off x="5360405" y="5587145"/>
                <a:ext cx="339956" cy="28118"/>
              </a:xfrm>
              <a:custGeom>
                <a:avLst/>
                <a:gdLst>
                  <a:gd name="connsiteX0" fmla="*/ 0 w 339956"/>
                  <a:gd name="connsiteY0" fmla="*/ 0 h 28118"/>
                  <a:gd name="connsiteX1" fmla="*/ 339957 w 339956"/>
                  <a:gd name="connsiteY1" fmla="*/ 0 h 28118"/>
                </a:gdLst>
                <a:ahLst/>
                <a:cxnLst>
                  <a:cxn ang="0">
                    <a:pos x="connsiteX0" y="connsiteY0"/>
                  </a:cxn>
                  <a:cxn ang="0">
                    <a:pos x="connsiteX1" y="connsiteY1"/>
                  </a:cxn>
                </a:cxnLst>
                <a:rect l="l" t="t" r="r" b="b"/>
                <a:pathLst>
                  <a:path w="339956" h="28118">
                    <a:moveTo>
                      <a:pt x="0" y="0"/>
                    </a:moveTo>
                    <a:lnTo>
                      <a:pt x="339957" y="0"/>
                    </a:lnTo>
                  </a:path>
                </a:pathLst>
              </a:custGeom>
              <a:ln w="12700" cap="rnd">
                <a:solidFill>
                  <a:srgbClr val="BCBD81"/>
                </a:solidFill>
                <a:prstDash val="solid"/>
                <a:round/>
              </a:ln>
            </p:spPr>
            <p:txBody>
              <a:bodyPr rtlCol="0" anchor="ctr"/>
              <a:lstStyle/>
              <a:p>
                <a:endParaRPr lang="en-US" sz="1586"/>
              </a:p>
            </p:txBody>
          </p:sp>
          <p:sp>
            <p:nvSpPr>
              <p:cNvPr id="173" name="Freeform: Shape 172">
                <a:extLst>
                  <a:ext uri="{FF2B5EF4-FFF2-40B4-BE49-F238E27FC236}">
                    <a16:creationId xmlns:a16="http://schemas.microsoft.com/office/drawing/2014/main" id="{C527C06E-E3BC-48A7-21D9-42A4298D5E1B}"/>
                  </a:ext>
                </a:extLst>
              </p:cNvPr>
              <p:cNvSpPr/>
              <p:nvPr/>
            </p:nvSpPr>
            <p:spPr>
              <a:xfrm>
                <a:off x="5450385" y="5157207"/>
                <a:ext cx="167869" cy="129346"/>
              </a:xfrm>
              <a:custGeom>
                <a:avLst/>
                <a:gdLst>
                  <a:gd name="connsiteX0" fmla="*/ 0 w 167869"/>
                  <a:gd name="connsiteY0" fmla="*/ 0 h 129346"/>
                  <a:gd name="connsiteX1" fmla="*/ 167870 w 167869"/>
                  <a:gd name="connsiteY1" fmla="*/ 0 h 129346"/>
                  <a:gd name="connsiteX2" fmla="*/ 167870 w 167869"/>
                  <a:gd name="connsiteY2" fmla="*/ 129347 h 129346"/>
                  <a:gd name="connsiteX3" fmla="*/ 0 w 167869"/>
                  <a:gd name="connsiteY3" fmla="*/ 129347 h 129346"/>
                </a:gdLst>
                <a:ahLst/>
                <a:cxnLst>
                  <a:cxn ang="0">
                    <a:pos x="connsiteX0" y="connsiteY0"/>
                  </a:cxn>
                  <a:cxn ang="0">
                    <a:pos x="connsiteX1" y="connsiteY1"/>
                  </a:cxn>
                  <a:cxn ang="0">
                    <a:pos x="connsiteX2" y="connsiteY2"/>
                  </a:cxn>
                  <a:cxn ang="0">
                    <a:pos x="connsiteX3" y="connsiteY3"/>
                  </a:cxn>
                </a:cxnLst>
                <a:rect l="l" t="t" r="r" b="b"/>
                <a:pathLst>
                  <a:path w="167869" h="129346">
                    <a:moveTo>
                      <a:pt x="0" y="0"/>
                    </a:moveTo>
                    <a:lnTo>
                      <a:pt x="167870" y="0"/>
                    </a:lnTo>
                    <a:lnTo>
                      <a:pt x="167870" y="129347"/>
                    </a:lnTo>
                    <a:lnTo>
                      <a:pt x="0" y="129347"/>
                    </a:lnTo>
                    <a:close/>
                  </a:path>
                </a:pathLst>
              </a:custGeom>
              <a:noFill/>
              <a:ln w="12700" cap="rnd">
                <a:solidFill>
                  <a:srgbClr val="BCBD81"/>
                </a:solidFill>
                <a:prstDash val="solid"/>
                <a:round/>
              </a:ln>
            </p:spPr>
            <p:txBody>
              <a:bodyPr rtlCol="0" anchor="ctr"/>
              <a:lstStyle/>
              <a:p>
                <a:endParaRPr lang="en-US" sz="1586"/>
              </a:p>
            </p:txBody>
          </p:sp>
          <p:sp>
            <p:nvSpPr>
              <p:cNvPr id="174" name="Freeform: Shape 173">
                <a:extLst>
                  <a:ext uri="{FF2B5EF4-FFF2-40B4-BE49-F238E27FC236}">
                    <a16:creationId xmlns:a16="http://schemas.microsoft.com/office/drawing/2014/main" id="{2B4B3B34-3DA9-D846-82B7-A0630DC72391}"/>
                  </a:ext>
                </a:extLst>
              </p:cNvPr>
              <p:cNvSpPr/>
              <p:nvPr/>
            </p:nvSpPr>
            <p:spPr>
              <a:xfrm>
                <a:off x="5479629" y="5334637"/>
                <a:ext cx="101509" cy="212297"/>
              </a:xfrm>
              <a:custGeom>
                <a:avLst/>
                <a:gdLst>
                  <a:gd name="connsiteX0" fmla="*/ 74796 w 101509"/>
                  <a:gd name="connsiteY0" fmla="*/ 0 h 212297"/>
                  <a:gd name="connsiteX1" fmla="*/ 0 w 101509"/>
                  <a:gd name="connsiteY1" fmla="*/ 123442 h 212297"/>
                  <a:gd name="connsiteX2" fmla="*/ 40210 w 101509"/>
                  <a:gd name="connsiteY2" fmla="*/ 123442 h 212297"/>
                  <a:gd name="connsiteX3" fmla="*/ 17153 w 101509"/>
                  <a:gd name="connsiteY3" fmla="*/ 212298 h 212297"/>
                  <a:gd name="connsiteX4" fmla="*/ 101509 w 101509"/>
                  <a:gd name="connsiteY4" fmla="*/ 86325 h 212297"/>
                  <a:gd name="connsiteX5" fmla="*/ 57362 w 101509"/>
                  <a:gd name="connsiteY5" fmla="*/ 86325 h 212297"/>
                  <a:gd name="connsiteX6" fmla="*/ 74796 w 101509"/>
                  <a:gd name="connsiteY6" fmla="*/ 0 h 2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09" h="212297">
                    <a:moveTo>
                      <a:pt x="74796" y="0"/>
                    </a:moveTo>
                    <a:lnTo>
                      <a:pt x="0" y="123442"/>
                    </a:lnTo>
                    <a:lnTo>
                      <a:pt x="40210" y="123442"/>
                    </a:lnTo>
                    <a:lnTo>
                      <a:pt x="17153" y="212298"/>
                    </a:lnTo>
                    <a:lnTo>
                      <a:pt x="101509" y="86325"/>
                    </a:lnTo>
                    <a:lnTo>
                      <a:pt x="57362" y="86325"/>
                    </a:lnTo>
                    <a:lnTo>
                      <a:pt x="74796" y="0"/>
                    </a:lnTo>
                    <a:close/>
                  </a:path>
                </a:pathLst>
              </a:custGeom>
              <a:noFill/>
              <a:ln w="12700" cap="rnd">
                <a:solidFill>
                  <a:srgbClr val="BCBD81"/>
                </a:solidFill>
                <a:prstDash val="solid"/>
                <a:round/>
              </a:ln>
            </p:spPr>
            <p:txBody>
              <a:bodyPr rtlCol="0" anchor="ctr"/>
              <a:lstStyle/>
              <a:p>
                <a:endParaRPr lang="en-US" sz="1586"/>
              </a:p>
            </p:txBody>
          </p:sp>
          <p:sp>
            <p:nvSpPr>
              <p:cNvPr id="175" name="Freeform: Shape 174">
                <a:extLst>
                  <a:ext uri="{FF2B5EF4-FFF2-40B4-BE49-F238E27FC236}">
                    <a16:creationId xmlns:a16="http://schemas.microsoft.com/office/drawing/2014/main" id="{0E5CE0DC-0BE5-A18C-C56B-A7CB32859903}"/>
                  </a:ext>
                </a:extLst>
              </p:cNvPr>
              <p:cNvSpPr/>
              <p:nvPr/>
            </p:nvSpPr>
            <p:spPr>
              <a:xfrm>
                <a:off x="5686584" y="5274702"/>
                <a:ext cx="66906" cy="226961"/>
              </a:xfrm>
              <a:custGeom>
                <a:avLst/>
                <a:gdLst>
                  <a:gd name="connsiteX0" fmla="*/ 0 w 66906"/>
                  <a:gd name="connsiteY0" fmla="*/ 3416 h 226961"/>
                  <a:gd name="connsiteX1" fmla="*/ 65236 w 66906"/>
                  <a:gd name="connsiteY1" fmla="*/ 226961 h 226961"/>
                </a:gdLst>
                <a:ahLst/>
                <a:cxnLst>
                  <a:cxn ang="0">
                    <a:pos x="connsiteX0" y="connsiteY0"/>
                  </a:cxn>
                  <a:cxn ang="0">
                    <a:pos x="connsiteX1" y="connsiteY1"/>
                  </a:cxn>
                </a:cxnLst>
                <a:rect l="l" t="t" r="r" b="b"/>
                <a:pathLst>
                  <a:path w="66906" h="226961">
                    <a:moveTo>
                      <a:pt x="0" y="3416"/>
                    </a:moveTo>
                    <a:cubicBezTo>
                      <a:pt x="0" y="3416"/>
                      <a:pt x="79295" y="-45511"/>
                      <a:pt x="65236" y="226961"/>
                    </a:cubicBezTo>
                  </a:path>
                </a:pathLst>
              </a:custGeom>
              <a:noFill/>
              <a:ln w="12700" cap="rnd">
                <a:solidFill>
                  <a:srgbClr val="BCBD81"/>
                </a:solidFill>
                <a:prstDash val="solid"/>
                <a:round/>
              </a:ln>
            </p:spPr>
            <p:txBody>
              <a:bodyPr rtlCol="0" anchor="ctr"/>
              <a:lstStyle/>
              <a:p>
                <a:endParaRPr lang="en-US" sz="1586"/>
              </a:p>
            </p:txBody>
          </p:sp>
          <p:sp>
            <p:nvSpPr>
              <p:cNvPr id="176" name="Freeform: Shape 175">
                <a:extLst>
                  <a:ext uri="{FF2B5EF4-FFF2-40B4-BE49-F238E27FC236}">
                    <a16:creationId xmlns:a16="http://schemas.microsoft.com/office/drawing/2014/main" id="{26625198-A416-9ED5-BA8F-912FF325005C}"/>
                  </a:ext>
                </a:extLst>
              </p:cNvPr>
              <p:cNvSpPr/>
              <p:nvPr/>
            </p:nvSpPr>
            <p:spPr>
              <a:xfrm>
                <a:off x="5753225" y="5156926"/>
                <a:ext cx="112475" cy="365347"/>
              </a:xfrm>
              <a:custGeom>
                <a:avLst/>
                <a:gdLst>
                  <a:gd name="connsiteX0" fmla="*/ 0 w 112475"/>
                  <a:gd name="connsiteY0" fmla="*/ 349237 h 365347"/>
                  <a:gd name="connsiteX1" fmla="*/ 63549 w 112475"/>
                  <a:gd name="connsiteY1" fmla="*/ 344738 h 365347"/>
                  <a:gd name="connsiteX2" fmla="*/ 63549 w 112475"/>
                  <a:gd name="connsiteY2" fmla="*/ 107133 h 365347"/>
                  <a:gd name="connsiteX3" fmla="*/ 8717 w 112475"/>
                  <a:gd name="connsiteY3" fmla="*/ 0 h 365347"/>
                  <a:gd name="connsiteX4" fmla="*/ 110788 w 112475"/>
                  <a:gd name="connsiteY4" fmla="*/ 0 h 365347"/>
                  <a:gd name="connsiteX5" fmla="*/ 63549 w 112475"/>
                  <a:gd name="connsiteY5" fmla="*/ 107133 h 36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75" h="365347">
                    <a:moveTo>
                      <a:pt x="0" y="349237"/>
                    </a:moveTo>
                    <a:cubicBezTo>
                      <a:pt x="0" y="349237"/>
                      <a:pt x="30931" y="388322"/>
                      <a:pt x="63549" y="344738"/>
                    </a:cubicBezTo>
                    <a:lnTo>
                      <a:pt x="63549" y="107133"/>
                    </a:lnTo>
                    <a:cubicBezTo>
                      <a:pt x="63549" y="107133"/>
                      <a:pt x="-19402" y="85481"/>
                      <a:pt x="8717" y="0"/>
                    </a:cubicBezTo>
                    <a:lnTo>
                      <a:pt x="110788" y="0"/>
                    </a:lnTo>
                    <a:cubicBezTo>
                      <a:pt x="110788" y="0"/>
                      <a:pt x="126254" y="91386"/>
                      <a:pt x="63549" y="107133"/>
                    </a:cubicBezTo>
                  </a:path>
                </a:pathLst>
              </a:custGeom>
              <a:noFill/>
              <a:ln w="12700" cap="rnd">
                <a:solidFill>
                  <a:srgbClr val="BCBD81"/>
                </a:solidFill>
                <a:prstDash val="solid"/>
                <a:round/>
              </a:ln>
            </p:spPr>
            <p:txBody>
              <a:bodyPr rtlCol="0" anchor="ctr"/>
              <a:lstStyle/>
              <a:p>
                <a:endParaRPr lang="en-US" sz="1586"/>
              </a:p>
            </p:txBody>
          </p:sp>
          <p:sp>
            <p:nvSpPr>
              <p:cNvPr id="177" name="Freeform: Shape 176">
                <a:extLst>
                  <a:ext uri="{FF2B5EF4-FFF2-40B4-BE49-F238E27FC236}">
                    <a16:creationId xmlns:a16="http://schemas.microsoft.com/office/drawing/2014/main" id="{70B0DC0D-5B67-EC1E-3952-A9F51AD497F3}"/>
                  </a:ext>
                </a:extLst>
              </p:cNvPr>
              <p:cNvSpPr/>
              <p:nvPr/>
            </p:nvSpPr>
            <p:spPr>
              <a:xfrm>
                <a:off x="5781907" y="5115872"/>
                <a:ext cx="843" cy="41334"/>
              </a:xfrm>
              <a:custGeom>
                <a:avLst/>
                <a:gdLst>
                  <a:gd name="connsiteX0" fmla="*/ 844 w 843"/>
                  <a:gd name="connsiteY0" fmla="*/ 0 h 41334"/>
                  <a:gd name="connsiteX1" fmla="*/ 0 w 843"/>
                  <a:gd name="connsiteY1" fmla="*/ 41335 h 41334"/>
                </a:gdLst>
                <a:ahLst/>
                <a:cxnLst>
                  <a:cxn ang="0">
                    <a:pos x="connsiteX0" y="connsiteY0"/>
                  </a:cxn>
                  <a:cxn ang="0">
                    <a:pos x="connsiteX1" y="connsiteY1"/>
                  </a:cxn>
                </a:cxnLst>
                <a:rect l="l" t="t" r="r" b="b"/>
                <a:pathLst>
                  <a:path w="843" h="41334">
                    <a:moveTo>
                      <a:pt x="844" y="0"/>
                    </a:moveTo>
                    <a:lnTo>
                      <a:pt x="0" y="41335"/>
                    </a:lnTo>
                  </a:path>
                </a:pathLst>
              </a:custGeom>
              <a:ln w="12700" cap="rnd">
                <a:solidFill>
                  <a:srgbClr val="BCBD81"/>
                </a:solidFill>
                <a:prstDash val="solid"/>
                <a:round/>
              </a:ln>
            </p:spPr>
            <p:txBody>
              <a:bodyPr rtlCol="0" anchor="ctr"/>
              <a:lstStyle/>
              <a:p>
                <a:endParaRPr lang="en-US" sz="1586"/>
              </a:p>
            </p:txBody>
          </p:sp>
          <p:sp>
            <p:nvSpPr>
              <p:cNvPr id="178" name="Freeform: Shape 177">
                <a:extLst>
                  <a:ext uri="{FF2B5EF4-FFF2-40B4-BE49-F238E27FC236}">
                    <a16:creationId xmlns:a16="http://schemas.microsoft.com/office/drawing/2014/main" id="{44EC30F7-0B6B-1CA2-53BD-5193DA6A27B2}"/>
                  </a:ext>
                </a:extLst>
              </p:cNvPr>
              <p:cNvSpPr/>
              <p:nvPr/>
            </p:nvSpPr>
            <p:spPr>
              <a:xfrm>
                <a:off x="5848548" y="5115872"/>
                <a:ext cx="28118" cy="41334"/>
              </a:xfrm>
              <a:custGeom>
                <a:avLst/>
                <a:gdLst>
                  <a:gd name="connsiteX0" fmla="*/ 0 w 28118"/>
                  <a:gd name="connsiteY0" fmla="*/ 0 h 41334"/>
                  <a:gd name="connsiteX1" fmla="*/ 0 w 28118"/>
                  <a:gd name="connsiteY1" fmla="*/ 41335 h 41334"/>
                </a:gdLst>
                <a:ahLst/>
                <a:cxnLst>
                  <a:cxn ang="0">
                    <a:pos x="connsiteX0" y="connsiteY0"/>
                  </a:cxn>
                  <a:cxn ang="0">
                    <a:pos x="connsiteX1" y="connsiteY1"/>
                  </a:cxn>
                </a:cxnLst>
                <a:rect l="l" t="t" r="r" b="b"/>
                <a:pathLst>
                  <a:path w="28118" h="41334">
                    <a:moveTo>
                      <a:pt x="0" y="0"/>
                    </a:moveTo>
                    <a:lnTo>
                      <a:pt x="0" y="41335"/>
                    </a:lnTo>
                  </a:path>
                </a:pathLst>
              </a:custGeom>
              <a:ln w="12700" cap="rnd">
                <a:solidFill>
                  <a:srgbClr val="BCBD81"/>
                </a:solidFill>
                <a:prstDash val="solid"/>
                <a:round/>
              </a:ln>
            </p:spPr>
            <p:txBody>
              <a:bodyPr rtlCol="0" anchor="ctr"/>
              <a:lstStyle/>
              <a:p>
                <a:endParaRPr lang="en-US" sz="1586"/>
              </a:p>
            </p:txBody>
          </p:sp>
        </p:grpSp>
      </p:grpSp>
      <p:grpSp>
        <p:nvGrpSpPr>
          <p:cNvPr id="179" name="Group 178">
            <a:extLst>
              <a:ext uri="{FF2B5EF4-FFF2-40B4-BE49-F238E27FC236}">
                <a16:creationId xmlns:a16="http://schemas.microsoft.com/office/drawing/2014/main" id="{9406CE9D-D2AD-C7AB-74F6-57B21C80C7C1}"/>
              </a:ext>
            </a:extLst>
          </p:cNvPr>
          <p:cNvGrpSpPr/>
          <p:nvPr/>
        </p:nvGrpSpPr>
        <p:grpSpPr>
          <a:xfrm>
            <a:off x="2937080" y="5561968"/>
            <a:ext cx="507600" cy="507597"/>
            <a:chOff x="620972" y="6037555"/>
            <a:chExt cx="576000" cy="575997"/>
          </a:xfrm>
        </p:grpSpPr>
        <p:sp>
          <p:nvSpPr>
            <p:cNvPr id="180" name="Oval 179">
              <a:extLst>
                <a:ext uri="{FF2B5EF4-FFF2-40B4-BE49-F238E27FC236}">
                  <a16:creationId xmlns:a16="http://schemas.microsoft.com/office/drawing/2014/main" id="{F3B411DA-8F11-170F-4043-BBDD13934D61}"/>
                </a:ext>
              </a:extLst>
            </p:cNvPr>
            <p:cNvSpPr>
              <a:spLocks noChangeAspect="1"/>
            </p:cNvSpPr>
            <p:nvPr/>
          </p:nvSpPr>
          <p:spPr>
            <a:xfrm>
              <a:off x="620972" y="6037555"/>
              <a:ext cx="576000" cy="575997"/>
            </a:xfrm>
            <a:prstGeom prst="ellipse">
              <a:avLst/>
            </a:prstGeom>
            <a:solidFill>
              <a:schemeClr val="bg1"/>
            </a:solidFill>
            <a:ln w="19050" cap="flat" cmpd="sng" algn="ctr">
              <a:solidFill>
                <a:schemeClr val="bg1">
                  <a:lumMod val="50000"/>
                </a:schemeClr>
              </a:solidFill>
              <a:prstDash val="solid"/>
            </a:ln>
            <a:effectLst/>
          </p:spPr>
          <p:txBody>
            <a:bodyPr lIns="31725" tIns="41144" rIns="31725" bIns="41144" anchor="ctr"/>
            <a:lstStyle/>
            <a:p>
              <a:pPr algn="ctr" defTabSz="640771" fontAlgn="base">
                <a:lnSpc>
                  <a:spcPct val="95000"/>
                </a:lnSpc>
                <a:spcBef>
                  <a:spcPct val="0"/>
                </a:spcBef>
                <a:spcAft>
                  <a:spcPct val="0"/>
                </a:spcAft>
                <a:defRPr/>
              </a:pPr>
              <a:endParaRPr lang="en-US" sz="1234" b="1" kern="0">
                <a:ln w="9525">
                  <a:solidFill>
                    <a:prstClr val="black"/>
                  </a:solidFill>
                </a:ln>
                <a:solidFill>
                  <a:schemeClr val="accent1"/>
                </a:solidFill>
                <a:latin typeface="Open Sans"/>
                <a:ea typeface="MS PGothic"/>
                <a:cs typeface="Times New Roman" pitchFamily="18" charset="0"/>
              </a:endParaRPr>
            </a:p>
          </p:txBody>
        </p:sp>
        <p:grpSp>
          <p:nvGrpSpPr>
            <p:cNvPr id="181" name="Graphic 1">
              <a:extLst>
                <a:ext uri="{FF2B5EF4-FFF2-40B4-BE49-F238E27FC236}">
                  <a16:creationId xmlns:a16="http://schemas.microsoft.com/office/drawing/2014/main" id="{3323B052-E31F-DB2A-3C0F-8E5A1BB5E876}"/>
                </a:ext>
              </a:extLst>
            </p:cNvPr>
            <p:cNvGrpSpPr>
              <a:grpSpLocks/>
            </p:cNvGrpSpPr>
            <p:nvPr>
              <p:custDataLst>
                <p:tags r:id="rId12"/>
              </p:custDataLst>
            </p:nvPr>
          </p:nvGrpSpPr>
          <p:grpSpPr>
            <a:xfrm>
              <a:off x="768591" y="6186469"/>
              <a:ext cx="277075" cy="291813"/>
              <a:chOff x="8106980" y="6298738"/>
              <a:chExt cx="308151" cy="324542"/>
            </a:xfrm>
          </p:grpSpPr>
          <p:sp>
            <p:nvSpPr>
              <p:cNvPr id="182" name="Freeform: Shape 181">
                <a:extLst>
                  <a:ext uri="{FF2B5EF4-FFF2-40B4-BE49-F238E27FC236}">
                    <a16:creationId xmlns:a16="http://schemas.microsoft.com/office/drawing/2014/main" id="{FEFE569C-7B46-48AA-0EAD-5C4E5177479D}"/>
                  </a:ext>
                </a:extLst>
              </p:cNvPr>
              <p:cNvSpPr/>
              <p:nvPr/>
            </p:nvSpPr>
            <p:spPr>
              <a:xfrm>
                <a:off x="8106980" y="6298738"/>
                <a:ext cx="308151" cy="39338"/>
              </a:xfrm>
              <a:custGeom>
                <a:avLst/>
                <a:gdLst>
                  <a:gd name="connsiteX0" fmla="*/ 0 w 308151"/>
                  <a:gd name="connsiteY0" fmla="*/ 0 h 39338"/>
                  <a:gd name="connsiteX1" fmla="*/ 308151 w 308151"/>
                  <a:gd name="connsiteY1" fmla="*/ 0 h 39338"/>
                  <a:gd name="connsiteX2" fmla="*/ 308151 w 308151"/>
                  <a:gd name="connsiteY2" fmla="*/ 39339 h 39338"/>
                  <a:gd name="connsiteX3" fmla="*/ 0 w 308151"/>
                  <a:gd name="connsiteY3" fmla="*/ 39339 h 39338"/>
                </a:gdLst>
                <a:ahLst/>
                <a:cxnLst>
                  <a:cxn ang="0">
                    <a:pos x="connsiteX0" y="connsiteY0"/>
                  </a:cxn>
                  <a:cxn ang="0">
                    <a:pos x="connsiteX1" y="connsiteY1"/>
                  </a:cxn>
                  <a:cxn ang="0">
                    <a:pos x="connsiteX2" y="connsiteY2"/>
                  </a:cxn>
                  <a:cxn ang="0">
                    <a:pos x="connsiteX3" y="connsiteY3"/>
                  </a:cxn>
                </a:cxnLst>
                <a:rect l="l" t="t" r="r" b="b"/>
                <a:pathLst>
                  <a:path w="308151" h="39338">
                    <a:moveTo>
                      <a:pt x="0" y="0"/>
                    </a:moveTo>
                    <a:lnTo>
                      <a:pt x="308151" y="0"/>
                    </a:lnTo>
                    <a:lnTo>
                      <a:pt x="308151" y="39339"/>
                    </a:lnTo>
                    <a:lnTo>
                      <a:pt x="0" y="39339"/>
                    </a:lnTo>
                    <a:close/>
                  </a:path>
                </a:pathLst>
              </a:custGeom>
              <a:noFill/>
              <a:ln w="12087" cap="rnd">
                <a:solidFill>
                  <a:schemeClr val="bg1">
                    <a:lumMod val="50000"/>
                  </a:schemeClr>
                </a:solidFill>
                <a:prstDash val="solid"/>
                <a:round/>
              </a:ln>
            </p:spPr>
            <p:txBody>
              <a:bodyPr rtlCol="0" anchor="ctr"/>
              <a:lstStyle/>
              <a:p>
                <a:endParaRPr lang="en-US" sz="1586"/>
              </a:p>
            </p:txBody>
          </p:sp>
          <p:sp>
            <p:nvSpPr>
              <p:cNvPr id="183" name="Freeform: Shape 182">
                <a:extLst>
                  <a:ext uri="{FF2B5EF4-FFF2-40B4-BE49-F238E27FC236}">
                    <a16:creationId xmlns:a16="http://schemas.microsoft.com/office/drawing/2014/main" id="{3BF59866-BE33-0084-60AB-DDE181A565AC}"/>
                  </a:ext>
                </a:extLst>
              </p:cNvPr>
              <p:cNvSpPr/>
              <p:nvPr/>
            </p:nvSpPr>
            <p:spPr>
              <a:xfrm>
                <a:off x="8106980" y="6541325"/>
                <a:ext cx="308151" cy="6556"/>
              </a:xfrm>
              <a:custGeom>
                <a:avLst/>
                <a:gdLst>
                  <a:gd name="connsiteX0" fmla="*/ 0 w 308151"/>
                  <a:gd name="connsiteY0" fmla="*/ 0 h 6556"/>
                  <a:gd name="connsiteX1" fmla="*/ 308151 w 308151"/>
                  <a:gd name="connsiteY1" fmla="*/ 0 h 6556"/>
                </a:gdLst>
                <a:ahLst/>
                <a:cxnLst>
                  <a:cxn ang="0">
                    <a:pos x="connsiteX0" y="connsiteY0"/>
                  </a:cxn>
                  <a:cxn ang="0">
                    <a:pos x="connsiteX1" y="connsiteY1"/>
                  </a:cxn>
                </a:cxnLst>
                <a:rect l="l" t="t" r="r" b="b"/>
                <a:pathLst>
                  <a:path w="308151" h="6556">
                    <a:moveTo>
                      <a:pt x="0" y="0"/>
                    </a:moveTo>
                    <a:lnTo>
                      <a:pt x="308151" y="0"/>
                    </a:lnTo>
                  </a:path>
                </a:pathLst>
              </a:custGeom>
              <a:ln w="12087" cap="rnd">
                <a:solidFill>
                  <a:schemeClr val="bg1">
                    <a:lumMod val="50000"/>
                  </a:schemeClr>
                </a:solidFill>
                <a:prstDash val="solid"/>
                <a:round/>
              </a:ln>
            </p:spPr>
            <p:txBody>
              <a:bodyPr rtlCol="0" anchor="ctr"/>
              <a:lstStyle/>
              <a:p>
                <a:endParaRPr lang="en-US" sz="1586"/>
              </a:p>
            </p:txBody>
          </p:sp>
          <p:sp>
            <p:nvSpPr>
              <p:cNvPr id="184" name="Freeform: Shape 183">
                <a:extLst>
                  <a:ext uri="{FF2B5EF4-FFF2-40B4-BE49-F238E27FC236}">
                    <a16:creationId xmlns:a16="http://schemas.microsoft.com/office/drawing/2014/main" id="{EB636378-3AB4-748D-D615-A0AA08561729}"/>
                  </a:ext>
                </a:extLst>
              </p:cNvPr>
              <p:cNvSpPr/>
              <p:nvPr/>
            </p:nvSpPr>
            <p:spPr>
              <a:xfrm>
                <a:off x="8133206" y="6344633"/>
                <a:ext cx="255699" cy="196692"/>
              </a:xfrm>
              <a:custGeom>
                <a:avLst/>
                <a:gdLst>
                  <a:gd name="connsiteX0" fmla="*/ 0 w 255699"/>
                  <a:gd name="connsiteY0" fmla="*/ 0 h 196692"/>
                  <a:gd name="connsiteX1" fmla="*/ 0 w 255699"/>
                  <a:gd name="connsiteY1" fmla="*/ 196692 h 196692"/>
                  <a:gd name="connsiteX2" fmla="*/ 255700 w 255699"/>
                  <a:gd name="connsiteY2" fmla="*/ 196692 h 196692"/>
                  <a:gd name="connsiteX3" fmla="*/ 255700 w 255699"/>
                  <a:gd name="connsiteY3" fmla="*/ 0 h 196692"/>
                </a:gdLst>
                <a:ahLst/>
                <a:cxnLst>
                  <a:cxn ang="0">
                    <a:pos x="connsiteX0" y="connsiteY0"/>
                  </a:cxn>
                  <a:cxn ang="0">
                    <a:pos x="connsiteX1" y="connsiteY1"/>
                  </a:cxn>
                  <a:cxn ang="0">
                    <a:pos x="connsiteX2" y="connsiteY2"/>
                  </a:cxn>
                  <a:cxn ang="0">
                    <a:pos x="connsiteX3" y="connsiteY3"/>
                  </a:cxn>
                </a:cxnLst>
                <a:rect l="l" t="t" r="r" b="b"/>
                <a:pathLst>
                  <a:path w="255699" h="196692">
                    <a:moveTo>
                      <a:pt x="0" y="0"/>
                    </a:moveTo>
                    <a:lnTo>
                      <a:pt x="0" y="196692"/>
                    </a:lnTo>
                    <a:lnTo>
                      <a:pt x="255700" y="196692"/>
                    </a:lnTo>
                    <a:lnTo>
                      <a:pt x="255700" y="0"/>
                    </a:lnTo>
                  </a:path>
                </a:pathLst>
              </a:custGeom>
              <a:noFill/>
              <a:ln w="12087" cap="rnd">
                <a:solidFill>
                  <a:schemeClr val="bg1">
                    <a:lumMod val="50000"/>
                  </a:schemeClr>
                </a:solidFill>
                <a:prstDash val="solid"/>
                <a:round/>
              </a:ln>
            </p:spPr>
            <p:txBody>
              <a:bodyPr rtlCol="0" anchor="ctr"/>
              <a:lstStyle/>
              <a:p>
                <a:endParaRPr lang="en-US" sz="1586"/>
              </a:p>
            </p:txBody>
          </p:sp>
          <p:sp>
            <p:nvSpPr>
              <p:cNvPr id="185" name="Freeform: Shape 184">
                <a:extLst>
                  <a:ext uri="{FF2B5EF4-FFF2-40B4-BE49-F238E27FC236}">
                    <a16:creationId xmlns:a16="http://schemas.microsoft.com/office/drawing/2014/main" id="{FF6CE3A5-5A89-5416-DA13-231D6B2543F5}"/>
                  </a:ext>
                </a:extLst>
              </p:cNvPr>
              <p:cNvSpPr/>
              <p:nvPr/>
            </p:nvSpPr>
            <p:spPr>
              <a:xfrm>
                <a:off x="8257777" y="6541325"/>
                <a:ext cx="6556" cy="39338"/>
              </a:xfrm>
              <a:custGeom>
                <a:avLst/>
                <a:gdLst>
                  <a:gd name="connsiteX0" fmla="*/ 0 w 6556"/>
                  <a:gd name="connsiteY0" fmla="*/ 0 h 39338"/>
                  <a:gd name="connsiteX1" fmla="*/ 0 w 6556"/>
                  <a:gd name="connsiteY1" fmla="*/ 39339 h 39338"/>
                </a:gdLst>
                <a:ahLst/>
                <a:cxnLst>
                  <a:cxn ang="0">
                    <a:pos x="connsiteX0" y="connsiteY0"/>
                  </a:cxn>
                  <a:cxn ang="0">
                    <a:pos x="connsiteX1" y="connsiteY1"/>
                  </a:cxn>
                </a:cxnLst>
                <a:rect l="l" t="t" r="r" b="b"/>
                <a:pathLst>
                  <a:path w="6556" h="39338">
                    <a:moveTo>
                      <a:pt x="0" y="0"/>
                    </a:moveTo>
                    <a:lnTo>
                      <a:pt x="0" y="39339"/>
                    </a:lnTo>
                  </a:path>
                </a:pathLst>
              </a:custGeom>
              <a:ln w="12087" cap="rnd">
                <a:solidFill>
                  <a:schemeClr val="bg1">
                    <a:lumMod val="50000"/>
                  </a:schemeClr>
                </a:solidFill>
                <a:prstDash val="solid"/>
                <a:round/>
              </a:ln>
            </p:spPr>
            <p:txBody>
              <a:bodyPr rtlCol="0" anchor="ctr"/>
              <a:lstStyle/>
              <a:p>
                <a:endParaRPr lang="en-US" sz="1586"/>
              </a:p>
            </p:txBody>
          </p:sp>
          <p:sp>
            <p:nvSpPr>
              <p:cNvPr id="186" name="Freeform: Shape 185">
                <a:extLst>
                  <a:ext uri="{FF2B5EF4-FFF2-40B4-BE49-F238E27FC236}">
                    <a16:creationId xmlns:a16="http://schemas.microsoft.com/office/drawing/2014/main" id="{9A0E35F1-9D91-408A-236C-71BEBA90A6A6}"/>
                  </a:ext>
                </a:extLst>
              </p:cNvPr>
              <p:cNvSpPr/>
              <p:nvPr/>
            </p:nvSpPr>
            <p:spPr>
              <a:xfrm>
                <a:off x="8237715" y="6580926"/>
                <a:ext cx="42354" cy="42354"/>
              </a:xfrm>
              <a:custGeom>
                <a:avLst/>
                <a:gdLst>
                  <a:gd name="connsiteX0" fmla="*/ 42354 w 42354"/>
                  <a:gd name="connsiteY0" fmla="*/ 21177 h 42354"/>
                  <a:gd name="connsiteX1" fmla="*/ 21177 w 42354"/>
                  <a:gd name="connsiteY1" fmla="*/ 42354 h 42354"/>
                  <a:gd name="connsiteX2" fmla="*/ 0 w 42354"/>
                  <a:gd name="connsiteY2" fmla="*/ 21177 h 42354"/>
                  <a:gd name="connsiteX3" fmla="*/ 21177 w 42354"/>
                  <a:gd name="connsiteY3" fmla="*/ 0 h 42354"/>
                  <a:gd name="connsiteX4" fmla="*/ 42354 w 42354"/>
                  <a:gd name="connsiteY4" fmla="*/ 21177 h 4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54" h="42354">
                    <a:moveTo>
                      <a:pt x="42354" y="21177"/>
                    </a:moveTo>
                    <a:cubicBezTo>
                      <a:pt x="42354" y="32873"/>
                      <a:pt x="32873" y="42354"/>
                      <a:pt x="21177" y="42354"/>
                    </a:cubicBezTo>
                    <a:cubicBezTo>
                      <a:pt x="9481" y="42354"/>
                      <a:pt x="0" y="32873"/>
                      <a:pt x="0" y="21177"/>
                    </a:cubicBezTo>
                    <a:cubicBezTo>
                      <a:pt x="0" y="9481"/>
                      <a:pt x="9481" y="0"/>
                      <a:pt x="21177" y="0"/>
                    </a:cubicBezTo>
                    <a:cubicBezTo>
                      <a:pt x="32873" y="0"/>
                      <a:pt x="42354" y="9481"/>
                      <a:pt x="42354" y="21177"/>
                    </a:cubicBezTo>
                    <a:close/>
                  </a:path>
                </a:pathLst>
              </a:custGeom>
              <a:noFill/>
              <a:ln w="12087" cap="rnd">
                <a:solidFill>
                  <a:schemeClr val="bg1">
                    <a:lumMod val="50000"/>
                  </a:schemeClr>
                </a:solidFill>
                <a:prstDash val="solid"/>
                <a:round/>
              </a:ln>
            </p:spPr>
            <p:txBody>
              <a:bodyPr rtlCol="0" anchor="ctr"/>
              <a:lstStyle/>
              <a:p>
                <a:endParaRPr lang="en-US" sz="1586"/>
              </a:p>
            </p:txBody>
          </p:sp>
          <p:sp>
            <p:nvSpPr>
              <p:cNvPr id="187" name="Freeform: Shape 186">
                <a:extLst>
                  <a:ext uri="{FF2B5EF4-FFF2-40B4-BE49-F238E27FC236}">
                    <a16:creationId xmlns:a16="http://schemas.microsoft.com/office/drawing/2014/main" id="{ADF70CFF-66F7-7B2F-6C7C-8B10FB735502}"/>
                  </a:ext>
                </a:extLst>
              </p:cNvPr>
              <p:cNvSpPr/>
              <p:nvPr/>
            </p:nvSpPr>
            <p:spPr>
              <a:xfrm>
                <a:off x="8257777" y="6449535"/>
                <a:ext cx="26225" cy="59007"/>
              </a:xfrm>
              <a:custGeom>
                <a:avLst/>
                <a:gdLst>
                  <a:gd name="connsiteX0" fmla="*/ 0 w 26225"/>
                  <a:gd name="connsiteY0" fmla="*/ 0 h 59007"/>
                  <a:gd name="connsiteX1" fmla="*/ 26225 w 26225"/>
                  <a:gd name="connsiteY1" fmla="*/ 0 h 59007"/>
                  <a:gd name="connsiteX2" fmla="*/ 26225 w 26225"/>
                  <a:gd name="connsiteY2" fmla="*/ 59008 h 59007"/>
                  <a:gd name="connsiteX3" fmla="*/ 0 w 26225"/>
                  <a:gd name="connsiteY3" fmla="*/ 59008 h 59007"/>
                </a:gdLst>
                <a:ahLst/>
                <a:cxnLst>
                  <a:cxn ang="0">
                    <a:pos x="connsiteX0" y="connsiteY0"/>
                  </a:cxn>
                  <a:cxn ang="0">
                    <a:pos x="connsiteX1" y="connsiteY1"/>
                  </a:cxn>
                  <a:cxn ang="0">
                    <a:pos x="connsiteX2" y="connsiteY2"/>
                  </a:cxn>
                  <a:cxn ang="0">
                    <a:pos x="connsiteX3" y="connsiteY3"/>
                  </a:cxn>
                </a:cxnLst>
                <a:rect l="l" t="t" r="r" b="b"/>
                <a:pathLst>
                  <a:path w="26225" h="59007">
                    <a:moveTo>
                      <a:pt x="0" y="0"/>
                    </a:moveTo>
                    <a:lnTo>
                      <a:pt x="26225" y="0"/>
                    </a:lnTo>
                    <a:lnTo>
                      <a:pt x="26225" y="59008"/>
                    </a:lnTo>
                    <a:lnTo>
                      <a:pt x="0" y="59008"/>
                    </a:lnTo>
                    <a:close/>
                  </a:path>
                </a:pathLst>
              </a:custGeom>
              <a:noFill/>
              <a:ln w="12087" cap="rnd">
                <a:solidFill>
                  <a:schemeClr val="bg1">
                    <a:lumMod val="50000"/>
                  </a:schemeClr>
                </a:solidFill>
                <a:prstDash val="solid"/>
                <a:round/>
              </a:ln>
            </p:spPr>
            <p:txBody>
              <a:bodyPr rtlCol="0" anchor="ctr"/>
              <a:lstStyle/>
              <a:p>
                <a:endParaRPr lang="en-US" sz="1586"/>
              </a:p>
            </p:txBody>
          </p:sp>
          <p:sp>
            <p:nvSpPr>
              <p:cNvPr id="188" name="Freeform: Shape 187">
                <a:extLst>
                  <a:ext uri="{FF2B5EF4-FFF2-40B4-BE49-F238E27FC236}">
                    <a16:creationId xmlns:a16="http://schemas.microsoft.com/office/drawing/2014/main" id="{A6E05E24-A15C-3426-6DBB-F5DACA0AF32F}"/>
                  </a:ext>
                </a:extLst>
              </p:cNvPr>
              <p:cNvSpPr/>
              <p:nvPr/>
            </p:nvSpPr>
            <p:spPr>
              <a:xfrm>
                <a:off x="8316785" y="6383971"/>
                <a:ext cx="26225" cy="124571"/>
              </a:xfrm>
              <a:custGeom>
                <a:avLst/>
                <a:gdLst>
                  <a:gd name="connsiteX0" fmla="*/ 0 w 26225"/>
                  <a:gd name="connsiteY0" fmla="*/ 0 h 124571"/>
                  <a:gd name="connsiteX1" fmla="*/ 26225 w 26225"/>
                  <a:gd name="connsiteY1" fmla="*/ 0 h 124571"/>
                  <a:gd name="connsiteX2" fmla="*/ 26225 w 26225"/>
                  <a:gd name="connsiteY2" fmla="*/ 124572 h 124571"/>
                  <a:gd name="connsiteX3" fmla="*/ 0 w 26225"/>
                  <a:gd name="connsiteY3" fmla="*/ 124572 h 124571"/>
                </a:gdLst>
                <a:ahLst/>
                <a:cxnLst>
                  <a:cxn ang="0">
                    <a:pos x="connsiteX0" y="connsiteY0"/>
                  </a:cxn>
                  <a:cxn ang="0">
                    <a:pos x="connsiteX1" y="connsiteY1"/>
                  </a:cxn>
                  <a:cxn ang="0">
                    <a:pos x="connsiteX2" y="connsiteY2"/>
                  </a:cxn>
                  <a:cxn ang="0">
                    <a:pos x="connsiteX3" y="connsiteY3"/>
                  </a:cxn>
                </a:cxnLst>
                <a:rect l="l" t="t" r="r" b="b"/>
                <a:pathLst>
                  <a:path w="26225" h="124571">
                    <a:moveTo>
                      <a:pt x="0" y="0"/>
                    </a:moveTo>
                    <a:lnTo>
                      <a:pt x="26225" y="0"/>
                    </a:lnTo>
                    <a:lnTo>
                      <a:pt x="26225" y="124572"/>
                    </a:lnTo>
                    <a:lnTo>
                      <a:pt x="0" y="124572"/>
                    </a:lnTo>
                    <a:close/>
                  </a:path>
                </a:pathLst>
              </a:custGeom>
              <a:noFill/>
              <a:ln w="12087" cap="rnd">
                <a:solidFill>
                  <a:schemeClr val="bg1">
                    <a:lumMod val="50000"/>
                  </a:schemeClr>
                </a:solidFill>
                <a:prstDash val="solid"/>
                <a:round/>
              </a:ln>
            </p:spPr>
            <p:txBody>
              <a:bodyPr rtlCol="0" anchor="ctr"/>
              <a:lstStyle/>
              <a:p>
                <a:endParaRPr lang="en-US" sz="1586"/>
              </a:p>
            </p:txBody>
          </p:sp>
          <p:sp>
            <p:nvSpPr>
              <p:cNvPr id="189" name="Freeform: Shape 188">
                <a:extLst>
                  <a:ext uri="{FF2B5EF4-FFF2-40B4-BE49-F238E27FC236}">
                    <a16:creationId xmlns:a16="http://schemas.microsoft.com/office/drawing/2014/main" id="{FB99B1EA-7F91-16C3-3E73-87F806A5C64D}"/>
                  </a:ext>
                </a:extLst>
              </p:cNvPr>
              <p:cNvSpPr/>
              <p:nvPr/>
            </p:nvSpPr>
            <p:spPr>
              <a:xfrm>
                <a:off x="8164545" y="6385152"/>
                <a:ext cx="47599" cy="95199"/>
              </a:xfrm>
              <a:custGeom>
                <a:avLst/>
                <a:gdLst>
                  <a:gd name="connsiteX0" fmla="*/ 0 w 47599"/>
                  <a:gd name="connsiteY0" fmla="*/ 71399 h 95199"/>
                  <a:gd name="connsiteX1" fmla="*/ 23800 w 47599"/>
                  <a:gd name="connsiteY1" fmla="*/ 95199 h 95199"/>
                  <a:gd name="connsiteX2" fmla="*/ 47600 w 47599"/>
                  <a:gd name="connsiteY2" fmla="*/ 71399 h 95199"/>
                  <a:gd name="connsiteX3" fmla="*/ 23800 w 47599"/>
                  <a:gd name="connsiteY3" fmla="*/ 47600 h 95199"/>
                  <a:gd name="connsiteX4" fmla="*/ 0 w 47599"/>
                  <a:gd name="connsiteY4" fmla="*/ 23800 h 95199"/>
                  <a:gd name="connsiteX5" fmla="*/ 23800 w 47599"/>
                  <a:gd name="connsiteY5" fmla="*/ 0 h 95199"/>
                  <a:gd name="connsiteX6" fmla="*/ 47600 w 47599"/>
                  <a:gd name="connsiteY6" fmla="*/ 23800 h 9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99" h="95199">
                    <a:moveTo>
                      <a:pt x="0" y="71399"/>
                    </a:moveTo>
                    <a:cubicBezTo>
                      <a:pt x="0" y="84578"/>
                      <a:pt x="10687" y="95199"/>
                      <a:pt x="23800" y="95199"/>
                    </a:cubicBezTo>
                    <a:cubicBezTo>
                      <a:pt x="36978" y="95199"/>
                      <a:pt x="47600" y="84578"/>
                      <a:pt x="47600" y="71399"/>
                    </a:cubicBezTo>
                    <a:cubicBezTo>
                      <a:pt x="47600" y="58287"/>
                      <a:pt x="36913" y="47600"/>
                      <a:pt x="23800" y="47600"/>
                    </a:cubicBezTo>
                    <a:cubicBezTo>
                      <a:pt x="10687" y="47600"/>
                      <a:pt x="0" y="36978"/>
                      <a:pt x="0" y="23800"/>
                    </a:cubicBezTo>
                    <a:cubicBezTo>
                      <a:pt x="0" y="10687"/>
                      <a:pt x="10687" y="0"/>
                      <a:pt x="23800" y="0"/>
                    </a:cubicBezTo>
                    <a:cubicBezTo>
                      <a:pt x="36978" y="0"/>
                      <a:pt x="47600" y="10687"/>
                      <a:pt x="47600" y="23800"/>
                    </a:cubicBezTo>
                  </a:path>
                </a:pathLst>
              </a:custGeom>
              <a:noFill/>
              <a:ln w="12087" cap="rnd">
                <a:solidFill>
                  <a:schemeClr val="bg1">
                    <a:lumMod val="50000"/>
                  </a:schemeClr>
                </a:solidFill>
                <a:prstDash val="solid"/>
                <a:round/>
              </a:ln>
            </p:spPr>
            <p:txBody>
              <a:bodyPr rtlCol="0" anchor="ctr"/>
              <a:lstStyle/>
              <a:p>
                <a:endParaRPr lang="en-US" sz="1586"/>
              </a:p>
            </p:txBody>
          </p:sp>
          <p:sp>
            <p:nvSpPr>
              <p:cNvPr id="190" name="Freeform: Shape 189">
                <a:extLst>
                  <a:ext uri="{FF2B5EF4-FFF2-40B4-BE49-F238E27FC236}">
                    <a16:creationId xmlns:a16="http://schemas.microsoft.com/office/drawing/2014/main" id="{C73D60D6-8A27-6B4B-7B9B-5F26838BF6D7}"/>
                  </a:ext>
                </a:extLst>
              </p:cNvPr>
              <p:cNvSpPr/>
              <p:nvPr/>
            </p:nvSpPr>
            <p:spPr>
              <a:xfrm>
                <a:off x="8185657" y="6482317"/>
                <a:ext cx="6556" cy="13112"/>
              </a:xfrm>
              <a:custGeom>
                <a:avLst/>
                <a:gdLst>
                  <a:gd name="connsiteX0" fmla="*/ 0 w 6556"/>
                  <a:gd name="connsiteY0" fmla="*/ 0 h 13112"/>
                  <a:gd name="connsiteX1" fmla="*/ 0 w 6556"/>
                  <a:gd name="connsiteY1" fmla="*/ 13113 h 13112"/>
                </a:gdLst>
                <a:ahLst/>
                <a:cxnLst>
                  <a:cxn ang="0">
                    <a:pos x="connsiteX0" y="connsiteY0"/>
                  </a:cxn>
                  <a:cxn ang="0">
                    <a:pos x="connsiteX1" y="connsiteY1"/>
                  </a:cxn>
                </a:cxnLst>
                <a:rect l="l" t="t" r="r" b="b"/>
                <a:pathLst>
                  <a:path w="6556" h="13112">
                    <a:moveTo>
                      <a:pt x="0" y="0"/>
                    </a:moveTo>
                    <a:lnTo>
                      <a:pt x="0" y="13113"/>
                    </a:lnTo>
                  </a:path>
                </a:pathLst>
              </a:custGeom>
              <a:ln w="12087" cap="rnd">
                <a:solidFill>
                  <a:schemeClr val="bg1">
                    <a:lumMod val="50000"/>
                  </a:schemeClr>
                </a:solidFill>
                <a:prstDash val="solid"/>
                <a:round/>
              </a:ln>
            </p:spPr>
            <p:txBody>
              <a:bodyPr rtlCol="0" anchor="ctr"/>
              <a:lstStyle/>
              <a:p>
                <a:endParaRPr lang="en-US" sz="1586"/>
              </a:p>
            </p:txBody>
          </p:sp>
          <p:sp>
            <p:nvSpPr>
              <p:cNvPr id="191" name="Freeform: Shape 190">
                <a:extLst>
                  <a:ext uri="{FF2B5EF4-FFF2-40B4-BE49-F238E27FC236}">
                    <a16:creationId xmlns:a16="http://schemas.microsoft.com/office/drawing/2014/main" id="{DE9840B5-018C-C8A3-0E90-120F7479E05D}"/>
                  </a:ext>
                </a:extLst>
              </p:cNvPr>
              <p:cNvSpPr/>
              <p:nvPr/>
            </p:nvSpPr>
            <p:spPr>
              <a:xfrm>
                <a:off x="8185657" y="6370859"/>
                <a:ext cx="6556" cy="13112"/>
              </a:xfrm>
              <a:custGeom>
                <a:avLst/>
                <a:gdLst>
                  <a:gd name="connsiteX0" fmla="*/ 0 w 6556"/>
                  <a:gd name="connsiteY0" fmla="*/ 0 h 13112"/>
                  <a:gd name="connsiteX1" fmla="*/ 0 w 6556"/>
                  <a:gd name="connsiteY1" fmla="*/ 13113 h 13112"/>
                </a:gdLst>
                <a:ahLst/>
                <a:cxnLst>
                  <a:cxn ang="0">
                    <a:pos x="connsiteX0" y="connsiteY0"/>
                  </a:cxn>
                  <a:cxn ang="0">
                    <a:pos x="connsiteX1" y="connsiteY1"/>
                  </a:cxn>
                </a:cxnLst>
                <a:rect l="l" t="t" r="r" b="b"/>
                <a:pathLst>
                  <a:path w="6556" h="13112">
                    <a:moveTo>
                      <a:pt x="0" y="0"/>
                    </a:moveTo>
                    <a:lnTo>
                      <a:pt x="0" y="13113"/>
                    </a:lnTo>
                  </a:path>
                </a:pathLst>
              </a:custGeom>
              <a:ln w="12087" cap="rnd">
                <a:solidFill>
                  <a:schemeClr val="bg1">
                    <a:lumMod val="50000"/>
                  </a:schemeClr>
                </a:solidFill>
                <a:prstDash val="solid"/>
                <a:round/>
              </a:ln>
            </p:spPr>
            <p:txBody>
              <a:bodyPr rtlCol="0" anchor="ctr"/>
              <a:lstStyle/>
              <a:p>
                <a:endParaRPr lang="en-US" sz="1586"/>
              </a:p>
            </p:txBody>
          </p:sp>
        </p:grpSp>
      </p:grpSp>
      <p:sp>
        <p:nvSpPr>
          <p:cNvPr id="192" name="Rectangle: Rounded Corners 191">
            <a:extLst>
              <a:ext uri="{FF2B5EF4-FFF2-40B4-BE49-F238E27FC236}">
                <a16:creationId xmlns:a16="http://schemas.microsoft.com/office/drawing/2014/main" id="{64C42014-2684-447D-A180-67A55A0C5E85}"/>
              </a:ext>
            </a:extLst>
          </p:cNvPr>
          <p:cNvSpPr/>
          <p:nvPr/>
        </p:nvSpPr>
        <p:spPr>
          <a:xfrm>
            <a:off x="3594059" y="4423673"/>
            <a:ext cx="409255" cy="1678551"/>
          </a:xfrm>
          <a:prstGeom prst="roundRect">
            <a:avLst>
              <a:gd name="adj" fmla="val 5388"/>
            </a:avLst>
          </a:prstGeom>
          <a:solidFill>
            <a:schemeClr val="accent1">
              <a:alpha val="5000"/>
            </a:schemeClr>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1">
              <a:latin typeface="Open Sans" panose="020B0606030504020204" pitchFamily="34" charset="0"/>
              <a:ea typeface="Open Sans" panose="020B0606030504020204" pitchFamily="34" charset="0"/>
              <a:cs typeface="Open Sans" panose="020B0606030504020204" pitchFamily="34" charset="0"/>
            </a:endParaRPr>
          </a:p>
        </p:txBody>
      </p:sp>
      <p:sp>
        <p:nvSpPr>
          <p:cNvPr id="193" name="Oval 192">
            <a:extLst>
              <a:ext uri="{FF2B5EF4-FFF2-40B4-BE49-F238E27FC236}">
                <a16:creationId xmlns:a16="http://schemas.microsoft.com/office/drawing/2014/main" id="{1FAB5ECF-DB0B-3BBE-93B4-B3D77496D509}"/>
              </a:ext>
            </a:extLst>
          </p:cNvPr>
          <p:cNvSpPr/>
          <p:nvPr/>
        </p:nvSpPr>
        <p:spPr bwMode="gray">
          <a:xfrm>
            <a:off x="4189162" y="5189820"/>
            <a:ext cx="317250" cy="317250"/>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latin typeface="Wingdings" panose="05000000000000000000" pitchFamily="2" charset="2"/>
            </a:endParaRPr>
          </a:p>
        </p:txBody>
      </p:sp>
      <p:sp>
        <p:nvSpPr>
          <p:cNvPr id="194" name="Oval 193">
            <a:extLst>
              <a:ext uri="{FF2B5EF4-FFF2-40B4-BE49-F238E27FC236}">
                <a16:creationId xmlns:a16="http://schemas.microsoft.com/office/drawing/2014/main" id="{FBE0548E-883B-3584-FF43-753B8C438678}"/>
              </a:ext>
            </a:extLst>
          </p:cNvPr>
          <p:cNvSpPr/>
          <p:nvPr/>
        </p:nvSpPr>
        <p:spPr bwMode="gray">
          <a:xfrm>
            <a:off x="4189162" y="4788831"/>
            <a:ext cx="317250" cy="317250"/>
          </a:xfrm>
          <a:prstGeom prst="ellipse">
            <a:avLst/>
          </a:prstGeom>
          <a:solidFill>
            <a:srgbClr val="C0000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0" bIns="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234" b="1">
                <a:solidFill>
                  <a:schemeClr val="bg1"/>
                </a:solidFill>
              </a:rPr>
              <a:t>x</a:t>
            </a:r>
          </a:p>
        </p:txBody>
      </p:sp>
      <p:sp>
        <p:nvSpPr>
          <p:cNvPr id="195" name="Oval 194">
            <a:extLst>
              <a:ext uri="{FF2B5EF4-FFF2-40B4-BE49-F238E27FC236}">
                <a16:creationId xmlns:a16="http://schemas.microsoft.com/office/drawing/2014/main" id="{84A45184-B27C-EE50-3C96-84D04758184F}"/>
              </a:ext>
            </a:extLst>
          </p:cNvPr>
          <p:cNvSpPr/>
          <p:nvPr/>
        </p:nvSpPr>
        <p:spPr bwMode="gray">
          <a:xfrm>
            <a:off x="4189162" y="4387841"/>
            <a:ext cx="317250" cy="317250"/>
          </a:xfrm>
          <a:prstGeom prst="ellipse">
            <a:avLst/>
          </a:prstGeom>
          <a:solidFill>
            <a:srgbClr val="E5730A"/>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3172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586" b="1" err="1">
                <a:solidFill>
                  <a:schemeClr val="bg1"/>
                </a:solidFill>
                <a:latin typeface="Wingdings" panose="05000000000000000000" pitchFamily="2" charset="2"/>
              </a:rPr>
              <a:t>ü</a:t>
            </a:r>
            <a:endParaRPr lang="en-US" sz="1586" b="1">
              <a:solidFill>
                <a:schemeClr val="bg1"/>
              </a:solidFill>
            </a:endParaRPr>
          </a:p>
        </p:txBody>
      </p:sp>
      <p:graphicFrame>
        <p:nvGraphicFramePr>
          <p:cNvPr id="196" name="Table 195">
            <a:extLst>
              <a:ext uri="{FF2B5EF4-FFF2-40B4-BE49-F238E27FC236}">
                <a16:creationId xmlns:a16="http://schemas.microsoft.com/office/drawing/2014/main" id="{BC8CBA9D-9698-DA18-8C57-6D49D5F40101}"/>
              </a:ext>
            </a:extLst>
          </p:cNvPr>
          <p:cNvGraphicFramePr>
            <a:graphicFrameLocks noGrp="1"/>
          </p:cNvGraphicFramePr>
          <p:nvPr/>
        </p:nvGraphicFramePr>
        <p:xfrm>
          <a:off x="5599646" y="4337384"/>
          <a:ext cx="4481972" cy="1857305"/>
        </p:xfrm>
        <a:graphic>
          <a:graphicData uri="http://schemas.openxmlformats.org/drawingml/2006/table">
            <a:tbl>
              <a:tblPr/>
              <a:tblGrid>
                <a:gridCol w="3152067">
                  <a:extLst>
                    <a:ext uri="{9D8B030D-6E8A-4147-A177-3AD203B41FA5}">
                      <a16:colId xmlns:a16="http://schemas.microsoft.com/office/drawing/2014/main" val="2413144428"/>
                    </a:ext>
                  </a:extLst>
                </a:gridCol>
                <a:gridCol w="1329905">
                  <a:extLst>
                    <a:ext uri="{9D8B030D-6E8A-4147-A177-3AD203B41FA5}">
                      <a16:colId xmlns:a16="http://schemas.microsoft.com/office/drawing/2014/main" val="1029680629"/>
                    </a:ext>
                  </a:extLst>
                </a:gridCol>
              </a:tblGrid>
              <a:tr h="260104">
                <a:tc>
                  <a:txBody>
                    <a:bodyPr/>
                    <a:lstStyle/>
                    <a:p>
                      <a:pPr marL="72000" algn="l" fontAlgn="ctr"/>
                      <a:r>
                        <a:rPr lang="en-GB" sz="9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 in millions)</a:t>
                      </a:r>
                    </a:p>
                  </a:txBody>
                  <a:tcPr marL="31725" marR="0" marT="31725" marB="31725"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tc>
                  <a:txBody>
                    <a:bodyPr/>
                    <a:lstStyle/>
                    <a:p>
                      <a:pPr marL="0" marR="0" lvl="0" indent="0" algn="ctr" defTabSz="1005840" rtl="0" eaLnBrk="1" fontAlgn="ctr" latinLnBrk="0" hangingPunct="1">
                        <a:lnSpc>
                          <a:spcPct val="100000"/>
                        </a:lnSpc>
                        <a:spcBef>
                          <a:spcPts val="0"/>
                        </a:spcBef>
                        <a:spcAft>
                          <a:spcPts val="0"/>
                        </a:spcAft>
                        <a:buClrTx/>
                        <a:buSzTx/>
                        <a:buFontTx/>
                        <a:buNone/>
                        <a:tabLst/>
                        <a:defRPr/>
                      </a:pPr>
                      <a:r>
                        <a:rPr lang="en-US" sz="9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9/28/2025</a:t>
                      </a:r>
                    </a:p>
                  </a:txBody>
                  <a:tcPr marL="0" marR="0" marT="31725" marB="31725"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06137440"/>
                  </a:ext>
                </a:extLst>
              </a:tr>
              <a:tr h="173928">
                <a:tc>
                  <a:txBody>
                    <a:bodyPr/>
                    <a:lstStyle/>
                    <a:p>
                      <a:pPr algn="l" fontAlgn="b"/>
                      <a:r>
                        <a:rPr lang="en-US"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Share Price</a:t>
                      </a:r>
                    </a:p>
                  </a:txBody>
                  <a:tcPr marL="47588" marR="0" marT="0" marB="0" anchor="ctr">
                    <a:lnL w="9525"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lvl="0" algn="ctr" fontAlgn="b"/>
                      <a:r>
                        <a:rPr lang="de-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1.96</a:t>
                      </a:r>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502278"/>
                  </a:ext>
                </a:extLst>
              </a:tr>
              <a:tr h="173928">
                <a:tc>
                  <a:txBody>
                    <a:bodyPr/>
                    <a:lstStyle/>
                    <a:p>
                      <a:pPr algn="l" fontAlgn="b"/>
                      <a:r>
                        <a:rPr lang="en-US"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NOSH (M)</a:t>
                      </a:r>
                    </a:p>
                  </a:txBody>
                  <a:tcPr marL="47588" marR="0" marT="0" marB="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fontAlgn="b"/>
                      <a:r>
                        <a:rPr lang="de-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9,779</a:t>
                      </a:r>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969897"/>
                  </a:ext>
                </a:extLst>
              </a:tr>
              <a:tr h="173928">
                <a:tc>
                  <a:txBody>
                    <a:bodyPr/>
                    <a:lstStyle/>
                    <a:p>
                      <a:pPr algn="l" fontAlgn="b"/>
                      <a:r>
                        <a:rPr lang="en-US"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Market Cap.</a:t>
                      </a:r>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b"/>
                      <a:r>
                        <a:rPr lang="de-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19,700</a:t>
                      </a:r>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65379840"/>
                  </a:ext>
                </a:extLst>
              </a:tr>
              <a:tr h="173928">
                <a:tc>
                  <a:txBody>
                    <a:bodyPr/>
                    <a:lstStyle/>
                    <a:p>
                      <a:pPr algn="l" fontAlgn="b"/>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lvl="0" algn="ctr" fontAlgn="b"/>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3184505"/>
                  </a:ext>
                </a:extLst>
              </a:tr>
              <a:tr h="173928">
                <a:tc>
                  <a:txBody>
                    <a:bodyPr/>
                    <a:lstStyle/>
                    <a:p>
                      <a:pPr algn="l" fontAlgn="b"/>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fontAlgn="b"/>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559876"/>
                  </a:ext>
                </a:extLst>
              </a:tr>
              <a:tr h="173928">
                <a:tc>
                  <a:txBody>
                    <a:bodyPr/>
                    <a:lstStyle/>
                    <a:p>
                      <a:pPr algn="l" fontAlgn="b"/>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fontAlgn="b"/>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4046741"/>
                  </a:ext>
                </a:extLst>
              </a:tr>
              <a:tr h="173928">
                <a:tc>
                  <a:txBody>
                    <a:bodyPr/>
                    <a:lstStyle/>
                    <a:p>
                      <a:pPr algn="l" fontAlgn="b"/>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fontAlgn="b"/>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3088302"/>
                  </a:ext>
                </a:extLst>
              </a:tr>
              <a:tr h="173928">
                <a:tc>
                  <a:txBody>
                    <a:bodyPr/>
                    <a:lstStyle/>
                    <a:p>
                      <a:pPr algn="l" fontAlgn="b"/>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7588" marR="0" marT="0" marB="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en-CH"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6562648"/>
                  </a:ext>
                </a:extLst>
              </a:tr>
              <a:tr h="205777">
                <a:tc>
                  <a:txBody>
                    <a:bodyPr/>
                    <a:lstStyle/>
                    <a:p>
                      <a:pPr marL="0" marR="0" lvl="0" indent="87313" algn="l" defTabSz="914400" rtl="0" eaLnBrk="1" fontAlgn="ctr" latinLnBrk="0" hangingPunct="1">
                        <a:lnSpc>
                          <a:spcPct val="100000"/>
                        </a:lnSpc>
                        <a:spcBef>
                          <a:spcPts val="0"/>
                        </a:spcBef>
                        <a:spcAft>
                          <a:spcPts val="0"/>
                        </a:spcAft>
                        <a:buClrTx/>
                        <a:buSzTx/>
                        <a:buFontTx/>
                        <a:buNone/>
                        <a:tabLst/>
                        <a:defRPr/>
                      </a:pPr>
                      <a:r>
                        <a:rPr lang="en-US" sz="9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Enterprise Value</a:t>
                      </a:r>
                      <a:endParaRPr lang="en-US" sz="900" b="1" i="0" u="none" strike="noStrike" baseline="3000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31725" marR="0" marT="31725" marB="317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ctr"/>
                      <a:r>
                        <a:rPr lang="en-GB" sz="900" b="1" i="0" u="none" strike="noStrike">
                          <a:effectLst/>
                          <a:latin typeface="Open Sans" panose="020B0606030504020204" pitchFamily="34" charset="0"/>
                          <a:ea typeface="Open Sans" panose="020B0606030504020204" pitchFamily="34" charset="0"/>
                          <a:cs typeface="Open Sans" panose="020B0606030504020204" pitchFamily="34" charset="0"/>
                        </a:rPr>
                        <a:t>40,453</a:t>
                      </a:r>
                    </a:p>
                  </a:txBody>
                  <a:tcPr marL="0" marR="0" marT="31725" marB="31725"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06211358"/>
                  </a:ext>
                </a:extLst>
              </a:tr>
            </a:tbl>
          </a:graphicData>
        </a:graphic>
      </p:graphicFrame>
      <p:sp>
        <p:nvSpPr>
          <p:cNvPr id="197" name="Rectangle 196">
            <a:extLst>
              <a:ext uri="{FF2B5EF4-FFF2-40B4-BE49-F238E27FC236}">
                <a16:creationId xmlns:a16="http://schemas.microsoft.com/office/drawing/2014/main" id="{AE67A258-5E53-6135-A614-604EEE2349E6}"/>
              </a:ext>
            </a:extLst>
          </p:cNvPr>
          <p:cNvSpPr/>
          <p:nvPr/>
        </p:nvSpPr>
        <p:spPr>
          <a:xfrm>
            <a:off x="4316972" y="750094"/>
            <a:ext cx="2110258" cy="27272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22" b="1">
                <a:solidFill>
                  <a:schemeClr val="tx1"/>
                </a:solidFill>
              </a:rPr>
              <a:t>Mias Template</a:t>
            </a:r>
            <a:endParaRPr lang="en-US" sz="1322">
              <a:solidFill>
                <a:schemeClr val="tx1"/>
              </a:solidFill>
            </a:endParaRPr>
          </a:p>
        </p:txBody>
      </p:sp>
      <p:sp>
        <p:nvSpPr>
          <p:cNvPr id="202" name="Sticker - New">
            <a:extLst>
              <a:ext uri="{FF2B5EF4-FFF2-40B4-BE49-F238E27FC236}">
                <a16:creationId xmlns:a16="http://schemas.microsoft.com/office/drawing/2014/main" id="{08ED9818-7129-EAAE-9E5E-51F42A2AB908}"/>
              </a:ext>
            </a:extLst>
          </p:cNvPr>
          <p:cNvSpPr/>
          <p:nvPr>
            <p:custDataLst>
              <p:tags r:id="rId11"/>
            </p:custDataLst>
          </p:nvPr>
        </p:nvSpPr>
        <p:spPr>
          <a:xfrm rot="2669592">
            <a:off x="9863446" y="930537"/>
            <a:ext cx="1146864" cy="267553"/>
          </a:xfrm>
          <a:prstGeom prst="trapezoid">
            <a:avLst>
              <a:gd name="adj" fmla="val 99230"/>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881" b="1">
                <a:solidFill>
                  <a:schemeClr val="bg1"/>
                </a:solidFill>
                <a:latin typeface="Open Sans" panose="020B0606030504020204" pitchFamily="34" charset="0"/>
                <a:ea typeface="Open Sans" panose="020B0606030504020204" pitchFamily="34" charset="0"/>
                <a:cs typeface="Open Sans" panose="020B0606030504020204" pitchFamily="34" charset="0"/>
              </a:rPr>
              <a:t>Done</a:t>
            </a:r>
          </a:p>
        </p:txBody>
      </p:sp>
    </p:spTree>
    <p:custDataLst>
      <p:custData r:id="rId1"/>
    </p:custDataLst>
    <p:extLst>
      <p:ext uri="{BB962C8B-B14F-4D97-AF65-F5344CB8AC3E}">
        <p14:creationId xmlns:p14="http://schemas.microsoft.com/office/powerpoint/2010/main" val="300487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0B18A8-C7B9-3555-6063-141861DC1052}"/>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67F51484-BFE1-09BE-9AD7-A15E9E08853D}"/>
              </a:ext>
            </a:extLst>
          </p:cNvPr>
          <p:cNvGraphicFramePr>
            <a:graphicFrameLocks/>
          </p:cNvGraphicFramePr>
          <p:nvPr>
            <p:custDataLst>
              <p:tags r:id="rId2"/>
            </p:custDataLst>
            <p:extLst>
              <p:ext uri="{D42A27DB-BD31-4B8C-83A1-F6EECF244321}">
                <p14:modId xmlns:p14="http://schemas.microsoft.com/office/powerpoint/2010/main" val="1957806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782" imgH="782" progId="TCLayout.ActiveDocument.1">
                  <p:embed/>
                </p:oleObj>
              </mc:Choice>
              <mc:Fallback>
                <p:oleObj name="think-cell Slide" r:id="rId9" imgW="782" imgH="782" progId="TCLayout.ActiveDocument.1">
                  <p:embed/>
                  <p:pic>
                    <p:nvPicPr>
                      <p:cNvPr id="72" name="think-cell data - do not delete" hidden="1">
                        <a:extLst>
                          <a:ext uri="{FF2B5EF4-FFF2-40B4-BE49-F238E27FC236}">
                            <a16:creationId xmlns:a16="http://schemas.microsoft.com/office/drawing/2014/main" id="{67F51484-BFE1-09BE-9AD7-A15E9E08853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7F948407-BC88-6D72-6A27-EA5C868B379E}"/>
              </a:ext>
            </a:extLst>
          </p:cNvPr>
          <p:cNvSpPr/>
          <p:nvPr/>
        </p:nvSpPr>
        <p:spPr>
          <a:xfrm>
            <a:off x="738187" y="5880377"/>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rgbClr val="013565"/>
                </a:solidFill>
                <a:highlight>
                  <a:srgbClr val="FFFF00"/>
                </a:highlight>
                <a:cs typeface="Segoe UI Semibold" panose="020B0702040204020203" pitchFamily="34" charset="0"/>
              </a:rPr>
              <a:t>Policy + Production Catalysts Ahead</a:t>
            </a:r>
          </a:p>
        </p:txBody>
      </p:sp>
      <p:sp>
        <p:nvSpPr>
          <p:cNvPr id="8" name="Rectangle 7">
            <a:extLst>
              <a:ext uri="{FF2B5EF4-FFF2-40B4-BE49-F238E27FC236}">
                <a16:creationId xmlns:a16="http://schemas.microsoft.com/office/drawing/2014/main" id="{6EEC3C43-6741-A1DB-11C6-1574DA62023C}"/>
              </a:ext>
            </a:extLst>
          </p:cNvPr>
          <p:cNvSpPr/>
          <p:nvPr/>
        </p:nvSpPr>
        <p:spPr>
          <a:xfrm>
            <a:off x="2476500" y="5880377"/>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rgbClr val="001D38"/>
                </a:solidFill>
              </a:rPr>
              <a:t>Section 232 outcomes, FEOC restrictions, and a 45–50% module ramp through 2028 collectively reinforce higher U.S. ASPs, strengthen pricing power, and accelerate volume growth</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Chart 3">
            <a:extLst>
              <a:ext uri="{FF2B5EF4-FFF2-40B4-BE49-F238E27FC236}">
                <a16:creationId xmlns:a16="http://schemas.microsoft.com/office/drawing/2014/main" id="{5E1476F0-934F-8200-D43C-2D3964B3679B}"/>
              </a:ext>
            </a:extLst>
          </p:cNvPr>
          <p:cNvGraphicFramePr>
            <a:graphicFrameLocks/>
          </p:cNvGraphicFramePr>
          <p:nvPr>
            <p:extLst>
              <p:ext uri="{D42A27DB-BD31-4B8C-83A1-F6EECF244321}">
                <p14:modId xmlns:p14="http://schemas.microsoft.com/office/powerpoint/2010/main" val="2318752815"/>
              </p:ext>
            </p:extLst>
          </p:nvPr>
        </p:nvGraphicFramePr>
        <p:xfrm>
          <a:off x="5512638" y="5144304"/>
          <a:ext cx="3699082" cy="1692980"/>
        </p:xfrm>
        <a:graphic>
          <a:graphicData uri="http://schemas.openxmlformats.org/drawingml/2006/chart">
            <c:chart xmlns:c="http://schemas.openxmlformats.org/drawingml/2006/chart" xmlns:r="http://schemas.openxmlformats.org/officeDocument/2006/relationships" r:id="rId11"/>
          </a:graphicData>
        </a:graphic>
      </p:graphicFrame>
      <p:sp>
        <p:nvSpPr>
          <p:cNvPr id="71" name="TextBox 70">
            <a:extLst>
              <a:ext uri="{FF2B5EF4-FFF2-40B4-BE49-F238E27FC236}">
                <a16:creationId xmlns:a16="http://schemas.microsoft.com/office/drawing/2014/main" id="{FF641FF6-B50F-B690-35CD-90296B8F6AA4}"/>
              </a:ext>
            </a:extLst>
          </p:cNvPr>
          <p:cNvSpPr txBox="1"/>
          <p:nvPr/>
        </p:nvSpPr>
        <p:spPr>
          <a:xfrm>
            <a:off x="5521960" y="2917455"/>
            <a:ext cx="4486956" cy="38122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000" i="1"/>
          </a:p>
        </p:txBody>
      </p:sp>
      <p:sp>
        <p:nvSpPr>
          <p:cNvPr id="31" name="Slide Number Placeholder 30">
            <a:extLst>
              <a:ext uri="{FF2B5EF4-FFF2-40B4-BE49-F238E27FC236}">
                <a16:creationId xmlns:a16="http://schemas.microsoft.com/office/drawing/2014/main" id="{F9791D3E-9BAC-D52F-C5D5-8607F060D1EA}"/>
              </a:ext>
            </a:extLst>
          </p:cNvPr>
          <p:cNvSpPr>
            <a:spLocks noGrp="1"/>
          </p:cNvSpPr>
          <p:nvPr>
            <p:ph type="sldNum" sz="quarter" idx="12"/>
          </p:nvPr>
        </p:nvSpPr>
        <p:spPr/>
        <p:txBody>
          <a:bodyPr/>
          <a:lstStyle/>
          <a:p>
            <a:r>
              <a:rPr lang="en-SG" sz="700"/>
              <a:t>Notes: 1) FEOC = Foreign Entity of Concern, 2) AD/CVD = Antidumping &amp; Countervailing Duties, 3) IRA = Inflation Reduction Act.</a:t>
            </a:r>
          </a:p>
          <a:p>
            <a:r>
              <a:rPr lang="en-US" sz="700">
                <a:latin typeface="Open Sans" panose="020B0606030504020204" pitchFamily="34" charset="0"/>
                <a:ea typeface="Open Sans" panose="020B0606030504020204" pitchFamily="34" charset="0"/>
                <a:cs typeface="Open Sans" panose="020B0606030504020204" pitchFamily="34" charset="0"/>
              </a:rPr>
              <a:t>Source: </a:t>
            </a:r>
            <a:r>
              <a:rPr lang="en-US" sz="700" err="1">
                <a:latin typeface="Open Sans" panose="020B0606030504020204" pitchFamily="34" charset="0"/>
                <a:ea typeface="Open Sans" panose="020B0606030504020204" pitchFamily="34" charset="0"/>
                <a:cs typeface="Open Sans" panose="020B0606030504020204" pitchFamily="34" charset="0"/>
              </a:rPr>
              <a:t>CapIQ</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104" name="TextBox 103">
            <a:extLst>
              <a:ext uri="{FF2B5EF4-FFF2-40B4-BE49-F238E27FC236}">
                <a16:creationId xmlns:a16="http://schemas.microsoft.com/office/drawing/2014/main" id="{F9EEA155-6831-3A39-F2C2-1609A88F4BF9}"/>
              </a:ext>
            </a:extLst>
          </p:cNvPr>
          <p:cNvSpPr txBox="1"/>
          <p:nvPr/>
        </p:nvSpPr>
        <p:spPr>
          <a:xfrm>
            <a:off x="738187" y="1240413"/>
            <a:ext cx="9267823" cy="1142815"/>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02930">
              <a:defRPr sz="881"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Aft>
                <a:spcPts val="500"/>
              </a:spcAft>
            </a:pPr>
            <a:r>
              <a:rPr lang="en-US" sz="1000">
                <a:solidFill>
                  <a:schemeClr val="accent1">
                    <a:lumMod val="75000"/>
                  </a:schemeClr>
                </a:solidFill>
              </a:rPr>
              <a:t>We propose a long position in First Solar (FSLR), supported by structural policy tailwinds, a durable technology moat, and multi-year margin expansion</a:t>
            </a:r>
          </a:p>
          <a:p>
            <a:pPr algn="l">
              <a:spcAft>
                <a:spcPts val="500"/>
              </a:spcAft>
            </a:pPr>
            <a:r>
              <a:rPr lang="en-US" sz="1000">
                <a:solidFill>
                  <a:schemeClr val="accent1">
                    <a:lumMod val="75000"/>
                  </a:schemeClr>
                </a:solidFill>
              </a:rPr>
              <a:t>First Solar is the leading U.S.-based solar manufacturer with a fully domestic, FEOC-compliant supply chain and differentiated </a:t>
            </a:r>
            <a:r>
              <a:rPr lang="en-US" sz="1000" err="1">
                <a:solidFill>
                  <a:schemeClr val="accent1">
                    <a:lumMod val="75000"/>
                  </a:schemeClr>
                </a:solidFill>
              </a:rPr>
              <a:t>CdTe</a:t>
            </a:r>
            <a:r>
              <a:rPr lang="en-US" sz="1000">
                <a:solidFill>
                  <a:schemeClr val="accent1">
                    <a:lumMod val="75000"/>
                  </a:schemeClr>
                </a:solidFill>
              </a:rPr>
              <a:t> thin-film technology</a:t>
            </a:r>
          </a:p>
          <a:p>
            <a:pPr algn="l">
              <a:spcAft>
                <a:spcPts val="500"/>
              </a:spcAft>
            </a:pPr>
            <a:r>
              <a:rPr lang="en-US" sz="1000">
                <a:solidFill>
                  <a:schemeClr val="accent1">
                    <a:lumMod val="75000"/>
                  </a:schemeClr>
                </a:solidFill>
                <a:highlight>
                  <a:srgbClr val="FFFF00"/>
                </a:highlight>
              </a:rPr>
              <a:t>Despite strong historic share performance, we believe key catalysts remain underpriced, providing further upside potential from current share price of $245.9 (closing price 20.11.2025) to </a:t>
            </a:r>
            <a:r>
              <a:rPr lang="en-US" sz="1000">
                <a:solidFill>
                  <a:srgbClr val="FF0000"/>
                </a:solidFill>
                <a:highlight>
                  <a:srgbClr val="FFFF00"/>
                </a:highlight>
              </a:rPr>
              <a:t>$359.1 by 2028 in our base case, representing a 41.9%</a:t>
            </a:r>
            <a:r>
              <a:rPr lang="en-US" sz="1000">
                <a:solidFill>
                  <a:schemeClr val="accent1">
                    <a:lumMod val="75000"/>
                  </a:schemeClr>
                </a:solidFill>
                <a:highlight>
                  <a:srgbClr val="FFFF00"/>
                </a:highlight>
              </a:rPr>
              <a:t> upside</a:t>
            </a:r>
          </a:p>
        </p:txBody>
      </p:sp>
      <p:sp>
        <p:nvSpPr>
          <p:cNvPr id="3" name="Rectangle 2">
            <a:extLst>
              <a:ext uri="{FF2B5EF4-FFF2-40B4-BE49-F238E27FC236}">
                <a16:creationId xmlns:a16="http://schemas.microsoft.com/office/drawing/2014/main" id="{3F7D5E6A-B692-AF85-F3B0-6A013749D295}"/>
              </a:ext>
            </a:extLst>
          </p:cNvPr>
          <p:cNvSpPr/>
          <p:nvPr/>
        </p:nvSpPr>
        <p:spPr>
          <a:xfrm>
            <a:off x="738187" y="2901845"/>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1 </a:t>
            </a:r>
          </a:p>
          <a:p>
            <a:pPr>
              <a:spcAft>
                <a:spcPts val="300"/>
              </a:spcAft>
            </a:pPr>
            <a:r>
              <a:rPr lang="en-SG" sz="1000" b="1">
                <a:solidFill>
                  <a:srgbClr val="013565"/>
                </a:solidFill>
                <a:cs typeface="Segoe UI Semibold" panose="020B0702040204020203" pitchFamily="34" charset="0"/>
              </a:rPr>
              <a:t>Undisputed Domestic Leader</a:t>
            </a:r>
          </a:p>
        </p:txBody>
      </p:sp>
      <p:sp>
        <p:nvSpPr>
          <p:cNvPr id="108" name="Rectangle 107">
            <a:extLst>
              <a:ext uri="{FF2B5EF4-FFF2-40B4-BE49-F238E27FC236}">
                <a16:creationId xmlns:a16="http://schemas.microsoft.com/office/drawing/2014/main" id="{39CE1DF6-D2B6-C531-CB11-8633240A9143}"/>
              </a:ext>
            </a:extLst>
          </p:cNvPr>
          <p:cNvSpPr/>
          <p:nvPr/>
        </p:nvSpPr>
        <p:spPr>
          <a:xfrm>
            <a:off x="2476500" y="2900742"/>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Only large-scale US module manufacturer with </a:t>
            </a:r>
            <a:r>
              <a:rPr lang="en-SG" sz="900" b="1">
                <a:solidFill>
                  <a:srgbClr val="001D38"/>
                </a:solidFill>
                <a:latin typeface="Open Sans" panose="020B0606030504020204" pitchFamily="34" charset="0"/>
                <a:ea typeface="Open Sans" panose="020B0606030504020204" pitchFamily="34" charset="0"/>
                <a:cs typeface="Open Sans" panose="020B0606030504020204" pitchFamily="34" charset="0"/>
              </a:rPr>
              <a:t>fully compliant </a:t>
            </a:r>
            <a:r>
              <a:rPr lang="en-SG" sz="900" err="1">
                <a:solidFill>
                  <a:srgbClr val="001D38"/>
                </a:solidFill>
                <a:latin typeface="Open Sans" panose="020B0606030504020204" pitchFamily="34" charset="0"/>
                <a:ea typeface="Open Sans" panose="020B0606030504020204" pitchFamily="34" charset="0"/>
                <a:cs typeface="Open Sans" panose="020B0606030504020204" pitchFamily="34" charset="0"/>
              </a:rPr>
              <a:t>CdTe</a:t>
            </a:r>
            <a:r>
              <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rPr>
              <a:t> tech, insulated from polysilicon swings and China overcapacity</a:t>
            </a:r>
          </a:p>
        </p:txBody>
      </p:sp>
      <p:sp>
        <p:nvSpPr>
          <p:cNvPr id="109" name="Rectangle 108">
            <a:extLst>
              <a:ext uri="{FF2B5EF4-FFF2-40B4-BE49-F238E27FC236}">
                <a16:creationId xmlns:a16="http://schemas.microsoft.com/office/drawing/2014/main" id="{C7501248-00CE-C076-38F8-491EA01AC4FC}"/>
              </a:ext>
            </a:extLst>
          </p:cNvPr>
          <p:cNvSpPr/>
          <p:nvPr/>
        </p:nvSpPr>
        <p:spPr>
          <a:xfrm>
            <a:off x="738187" y="3892572"/>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2</a:t>
            </a:r>
          </a:p>
          <a:p>
            <a:pPr>
              <a:spcAft>
                <a:spcPts val="300"/>
              </a:spcAft>
            </a:pPr>
            <a:r>
              <a:rPr lang="en-SG" sz="1000" b="1">
                <a:solidFill>
                  <a:srgbClr val="013565"/>
                </a:solidFill>
                <a:cs typeface="Segoe UI Semibold" panose="020B0702040204020203" pitchFamily="34" charset="0"/>
              </a:rPr>
              <a:t>Structural Regulatory Moat</a:t>
            </a:r>
          </a:p>
        </p:txBody>
      </p:sp>
      <p:sp>
        <p:nvSpPr>
          <p:cNvPr id="110" name="Rectangle 109">
            <a:extLst>
              <a:ext uri="{FF2B5EF4-FFF2-40B4-BE49-F238E27FC236}">
                <a16:creationId xmlns:a16="http://schemas.microsoft.com/office/drawing/2014/main" id="{EC1C6091-4144-585E-72AC-A0F11DD6537F}"/>
              </a:ext>
            </a:extLst>
          </p:cNvPr>
          <p:cNvSpPr/>
          <p:nvPr/>
        </p:nvSpPr>
        <p:spPr>
          <a:xfrm>
            <a:off x="2476500" y="3891858"/>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rgbClr val="001D38"/>
                </a:solidFill>
              </a:rPr>
              <a:t>FEOC</a:t>
            </a:r>
            <a:r>
              <a:rPr lang="en-SG" sz="900" baseline="30000">
                <a:solidFill>
                  <a:srgbClr val="001D38"/>
                </a:solidFill>
              </a:rPr>
              <a:t>1)</a:t>
            </a:r>
            <a:r>
              <a:rPr lang="en-SG" sz="900">
                <a:solidFill>
                  <a:srgbClr val="001D38"/>
                </a:solidFill>
              </a:rPr>
              <a:t>, AD/CVD</a:t>
            </a:r>
            <a:r>
              <a:rPr lang="en-SG" sz="900" baseline="30000">
                <a:solidFill>
                  <a:srgbClr val="001D38"/>
                </a:solidFill>
              </a:rPr>
              <a:t>2)</a:t>
            </a:r>
            <a:r>
              <a:rPr lang="en-SG" sz="900">
                <a:solidFill>
                  <a:srgbClr val="001D38"/>
                </a:solidFill>
              </a:rPr>
              <a:t>, Section 232, and IRA</a:t>
            </a:r>
            <a:r>
              <a:rPr lang="en-SG" sz="900" baseline="30000">
                <a:solidFill>
                  <a:srgbClr val="001D38"/>
                </a:solidFill>
              </a:rPr>
              <a:t>3)</a:t>
            </a:r>
            <a:r>
              <a:rPr lang="en-SG" sz="900">
                <a:solidFill>
                  <a:srgbClr val="001D38"/>
                </a:solidFill>
              </a:rPr>
              <a:t> 45X credits all tighten the gate on imports while boosting FSLR’s unit economics. U.S. capacity is sold out through </a:t>
            </a:r>
            <a:r>
              <a:rPr lang="en-SG" sz="900" b="1">
                <a:solidFill>
                  <a:srgbClr val="001D38"/>
                </a:solidFill>
              </a:rPr>
              <a:t>2028</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1" name="Rectangle 110">
            <a:extLst>
              <a:ext uri="{FF2B5EF4-FFF2-40B4-BE49-F238E27FC236}">
                <a16:creationId xmlns:a16="http://schemas.microsoft.com/office/drawing/2014/main" id="{5A6C31BB-B65E-0879-922C-1637E59683CB}"/>
              </a:ext>
            </a:extLst>
          </p:cNvPr>
          <p:cNvSpPr/>
          <p:nvPr/>
        </p:nvSpPr>
        <p:spPr>
          <a:xfrm>
            <a:off x="738187" y="4883299"/>
            <a:ext cx="1624013" cy="8555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612000" tIns="63450" rIns="63450" bIns="63450" rtlCol="0" anchor="ctr"/>
          <a:lstStyle/>
          <a:p>
            <a:pPr>
              <a:spcAft>
                <a:spcPts val="300"/>
              </a:spcAft>
            </a:pPr>
            <a:r>
              <a:rPr lang="en-SG" sz="1000" b="1">
                <a:solidFill>
                  <a:schemeClr val="bg1">
                    <a:lumMod val="50000"/>
                  </a:schemeClr>
                </a:solidFill>
                <a:cs typeface="Segoe UI Semibold" panose="020B0702040204020203" pitchFamily="34" charset="0"/>
              </a:rPr>
              <a:t>Thesis 3</a:t>
            </a:r>
          </a:p>
          <a:p>
            <a:pPr>
              <a:spcAft>
                <a:spcPts val="300"/>
              </a:spcAft>
            </a:pPr>
            <a:r>
              <a:rPr lang="en-SG" sz="1000" b="1">
                <a:solidFill>
                  <a:srgbClr val="013565"/>
                </a:solidFill>
                <a:cs typeface="Segoe UI Semibold" panose="020B0702040204020203" pitchFamily="34" charset="0"/>
              </a:rPr>
              <a:t>Premium Margins + Visibility</a:t>
            </a:r>
          </a:p>
        </p:txBody>
      </p:sp>
      <p:sp>
        <p:nvSpPr>
          <p:cNvPr id="112" name="Rectangle 111">
            <a:extLst>
              <a:ext uri="{FF2B5EF4-FFF2-40B4-BE49-F238E27FC236}">
                <a16:creationId xmlns:a16="http://schemas.microsoft.com/office/drawing/2014/main" id="{9949B994-68AA-271C-DC76-9BF1DFB0249D}"/>
              </a:ext>
            </a:extLst>
          </p:cNvPr>
          <p:cNvSpPr/>
          <p:nvPr/>
        </p:nvSpPr>
        <p:spPr>
          <a:xfrm>
            <a:off x="2476500" y="4882974"/>
            <a:ext cx="2749597" cy="856600"/>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900">
                <a:solidFill>
                  <a:srgbClr val="001D38"/>
                </a:solidFill>
              </a:rPr>
              <a:t>ASPs firming, bookings accelerating (record 2.1 GW month). Gross margins moving toward </a:t>
            </a:r>
            <a:r>
              <a:rPr lang="en-SG" sz="900" b="1">
                <a:solidFill>
                  <a:srgbClr val="001D38"/>
                </a:solidFill>
              </a:rPr>
              <a:t>50–55 percent</a:t>
            </a:r>
            <a:r>
              <a:rPr lang="en-SG" sz="900">
                <a:solidFill>
                  <a:srgbClr val="001D38"/>
                </a:solidFill>
              </a:rPr>
              <a:t> as U.S. finishing ramps and 45X credits scale</a:t>
            </a:r>
            <a:endParaRPr lang="en-SG" sz="900">
              <a:solidFill>
                <a:srgbClr val="001D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ooter Placeholder 4">
            <a:extLst>
              <a:ext uri="{FF2B5EF4-FFF2-40B4-BE49-F238E27FC236}">
                <a16:creationId xmlns:a16="http://schemas.microsoft.com/office/drawing/2014/main" id="{0145BB59-5524-7A1A-CA32-1DD35A7822F6}"/>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F1D70061-6635-AD77-4E89-739ACBD584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551" t="-2" r="7837" b="29018"/>
          <a:stretch/>
        </p:blipFill>
        <p:spPr bwMode="auto">
          <a:xfrm>
            <a:off x="5749398" y="3033567"/>
            <a:ext cx="4053468" cy="148998"/>
          </a:xfrm>
          <a:prstGeom prst="roundRect">
            <a:avLst>
              <a:gd name="adj" fmla="val 50000"/>
            </a:avLst>
          </a:prstGeom>
          <a:noFill/>
          <a:extLst>
            <a:ext uri="{909E8E84-426E-40DD-AFC4-6F175D3DCCD1}">
              <a14:hiddenFill xmlns:a14="http://schemas.microsoft.com/office/drawing/2010/main">
                <a:solidFill>
                  <a:srgbClr val="FFFFFF"/>
                </a:solidFill>
              </a14:hiddenFill>
            </a:ext>
          </a:extLst>
        </p:spPr>
      </p:pic>
      <p:sp>
        <p:nvSpPr>
          <p:cNvPr id="117" name="Rectangle: Rounded Corners 116">
            <a:extLst>
              <a:ext uri="{FF2B5EF4-FFF2-40B4-BE49-F238E27FC236}">
                <a16:creationId xmlns:a16="http://schemas.microsoft.com/office/drawing/2014/main" id="{0513D410-B33D-D718-3F88-AD7AA3D9A36E}"/>
              </a:ext>
            </a:extLst>
          </p:cNvPr>
          <p:cNvSpPr/>
          <p:nvPr/>
        </p:nvSpPr>
        <p:spPr bwMode="gray">
          <a:xfrm>
            <a:off x="6375819" y="2973134"/>
            <a:ext cx="245331" cy="269864"/>
          </a:xfrm>
          <a:prstGeom prst="roundRect">
            <a:avLst>
              <a:gd name="adj" fmla="val 50000"/>
            </a:avLst>
          </a:prstGeom>
          <a:solidFill>
            <a:schemeClr val="bg1">
              <a:lumMod val="50000"/>
            </a:schemeClr>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0582" tIns="95175" bIns="31725"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sz="1800" b="1">
                <a:solidFill>
                  <a:schemeClr val="bg1"/>
                </a:solidFill>
                <a:latin typeface="Wingdings" panose="05000000000000000000" pitchFamily="2" charset="2"/>
              </a:rPr>
              <a:t>ü</a:t>
            </a:r>
            <a:endParaRPr lang="en-US" sz="1800" b="1">
              <a:solidFill>
                <a:schemeClr val="bg1"/>
              </a:solidFill>
            </a:endParaRPr>
          </a:p>
        </p:txBody>
      </p:sp>
      <p:sp>
        <p:nvSpPr>
          <p:cNvPr id="12" name="Title 6">
            <a:extLst>
              <a:ext uri="{FF2B5EF4-FFF2-40B4-BE49-F238E27FC236}">
                <a16:creationId xmlns:a16="http://schemas.microsoft.com/office/drawing/2014/main" id="{38C3230F-2DB2-5DE4-3372-B0D7252280F9}"/>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Long First Solar </a:t>
            </a:r>
            <a:r>
              <a:rPr lang="en-US" b="0"/>
              <a:t>| Policy-Protected Market Leader With Multi-Year Margin Expansion Still Underpriced</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F1DC2E71-2633-0BB9-93E3-86E563ADA6DE}"/>
              </a:ext>
            </a:extLst>
          </p:cNvPr>
          <p:cNvSpPr>
            <a:spLocks noChangeArrowheads="1"/>
          </p:cNvSpPr>
          <p:nvPr/>
        </p:nvSpPr>
        <p:spPr bwMode="gray">
          <a:xfrm>
            <a:off x="5518581" y="4766627"/>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Valuation Football Field ($)</a:t>
            </a:r>
            <a:endParaRPr kumimoji="0" lang="en-US" sz="1400" b="1" i="0" u="none" strike="noStrike" kern="1200" cap="none" spc="0" normalizeH="0" baseline="0" noProof="0">
              <a:ln>
                <a:noFill/>
              </a:ln>
              <a:solidFill>
                <a:srgbClr val="003868"/>
              </a:solidFill>
              <a:effectLst/>
              <a:highlight>
                <a:srgbClr val="FFFF00"/>
              </a:highlight>
              <a:uLnTx/>
              <a:uFillTx/>
              <a:latin typeface="Playfair Display"/>
              <a:ea typeface="MS PGothic"/>
              <a:cs typeface="Arial"/>
            </a:endParaRPr>
          </a:p>
        </p:txBody>
      </p:sp>
      <p:sp>
        <p:nvSpPr>
          <p:cNvPr id="18" name="Rectangle 17">
            <a:extLst>
              <a:ext uri="{FF2B5EF4-FFF2-40B4-BE49-F238E27FC236}">
                <a16:creationId xmlns:a16="http://schemas.microsoft.com/office/drawing/2014/main" id="{36005967-A915-4ED1-782A-A76940FF46D0}"/>
              </a:ext>
            </a:extLst>
          </p:cNvPr>
          <p:cNvSpPr/>
          <p:nvPr/>
        </p:nvSpPr>
        <p:spPr>
          <a:xfrm>
            <a:off x="5518105" y="3441881"/>
            <a:ext cx="4487908" cy="111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Analysts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project 22.8%–42.4%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long-term growth (mean 32.6%) and a mean FY2025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price target of $274</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 trades at an earnings multiple that does not reflect its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protected U.S. market position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or</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multi-year margin expansion potential</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With</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Series 7 ramp, 45X credit capture, and a &gt;$20bn contracted backlog,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earnings visibility is strong</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Our valuation framework supports continued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 as regulatory catalysts crystallize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the efficiency roadmap delivers</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margin accretion</a:t>
            </a:r>
          </a:p>
        </p:txBody>
      </p:sp>
      <p:sp>
        <p:nvSpPr>
          <p:cNvPr id="21" name="Flowchart: Delay 20">
            <a:extLst>
              <a:ext uri="{FF2B5EF4-FFF2-40B4-BE49-F238E27FC236}">
                <a16:creationId xmlns:a16="http://schemas.microsoft.com/office/drawing/2014/main" id="{53D8B39C-1DEF-5BDD-13CF-7468472EDBE3}"/>
              </a:ext>
            </a:extLst>
          </p:cNvPr>
          <p:cNvSpPr/>
          <p:nvPr/>
        </p:nvSpPr>
        <p:spPr bwMode="gray">
          <a:xfrm>
            <a:off x="301499" y="2905749"/>
            <a:ext cx="829422" cy="3845875"/>
          </a:xfrm>
          <a:prstGeom prst="flowChartDelay">
            <a:avLst/>
          </a:prstGeom>
          <a:solidFill>
            <a:schemeClr val="bg1"/>
          </a:solidFill>
          <a:ln w="2540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00584" tIns="51480" rtlCol="0" anchor="t" anchorCtr="0"/>
          <a:lstStyle/>
          <a:p>
            <a:pPr algn="l"/>
            <a:endParaRPr lang="en-US" sz="1980">
              <a:solidFill>
                <a:schemeClr val="tx1"/>
              </a:solidFill>
            </a:endParaRPr>
          </a:p>
        </p:txBody>
      </p:sp>
      <p:sp>
        <p:nvSpPr>
          <p:cNvPr id="22" name="Oval 21">
            <a:extLst>
              <a:ext uri="{FF2B5EF4-FFF2-40B4-BE49-F238E27FC236}">
                <a16:creationId xmlns:a16="http://schemas.microsoft.com/office/drawing/2014/main" id="{D87032A8-F297-F954-95C0-BEFA8F0E5631}"/>
              </a:ext>
            </a:extLst>
          </p:cNvPr>
          <p:cNvSpPr>
            <a:spLocks noChangeAspect="1"/>
          </p:cNvSpPr>
          <p:nvPr/>
        </p:nvSpPr>
        <p:spPr>
          <a:xfrm>
            <a:off x="744702" y="3106485"/>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marL="0" marR="0" lvl="0" indent="0" algn="ctr" defTabSz="727075" eaLnBrk="1" fontAlgn="base" latinLnBrk="0" hangingPunct="1">
              <a:lnSpc>
                <a:spcPct val="95000"/>
              </a:lnSpc>
              <a:spcBef>
                <a:spcPct val="0"/>
              </a:spcBef>
              <a:spcAft>
                <a:spcPct val="0"/>
              </a:spcAft>
              <a:buClrTx/>
              <a:buSzTx/>
              <a:buFontTx/>
              <a:buNone/>
              <a:tabLst/>
              <a:defRPr/>
            </a:pPr>
            <a:r>
              <a:rPr kumimoji="0" lang="en-US" sz="2500" b="1" i="0" u="none" strike="noStrike" kern="0" cap="none" spc="0" normalizeH="0" baseline="0" noProof="0">
                <a:ln w="9525">
                  <a:noFill/>
                </a:ln>
                <a:solidFill>
                  <a:srgbClr val="003868"/>
                </a:solidFill>
                <a:effectLst/>
                <a:uLnTx/>
                <a:uFillTx/>
                <a:latin typeface="+mj-lt"/>
                <a:ea typeface="MS PGothic"/>
                <a:cs typeface="Times New Roman" pitchFamily="18" charset="0"/>
              </a:rPr>
              <a:t>1</a:t>
            </a:r>
          </a:p>
        </p:txBody>
      </p:sp>
      <p:sp>
        <p:nvSpPr>
          <p:cNvPr id="24" name="Oval 23">
            <a:extLst>
              <a:ext uri="{FF2B5EF4-FFF2-40B4-BE49-F238E27FC236}">
                <a16:creationId xmlns:a16="http://schemas.microsoft.com/office/drawing/2014/main" id="{1F6DA367-74D3-0DC8-9168-F5F7CF0A981D}"/>
              </a:ext>
            </a:extLst>
          </p:cNvPr>
          <p:cNvSpPr>
            <a:spLocks noChangeAspect="1"/>
          </p:cNvSpPr>
          <p:nvPr/>
        </p:nvSpPr>
        <p:spPr>
          <a:xfrm>
            <a:off x="744702" y="6078667"/>
            <a:ext cx="446281" cy="446281"/>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grpSp>
        <p:nvGrpSpPr>
          <p:cNvPr id="29" name="Group 259">
            <a:extLst>
              <a:ext uri="{FF2B5EF4-FFF2-40B4-BE49-F238E27FC236}">
                <a16:creationId xmlns:a16="http://schemas.microsoft.com/office/drawing/2014/main" id="{C649B9B7-71A4-E675-AE7D-37091D888BAB}"/>
              </a:ext>
            </a:extLst>
          </p:cNvPr>
          <p:cNvGrpSpPr>
            <a:grpSpLocks noChangeAspect="1"/>
          </p:cNvGrpSpPr>
          <p:nvPr>
            <p:custDataLst>
              <p:tags r:id="rId3"/>
            </p:custDataLst>
          </p:nvPr>
        </p:nvGrpSpPr>
        <p:grpSpPr>
          <a:xfrm>
            <a:off x="854296" y="6193018"/>
            <a:ext cx="244479" cy="230098"/>
            <a:chOff x="8113536" y="2463241"/>
            <a:chExt cx="334377" cy="314707"/>
          </a:xfrm>
        </p:grpSpPr>
        <p:grpSp>
          <p:nvGrpSpPr>
            <p:cNvPr id="30" name="Graphic 1">
              <a:extLst>
                <a:ext uri="{FF2B5EF4-FFF2-40B4-BE49-F238E27FC236}">
                  <a16:creationId xmlns:a16="http://schemas.microsoft.com/office/drawing/2014/main" id="{93CF1498-BF51-477F-C939-ED1DBEE464BA}"/>
                </a:ext>
              </a:extLst>
            </p:cNvPr>
            <p:cNvGrpSpPr/>
            <p:nvPr/>
          </p:nvGrpSpPr>
          <p:grpSpPr>
            <a:xfrm>
              <a:off x="8231552" y="2712384"/>
              <a:ext cx="32781" cy="59007"/>
              <a:chOff x="8231552" y="2712384"/>
              <a:chExt cx="32781" cy="59007"/>
            </a:xfrm>
          </p:grpSpPr>
          <p:sp>
            <p:nvSpPr>
              <p:cNvPr id="50" name="Freeform: Shape 49">
                <a:extLst>
                  <a:ext uri="{FF2B5EF4-FFF2-40B4-BE49-F238E27FC236}">
                    <a16:creationId xmlns:a16="http://schemas.microsoft.com/office/drawing/2014/main" id="{5ADCC207-3A8C-CDC1-D13F-C90F00858C00}"/>
                  </a:ext>
                </a:extLst>
              </p:cNvPr>
              <p:cNvSpPr/>
              <p:nvPr/>
            </p:nvSpPr>
            <p:spPr>
              <a:xfrm>
                <a:off x="8231552"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6B8DF734-4A45-067A-0A24-E260D71A95C3}"/>
                  </a:ext>
                </a:extLst>
              </p:cNvPr>
              <p:cNvSpPr/>
              <p:nvPr/>
            </p:nvSpPr>
            <p:spPr>
              <a:xfrm>
                <a:off x="8257777" y="2712384"/>
                <a:ext cx="6556" cy="59007"/>
              </a:xfrm>
              <a:custGeom>
                <a:avLst/>
                <a:gdLst>
                  <a:gd name="connsiteX0" fmla="*/ 0 w 6556"/>
                  <a:gd name="connsiteY0" fmla="*/ 0 h 59007"/>
                  <a:gd name="connsiteX1" fmla="*/ 0 w 6556"/>
                  <a:gd name="connsiteY1" fmla="*/ 59008 h 59007"/>
                </a:gdLst>
                <a:ahLst/>
                <a:cxnLst>
                  <a:cxn ang="0">
                    <a:pos x="connsiteX0" y="connsiteY0"/>
                  </a:cxn>
                  <a:cxn ang="0">
                    <a:pos x="connsiteX1" y="connsiteY1"/>
                  </a:cxn>
                </a:cxnLst>
                <a:rect l="l" t="t" r="r" b="b"/>
                <a:pathLst>
                  <a:path w="6556" h="59007">
                    <a:moveTo>
                      <a:pt x="0" y="0"/>
                    </a:moveTo>
                    <a:lnTo>
                      <a:pt x="0" y="59008"/>
                    </a:lnTo>
                  </a:path>
                </a:pathLst>
              </a:custGeom>
              <a:ln w="13105" cap="rnd">
                <a:solidFill>
                  <a:srgbClr val="1A3664"/>
                </a:solidFill>
                <a:prstDash val="solid"/>
                <a:round/>
              </a:ln>
            </p:spPr>
            <p:txBody>
              <a:bodyPr rtlCol="0" anchor="ctr"/>
              <a:lstStyle/>
              <a:p>
                <a:endParaRPr lang="en-US"/>
              </a:p>
            </p:txBody>
          </p:sp>
        </p:grpSp>
        <p:sp>
          <p:nvSpPr>
            <p:cNvPr id="32" name="Freeform: Shape 31">
              <a:extLst>
                <a:ext uri="{FF2B5EF4-FFF2-40B4-BE49-F238E27FC236}">
                  <a16:creationId xmlns:a16="http://schemas.microsoft.com/office/drawing/2014/main" id="{943DBFA7-C71E-DA7E-39B1-F784E49E5D89}"/>
                </a:ext>
              </a:extLst>
            </p:cNvPr>
            <p:cNvSpPr/>
            <p:nvPr/>
          </p:nvSpPr>
          <p:spPr>
            <a:xfrm>
              <a:off x="8113537" y="2771392"/>
              <a:ext cx="268812" cy="6556"/>
            </a:xfrm>
            <a:custGeom>
              <a:avLst/>
              <a:gdLst>
                <a:gd name="connsiteX0" fmla="*/ 0 w 268812"/>
                <a:gd name="connsiteY0" fmla="*/ 0 h 6556"/>
                <a:gd name="connsiteX1" fmla="*/ 268812 w 268812"/>
                <a:gd name="connsiteY1" fmla="*/ 0 h 6556"/>
              </a:gdLst>
              <a:ahLst/>
              <a:cxnLst>
                <a:cxn ang="0">
                  <a:pos x="connsiteX0" y="connsiteY0"/>
                </a:cxn>
                <a:cxn ang="0">
                  <a:pos x="connsiteX1" y="connsiteY1"/>
                </a:cxn>
              </a:cxnLst>
              <a:rect l="l" t="t" r="r" b="b"/>
              <a:pathLst>
                <a:path w="268812" h="6556">
                  <a:moveTo>
                    <a:pt x="0" y="0"/>
                  </a:moveTo>
                  <a:lnTo>
                    <a:pt x="268812" y="0"/>
                  </a:lnTo>
                </a:path>
              </a:pathLst>
            </a:custGeom>
            <a:ln w="13105" cap="rnd">
              <a:solidFill>
                <a:srgbClr val="1A3664"/>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9446B5D8-54A8-F65F-8248-D17912738374}"/>
                </a:ext>
              </a:extLst>
            </p:cNvPr>
            <p:cNvSpPr/>
            <p:nvPr/>
          </p:nvSpPr>
          <p:spPr>
            <a:xfrm>
              <a:off x="8165988" y="2509136"/>
              <a:ext cx="6556" cy="104902"/>
            </a:xfrm>
            <a:custGeom>
              <a:avLst/>
              <a:gdLst>
                <a:gd name="connsiteX0" fmla="*/ 0 w 6556"/>
                <a:gd name="connsiteY0" fmla="*/ 0 h 104902"/>
                <a:gd name="connsiteX1" fmla="*/ 0 w 6556"/>
                <a:gd name="connsiteY1" fmla="*/ 104903 h 104902"/>
              </a:gdLst>
              <a:ahLst/>
              <a:cxnLst>
                <a:cxn ang="0">
                  <a:pos x="connsiteX0" y="connsiteY0"/>
                </a:cxn>
                <a:cxn ang="0">
                  <a:pos x="connsiteX1" y="connsiteY1"/>
                </a:cxn>
              </a:cxnLst>
              <a:rect l="l" t="t" r="r" b="b"/>
              <a:pathLst>
                <a:path w="6556" h="104902">
                  <a:moveTo>
                    <a:pt x="0" y="0"/>
                  </a:moveTo>
                  <a:lnTo>
                    <a:pt x="0" y="104903"/>
                  </a:lnTo>
                </a:path>
              </a:pathLst>
            </a:custGeom>
            <a:ln w="13105" cap="rnd">
              <a:solidFill>
                <a:srgbClr val="1A3664"/>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0F095F9B-FDB5-EE00-F4E9-4FD57332ECD5}"/>
                </a:ext>
              </a:extLst>
            </p:cNvPr>
            <p:cNvSpPr/>
            <p:nvPr/>
          </p:nvSpPr>
          <p:spPr>
            <a:xfrm>
              <a:off x="8218439"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9E28B3F-872A-782C-087B-805DB5E3987D}"/>
                </a:ext>
              </a:extLst>
            </p:cNvPr>
            <p:cNvSpPr/>
            <p:nvPr/>
          </p:nvSpPr>
          <p:spPr>
            <a:xfrm>
              <a:off x="8270890" y="2509136"/>
              <a:ext cx="6556" cy="98346"/>
            </a:xfrm>
            <a:custGeom>
              <a:avLst/>
              <a:gdLst>
                <a:gd name="connsiteX0" fmla="*/ 0 w 6556"/>
                <a:gd name="connsiteY0" fmla="*/ 0 h 98346"/>
                <a:gd name="connsiteX1" fmla="*/ 0 w 6556"/>
                <a:gd name="connsiteY1" fmla="*/ 98346 h 98346"/>
              </a:gdLst>
              <a:ahLst/>
              <a:cxnLst>
                <a:cxn ang="0">
                  <a:pos x="connsiteX0" y="connsiteY0"/>
                </a:cxn>
                <a:cxn ang="0">
                  <a:pos x="connsiteX1" y="connsiteY1"/>
                </a:cxn>
              </a:cxnLst>
              <a:rect l="l" t="t" r="r" b="b"/>
              <a:pathLst>
                <a:path w="6556" h="98346">
                  <a:moveTo>
                    <a:pt x="0" y="0"/>
                  </a:moveTo>
                  <a:lnTo>
                    <a:pt x="0" y="98346"/>
                  </a:lnTo>
                </a:path>
              </a:pathLst>
            </a:custGeom>
            <a:ln w="13105" cap="rnd">
              <a:solidFill>
                <a:srgbClr val="1A3664"/>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D4C900D-7A9B-D2BE-11D9-81BE4AE6D8AE}"/>
                </a:ext>
              </a:extLst>
            </p:cNvPr>
            <p:cNvSpPr/>
            <p:nvPr/>
          </p:nvSpPr>
          <p:spPr>
            <a:xfrm>
              <a:off x="8218439"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722FC054-FB48-CD80-6176-A39F77B93392}"/>
                </a:ext>
              </a:extLst>
            </p:cNvPr>
            <p:cNvSpPr/>
            <p:nvPr/>
          </p:nvSpPr>
          <p:spPr>
            <a:xfrm>
              <a:off x="8270890" y="2640264"/>
              <a:ext cx="6556" cy="65564"/>
            </a:xfrm>
            <a:custGeom>
              <a:avLst/>
              <a:gdLst>
                <a:gd name="connsiteX0" fmla="*/ 0 w 6556"/>
                <a:gd name="connsiteY0" fmla="*/ 0 h 65564"/>
                <a:gd name="connsiteX1" fmla="*/ 0 w 6556"/>
                <a:gd name="connsiteY1" fmla="*/ 65564 h 65564"/>
              </a:gdLst>
              <a:ahLst/>
              <a:cxnLst>
                <a:cxn ang="0">
                  <a:pos x="connsiteX0" y="connsiteY0"/>
                </a:cxn>
                <a:cxn ang="0">
                  <a:pos x="connsiteX1" y="connsiteY1"/>
                </a:cxn>
              </a:cxnLst>
              <a:rect l="l" t="t" r="r" b="b"/>
              <a:pathLst>
                <a:path w="6556" h="65564">
                  <a:moveTo>
                    <a:pt x="0" y="0"/>
                  </a:moveTo>
                  <a:lnTo>
                    <a:pt x="0" y="65564"/>
                  </a:lnTo>
                </a:path>
              </a:pathLst>
            </a:custGeom>
            <a:ln w="13105" cap="rnd">
              <a:solidFill>
                <a:srgbClr val="1A3664"/>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E2A436B7-16C8-2B4A-E4C6-4F999447C892}"/>
                </a:ext>
              </a:extLst>
            </p:cNvPr>
            <p:cNvSpPr/>
            <p:nvPr/>
          </p:nvSpPr>
          <p:spPr>
            <a:xfrm>
              <a:off x="8323341" y="2509136"/>
              <a:ext cx="6556" cy="45894"/>
            </a:xfrm>
            <a:custGeom>
              <a:avLst/>
              <a:gdLst>
                <a:gd name="connsiteX0" fmla="*/ 0 w 6556"/>
                <a:gd name="connsiteY0" fmla="*/ 0 h 45894"/>
                <a:gd name="connsiteX1" fmla="*/ 0 w 6556"/>
                <a:gd name="connsiteY1" fmla="*/ 45895 h 45894"/>
              </a:gdLst>
              <a:ahLst/>
              <a:cxnLst>
                <a:cxn ang="0">
                  <a:pos x="connsiteX0" y="connsiteY0"/>
                </a:cxn>
                <a:cxn ang="0">
                  <a:pos x="connsiteX1" y="connsiteY1"/>
                </a:cxn>
              </a:cxnLst>
              <a:rect l="l" t="t" r="r" b="b"/>
              <a:pathLst>
                <a:path w="6556" h="45894">
                  <a:moveTo>
                    <a:pt x="0" y="0"/>
                  </a:moveTo>
                  <a:lnTo>
                    <a:pt x="0" y="45895"/>
                  </a:lnTo>
                </a:path>
              </a:pathLst>
            </a:custGeom>
            <a:ln w="13105" cap="rnd">
              <a:solidFill>
                <a:srgbClr val="1A3664"/>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53C4931-A2D6-C0DC-636E-6ADEA97C023F}"/>
                </a:ext>
              </a:extLst>
            </p:cNvPr>
            <p:cNvSpPr/>
            <p:nvPr/>
          </p:nvSpPr>
          <p:spPr>
            <a:xfrm>
              <a:off x="8323341" y="2614038"/>
              <a:ext cx="6556" cy="85233"/>
            </a:xfrm>
            <a:custGeom>
              <a:avLst/>
              <a:gdLst>
                <a:gd name="connsiteX0" fmla="*/ 0 w 6556"/>
                <a:gd name="connsiteY0" fmla="*/ 0 h 85233"/>
                <a:gd name="connsiteX1" fmla="*/ 0 w 6556"/>
                <a:gd name="connsiteY1" fmla="*/ 85233 h 85233"/>
              </a:gdLst>
              <a:ahLst/>
              <a:cxnLst>
                <a:cxn ang="0">
                  <a:pos x="connsiteX0" y="connsiteY0"/>
                </a:cxn>
                <a:cxn ang="0">
                  <a:pos x="connsiteX1" y="connsiteY1"/>
                </a:cxn>
              </a:cxnLst>
              <a:rect l="l" t="t" r="r" b="b"/>
              <a:pathLst>
                <a:path w="6556" h="85233">
                  <a:moveTo>
                    <a:pt x="0" y="0"/>
                  </a:moveTo>
                  <a:lnTo>
                    <a:pt x="0" y="85233"/>
                  </a:lnTo>
                </a:path>
              </a:pathLst>
            </a:custGeom>
            <a:ln w="13105" cap="rnd">
              <a:solidFill>
                <a:srgbClr val="1A3664"/>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DE91197D-9063-893B-2D52-0496F94E1E1F}"/>
                </a:ext>
              </a:extLst>
            </p:cNvPr>
            <p:cNvSpPr/>
            <p:nvPr/>
          </p:nvSpPr>
          <p:spPr>
            <a:xfrm>
              <a:off x="8113537" y="2607482"/>
              <a:ext cx="59007" cy="6556"/>
            </a:xfrm>
            <a:custGeom>
              <a:avLst/>
              <a:gdLst>
                <a:gd name="connsiteX0" fmla="*/ 0 w 59007"/>
                <a:gd name="connsiteY0" fmla="*/ 0 h 6556"/>
                <a:gd name="connsiteX1" fmla="*/ 59007 w 59007"/>
                <a:gd name="connsiteY1" fmla="*/ 0 h 6556"/>
              </a:gdLst>
              <a:ahLst/>
              <a:cxnLst>
                <a:cxn ang="0">
                  <a:pos x="connsiteX0" y="connsiteY0"/>
                </a:cxn>
                <a:cxn ang="0">
                  <a:pos x="connsiteX1" y="connsiteY1"/>
                </a:cxn>
              </a:cxnLst>
              <a:rect l="l" t="t" r="r" b="b"/>
              <a:pathLst>
                <a:path w="59007" h="6556">
                  <a:moveTo>
                    <a:pt x="0" y="0"/>
                  </a:moveTo>
                  <a:lnTo>
                    <a:pt x="59007" y="0"/>
                  </a:lnTo>
                </a:path>
              </a:pathLst>
            </a:custGeom>
            <a:ln w="13105" cap="rnd">
              <a:solidFill>
                <a:srgbClr val="1A3664"/>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DEAF29DC-F706-BF9B-A6EF-719E41FA870B}"/>
                </a:ext>
              </a:extLst>
            </p:cNvPr>
            <p:cNvSpPr/>
            <p:nvPr/>
          </p:nvSpPr>
          <p:spPr>
            <a:xfrm>
              <a:off x="8113537" y="2659933"/>
              <a:ext cx="26225" cy="6556"/>
            </a:xfrm>
            <a:custGeom>
              <a:avLst/>
              <a:gdLst>
                <a:gd name="connsiteX0" fmla="*/ 0 w 26225"/>
                <a:gd name="connsiteY0" fmla="*/ 0 h 6556"/>
                <a:gd name="connsiteX1" fmla="*/ 26225 w 26225"/>
                <a:gd name="connsiteY1" fmla="*/ 0 h 6556"/>
              </a:gdLst>
              <a:ahLst/>
              <a:cxnLst>
                <a:cxn ang="0">
                  <a:pos x="connsiteX0" y="connsiteY0"/>
                </a:cxn>
                <a:cxn ang="0">
                  <a:pos x="connsiteX1" y="connsiteY1"/>
                </a:cxn>
              </a:cxnLst>
              <a:rect l="l" t="t" r="r" b="b"/>
              <a:pathLst>
                <a:path w="26225" h="6556">
                  <a:moveTo>
                    <a:pt x="0" y="0"/>
                  </a:moveTo>
                  <a:lnTo>
                    <a:pt x="26225" y="0"/>
                  </a:lnTo>
                </a:path>
              </a:pathLst>
            </a:custGeom>
            <a:ln w="13105" cap="rnd">
              <a:solidFill>
                <a:srgbClr val="1A3664"/>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7D9F5031-A3E4-C1E5-5BFD-98ED1B029C97}"/>
                </a:ext>
              </a:extLst>
            </p:cNvPr>
            <p:cNvSpPr/>
            <p:nvPr/>
          </p:nvSpPr>
          <p:spPr>
            <a:xfrm>
              <a:off x="8336454" y="2607482"/>
              <a:ext cx="32782" cy="6556"/>
            </a:xfrm>
            <a:custGeom>
              <a:avLst/>
              <a:gdLst>
                <a:gd name="connsiteX0" fmla="*/ 0 w 32782"/>
                <a:gd name="connsiteY0" fmla="*/ 0 h 6556"/>
                <a:gd name="connsiteX1" fmla="*/ 32782 w 32782"/>
                <a:gd name="connsiteY1" fmla="*/ 0 h 6556"/>
              </a:gdLst>
              <a:ahLst/>
              <a:cxnLst>
                <a:cxn ang="0">
                  <a:pos x="connsiteX0" y="connsiteY0"/>
                </a:cxn>
                <a:cxn ang="0">
                  <a:pos x="connsiteX1" y="connsiteY1"/>
                </a:cxn>
              </a:cxnLst>
              <a:rect l="l" t="t" r="r" b="b"/>
              <a:pathLst>
                <a:path w="32782" h="6556">
                  <a:moveTo>
                    <a:pt x="0" y="0"/>
                  </a:moveTo>
                  <a:lnTo>
                    <a:pt x="32782" y="0"/>
                  </a:lnTo>
                </a:path>
              </a:pathLst>
            </a:custGeom>
            <a:ln w="13105" cap="rnd">
              <a:solidFill>
                <a:srgbClr val="1A3664"/>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3C4FB704-233D-24D3-5787-7D4A1DC0E2DB}"/>
                </a:ext>
              </a:extLst>
            </p:cNvPr>
            <p:cNvSpPr/>
            <p:nvPr/>
          </p:nvSpPr>
          <p:spPr>
            <a:xfrm>
              <a:off x="8113537" y="2561587"/>
              <a:ext cx="209804" cy="6556"/>
            </a:xfrm>
            <a:custGeom>
              <a:avLst/>
              <a:gdLst>
                <a:gd name="connsiteX0" fmla="*/ 0 w 209804"/>
                <a:gd name="connsiteY0" fmla="*/ 0 h 6556"/>
                <a:gd name="connsiteX1" fmla="*/ 209805 w 209804"/>
                <a:gd name="connsiteY1" fmla="*/ 0 h 6556"/>
              </a:gdLst>
              <a:ahLst/>
              <a:cxnLst>
                <a:cxn ang="0">
                  <a:pos x="connsiteX0" y="connsiteY0"/>
                </a:cxn>
                <a:cxn ang="0">
                  <a:pos x="connsiteX1" y="connsiteY1"/>
                </a:cxn>
              </a:cxnLst>
              <a:rect l="l" t="t" r="r" b="b"/>
              <a:pathLst>
                <a:path w="209804" h="6556">
                  <a:moveTo>
                    <a:pt x="0" y="0"/>
                  </a:moveTo>
                  <a:lnTo>
                    <a:pt x="209805" y="0"/>
                  </a:lnTo>
                </a:path>
              </a:pathLst>
            </a:custGeom>
            <a:ln w="13105" cap="rnd">
              <a:solidFill>
                <a:srgbClr val="1A3664"/>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34FE6A4-269D-1E73-F80E-69300D2B6497}"/>
                </a:ext>
              </a:extLst>
            </p:cNvPr>
            <p:cNvSpPr/>
            <p:nvPr/>
          </p:nvSpPr>
          <p:spPr>
            <a:xfrm>
              <a:off x="8185657" y="2659933"/>
              <a:ext cx="190135" cy="6556"/>
            </a:xfrm>
            <a:custGeom>
              <a:avLst/>
              <a:gdLst>
                <a:gd name="connsiteX0" fmla="*/ 0 w 190135"/>
                <a:gd name="connsiteY0" fmla="*/ 0 h 6556"/>
                <a:gd name="connsiteX1" fmla="*/ 190136 w 190135"/>
                <a:gd name="connsiteY1" fmla="*/ 0 h 6556"/>
              </a:gdLst>
              <a:ahLst/>
              <a:cxnLst>
                <a:cxn ang="0">
                  <a:pos x="connsiteX0" y="connsiteY0"/>
                </a:cxn>
                <a:cxn ang="0">
                  <a:pos x="connsiteX1" y="connsiteY1"/>
                </a:cxn>
              </a:cxnLst>
              <a:rect l="l" t="t" r="r" b="b"/>
              <a:pathLst>
                <a:path w="190135" h="6556">
                  <a:moveTo>
                    <a:pt x="0" y="0"/>
                  </a:moveTo>
                  <a:lnTo>
                    <a:pt x="190136" y="0"/>
                  </a:lnTo>
                </a:path>
              </a:pathLst>
            </a:custGeom>
            <a:ln w="13105" cap="rnd">
              <a:solidFill>
                <a:srgbClr val="1A3664"/>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7484A61C-A2F2-7DEF-FF20-E4C4FB1A5464}"/>
                </a:ext>
              </a:extLst>
            </p:cNvPr>
            <p:cNvSpPr/>
            <p:nvPr/>
          </p:nvSpPr>
          <p:spPr>
            <a:xfrm>
              <a:off x="8113536" y="2509136"/>
              <a:ext cx="262256" cy="196692"/>
            </a:xfrm>
            <a:custGeom>
              <a:avLst/>
              <a:gdLst>
                <a:gd name="connsiteX0" fmla="*/ 262256 w 262256"/>
                <a:gd name="connsiteY0" fmla="*/ 52451 h 196692"/>
                <a:gd name="connsiteX1" fmla="*/ 262256 w 262256"/>
                <a:gd name="connsiteY1" fmla="*/ 196692 h 196692"/>
                <a:gd name="connsiteX2" fmla="*/ 0 w 262256"/>
                <a:gd name="connsiteY2" fmla="*/ 196692 h 196692"/>
                <a:gd name="connsiteX3" fmla="*/ 0 w 262256"/>
                <a:gd name="connsiteY3" fmla="*/ 0 h 196692"/>
                <a:gd name="connsiteX4" fmla="*/ 255700 w 262256"/>
                <a:gd name="connsiteY4" fmla="*/ 0 h 19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256" h="196692">
                  <a:moveTo>
                    <a:pt x="262256" y="52451"/>
                  </a:moveTo>
                  <a:lnTo>
                    <a:pt x="262256" y="196692"/>
                  </a:lnTo>
                  <a:lnTo>
                    <a:pt x="0" y="196692"/>
                  </a:lnTo>
                  <a:lnTo>
                    <a:pt x="0" y="0"/>
                  </a:lnTo>
                  <a:lnTo>
                    <a:pt x="255700" y="0"/>
                  </a:lnTo>
                </a:path>
              </a:pathLst>
            </a:custGeom>
            <a:noFill/>
            <a:ln w="13105" cap="rnd">
              <a:solidFill>
                <a:srgbClr val="1A3664"/>
              </a:solidFill>
              <a:prstDash val="solid"/>
              <a:round/>
            </a:ln>
          </p:spPr>
          <p:txBody>
            <a:bodyPr rtlCol="0" anchor="ctr"/>
            <a:lstStyle/>
            <a:p>
              <a:endParaRPr lang="en-US"/>
            </a:p>
          </p:txBody>
        </p:sp>
        <p:grpSp>
          <p:nvGrpSpPr>
            <p:cNvPr id="46" name="Graphic 1">
              <a:extLst>
                <a:ext uri="{FF2B5EF4-FFF2-40B4-BE49-F238E27FC236}">
                  <a16:creationId xmlns:a16="http://schemas.microsoft.com/office/drawing/2014/main" id="{308F640E-93BE-31AC-C0AB-66A86F9BAAA6}"/>
                </a:ext>
              </a:extLst>
            </p:cNvPr>
            <p:cNvGrpSpPr/>
            <p:nvPr/>
          </p:nvGrpSpPr>
          <p:grpSpPr>
            <a:xfrm>
              <a:off x="8116290" y="2463241"/>
              <a:ext cx="331623" cy="241734"/>
              <a:chOff x="8116290" y="2463241"/>
              <a:chExt cx="331623" cy="241734"/>
            </a:xfrm>
            <a:noFill/>
          </p:grpSpPr>
          <p:sp>
            <p:nvSpPr>
              <p:cNvPr id="48" name="Freeform: Shape 47">
                <a:extLst>
                  <a:ext uri="{FF2B5EF4-FFF2-40B4-BE49-F238E27FC236}">
                    <a16:creationId xmlns:a16="http://schemas.microsoft.com/office/drawing/2014/main" id="{82A09906-B0D4-5095-6A40-39FF9839085B}"/>
                  </a:ext>
                </a:extLst>
              </p:cNvPr>
              <p:cNvSpPr/>
              <p:nvPr/>
            </p:nvSpPr>
            <p:spPr>
              <a:xfrm>
                <a:off x="8116290" y="2469994"/>
                <a:ext cx="300479" cy="234981"/>
              </a:xfrm>
              <a:custGeom>
                <a:avLst/>
                <a:gdLst>
                  <a:gd name="connsiteX0" fmla="*/ 0 w 300479"/>
                  <a:gd name="connsiteY0" fmla="*/ 234982 h 234981"/>
                  <a:gd name="connsiteX1" fmla="*/ 58483 w 300479"/>
                  <a:gd name="connsiteY1" fmla="*/ 137488 h 234981"/>
                  <a:gd name="connsiteX2" fmla="*/ 157288 w 300479"/>
                  <a:gd name="connsiteY2" fmla="*/ 137619 h 234981"/>
                  <a:gd name="connsiteX3" fmla="*/ 300480 w 300479"/>
                  <a:gd name="connsiteY3" fmla="*/ 0 h 234981"/>
                </a:gdLst>
                <a:ahLst/>
                <a:cxnLst>
                  <a:cxn ang="0">
                    <a:pos x="connsiteX0" y="connsiteY0"/>
                  </a:cxn>
                  <a:cxn ang="0">
                    <a:pos x="connsiteX1" y="connsiteY1"/>
                  </a:cxn>
                  <a:cxn ang="0">
                    <a:pos x="connsiteX2" y="connsiteY2"/>
                  </a:cxn>
                  <a:cxn ang="0">
                    <a:pos x="connsiteX3" y="connsiteY3"/>
                  </a:cxn>
                </a:cxnLst>
                <a:rect l="l" t="t" r="r" b="b"/>
                <a:pathLst>
                  <a:path w="300479" h="234981">
                    <a:moveTo>
                      <a:pt x="0" y="234982"/>
                    </a:moveTo>
                    <a:lnTo>
                      <a:pt x="58483" y="137488"/>
                    </a:lnTo>
                    <a:lnTo>
                      <a:pt x="157288" y="137619"/>
                    </a:lnTo>
                    <a:lnTo>
                      <a:pt x="300480" y="0"/>
                    </a:lnTo>
                  </a:path>
                </a:pathLst>
              </a:custGeom>
              <a:noFill/>
              <a:ln w="13105" cap="rnd">
                <a:solidFill>
                  <a:srgbClr val="92ACC0"/>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14D9EFB5-15C8-A8F5-9D3F-736A1EA51DD4}"/>
                  </a:ext>
                </a:extLst>
              </p:cNvPr>
              <p:cNvSpPr/>
              <p:nvPr/>
            </p:nvSpPr>
            <p:spPr>
              <a:xfrm>
                <a:off x="8375793" y="2463241"/>
                <a:ext cx="72120" cy="72120"/>
              </a:xfrm>
              <a:custGeom>
                <a:avLst/>
                <a:gdLst>
                  <a:gd name="connsiteX0" fmla="*/ 0 w 72120"/>
                  <a:gd name="connsiteY0" fmla="*/ 0 h 72120"/>
                  <a:gd name="connsiteX1" fmla="*/ 72120 w 72120"/>
                  <a:gd name="connsiteY1" fmla="*/ 0 h 72120"/>
                  <a:gd name="connsiteX2" fmla="*/ 72120 w 72120"/>
                  <a:gd name="connsiteY2" fmla="*/ 72120 h 72120"/>
                </a:gdLst>
                <a:ahLst/>
                <a:cxnLst>
                  <a:cxn ang="0">
                    <a:pos x="connsiteX0" y="connsiteY0"/>
                  </a:cxn>
                  <a:cxn ang="0">
                    <a:pos x="connsiteX1" y="connsiteY1"/>
                  </a:cxn>
                  <a:cxn ang="0">
                    <a:pos x="connsiteX2" y="connsiteY2"/>
                  </a:cxn>
                </a:cxnLst>
                <a:rect l="l" t="t" r="r" b="b"/>
                <a:pathLst>
                  <a:path w="72120" h="72120">
                    <a:moveTo>
                      <a:pt x="0" y="0"/>
                    </a:moveTo>
                    <a:lnTo>
                      <a:pt x="72120" y="0"/>
                    </a:lnTo>
                    <a:lnTo>
                      <a:pt x="72120" y="72120"/>
                    </a:lnTo>
                  </a:path>
                </a:pathLst>
              </a:custGeom>
              <a:noFill/>
              <a:ln w="13105" cap="rnd">
                <a:solidFill>
                  <a:srgbClr val="92ACC0"/>
                </a:solidFill>
                <a:prstDash val="solid"/>
                <a:round/>
              </a:ln>
            </p:spPr>
            <p:txBody>
              <a:bodyPr rtlCol="0" anchor="ctr"/>
              <a:lstStyle/>
              <a:p>
                <a:endParaRPr lang="en-US"/>
              </a:p>
            </p:txBody>
          </p:sp>
        </p:grpSp>
        <p:sp>
          <p:nvSpPr>
            <p:cNvPr id="47" name="Freeform: Shape 46">
              <a:extLst>
                <a:ext uri="{FF2B5EF4-FFF2-40B4-BE49-F238E27FC236}">
                  <a16:creationId xmlns:a16="http://schemas.microsoft.com/office/drawing/2014/main" id="{4682B1CF-B51E-1081-6F81-4A808F30FA11}"/>
                </a:ext>
              </a:extLst>
            </p:cNvPr>
            <p:cNvSpPr/>
            <p:nvPr/>
          </p:nvSpPr>
          <p:spPr>
            <a:xfrm>
              <a:off x="8113536" y="2494843"/>
              <a:ext cx="331754" cy="210985"/>
            </a:xfrm>
            <a:custGeom>
              <a:avLst/>
              <a:gdLst>
                <a:gd name="connsiteX0" fmla="*/ 331754 w 331754"/>
                <a:gd name="connsiteY0" fmla="*/ 0 h 210985"/>
                <a:gd name="connsiteX1" fmla="*/ 183514 w 331754"/>
                <a:gd name="connsiteY1" fmla="*/ 145421 h 210985"/>
                <a:gd name="connsiteX2" fmla="*/ 84053 w 331754"/>
                <a:gd name="connsiteY2" fmla="*/ 145225 h 210985"/>
                <a:gd name="connsiteX3" fmla="*/ 42027 w 331754"/>
                <a:gd name="connsiteY3" fmla="*/ 210985 h 210985"/>
                <a:gd name="connsiteX4" fmla="*/ 0 w 331754"/>
                <a:gd name="connsiteY4" fmla="*/ 210985 h 210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54" h="210985">
                  <a:moveTo>
                    <a:pt x="331754" y="0"/>
                  </a:moveTo>
                  <a:lnTo>
                    <a:pt x="183514" y="145421"/>
                  </a:lnTo>
                  <a:lnTo>
                    <a:pt x="84053" y="145225"/>
                  </a:lnTo>
                  <a:lnTo>
                    <a:pt x="42027" y="210985"/>
                  </a:lnTo>
                  <a:lnTo>
                    <a:pt x="0" y="210985"/>
                  </a:lnTo>
                </a:path>
              </a:pathLst>
            </a:custGeom>
            <a:noFill/>
            <a:ln w="13105" cap="rnd">
              <a:solidFill>
                <a:srgbClr val="92ACC0"/>
              </a:solidFill>
              <a:prstDash val="solid"/>
              <a:round/>
            </a:ln>
          </p:spPr>
          <p:txBody>
            <a:bodyPr rtlCol="0" anchor="ctr"/>
            <a:lstStyle/>
            <a:p>
              <a:endParaRPr lang="en-US"/>
            </a:p>
          </p:txBody>
        </p:sp>
      </p:grpSp>
      <p:sp>
        <p:nvSpPr>
          <p:cNvPr id="23" name="Oval 22">
            <a:extLst>
              <a:ext uri="{FF2B5EF4-FFF2-40B4-BE49-F238E27FC236}">
                <a16:creationId xmlns:a16="http://schemas.microsoft.com/office/drawing/2014/main" id="{BC17ECCC-B059-3E11-6DA0-98CCC4FFF9AD}"/>
              </a:ext>
            </a:extLst>
          </p:cNvPr>
          <p:cNvSpPr>
            <a:spLocks noChangeAspect="1"/>
          </p:cNvSpPr>
          <p:nvPr/>
        </p:nvSpPr>
        <p:spPr>
          <a:xfrm>
            <a:off x="795502" y="4097212"/>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2</a:t>
            </a:r>
          </a:p>
        </p:txBody>
      </p:sp>
      <p:grpSp>
        <p:nvGrpSpPr>
          <p:cNvPr id="52" name="Graphic 433 (29)">
            <a:extLst>
              <a:ext uri="{FF2B5EF4-FFF2-40B4-BE49-F238E27FC236}">
                <a16:creationId xmlns:a16="http://schemas.microsoft.com/office/drawing/2014/main" id="{47A7F707-3587-4024-F57C-41D7D2FA0A7D}"/>
              </a:ext>
            </a:extLst>
          </p:cNvPr>
          <p:cNvGrpSpPr>
            <a:grpSpLocks noChangeAspect="1"/>
          </p:cNvGrpSpPr>
          <p:nvPr>
            <p:custDataLst>
              <p:tags r:id="rId4"/>
            </p:custDataLst>
          </p:nvPr>
        </p:nvGrpSpPr>
        <p:grpSpPr>
          <a:xfrm>
            <a:off x="-461142" y="3212287"/>
            <a:ext cx="236264" cy="205430"/>
            <a:chOff x="6041528" y="4940596"/>
            <a:chExt cx="370608" cy="322245"/>
          </a:xfrm>
        </p:grpSpPr>
        <p:sp>
          <p:nvSpPr>
            <p:cNvPr id="53" name="Freeform: Shape 52">
              <a:extLst>
                <a:ext uri="{FF2B5EF4-FFF2-40B4-BE49-F238E27FC236}">
                  <a16:creationId xmlns:a16="http://schemas.microsoft.com/office/drawing/2014/main" id="{745C1216-4A93-CE7F-1DA5-E0C56064BD41}"/>
                </a:ext>
              </a:extLst>
            </p:cNvPr>
            <p:cNvSpPr/>
            <p:nvPr/>
          </p:nvSpPr>
          <p:spPr>
            <a:xfrm>
              <a:off x="6041528"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68E86BA2-B425-8FC1-FE64-49C00CC964F7}"/>
                </a:ext>
              </a:extLst>
            </p:cNvPr>
            <p:cNvSpPr/>
            <p:nvPr/>
          </p:nvSpPr>
          <p:spPr>
            <a:xfrm>
              <a:off x="6331484" y="5082483"/>
              <a:ext cx="80652" cy="145014"/>
            </a:xfrm>
            <a:custGeom>
              <a:avLst/>
              <a:gdLst>
                <a:gd name="connsiteX0" fmla="*/ 0 w 80652"/>
                <a:gd name="connsiteY0" fmla="*/ 0 h 145014"/>
                <a:gd name="connsiteX1" fmla="*/ 0 w 80652"/>
                <a:gd name="connsiteY1" fmla="*/ 48363 h 145014"/>
                <a:gd name="connsiteX2" fmla="*/ 16145 w 80652"/>
                <a:gd name="connsiteY2" fmla="*/ 72507 h 145014"/>
                <a:gd name="connsiteX3" fmla="*/ 16145 w 80652"/>
                <a:gd name="connsiteY3" fmla="*/ 145014 h 145014"/>
                <a:gd name="connsiteX4" fmla="*/ 64507 w 80652"/>
                <a:gd name="connsiteY4" fmla="*/ 145014 h 145014"/>
                <a:gd name="connsiteX5" fmla="*/ 64507 w 80652"/>
                <a:gd name="connsiteY5" fmla="*/ 72507 h 145014"/>
                <a:gd name="connsiteX6" fmla="*/ 80652 w 80652"/>
                <a:gd name="connsiteY6" fmla="*/ 48363 h 145014"/>
                <a:gd name="connsiteX7" fmla="*/ 80652 w 80652"/>
                <a:gd name="connsiteY7" fmla="*/ 0 h 145014"/>
                <a:gd name="connsiteX8" fmla="*/ 0 w 80652"/>
                <a:gd name="connsiteY8" fmla="*/ 0 h 14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652" h="145014">
                  <a:moveTo>
                    <a:pt x="0" y="0"/>
                  </a:moveTo>
                  <a:lnTo>
                    <a:pt x="0" y="48363"/>
                  </a:lnTo>
                  <a:cubicBezTo>
                    <a:pt x="0" y="61671"/>
                    <a:pt x="2836" y="72507"/>
                    <a:pt x="16145" y="72507"/>
                  </a:cubicBezTo>
                  <a:lnTo>
                    <a:pt x="16145" y="145014"/>
                  </a:lnTo>
                  <a:lnTo>
                    <a:pt x="64507" y="145014"/>
                  </a:lnTo>
                  <a:lnTo>
                    <a:pt x="64507" y="72507"/>
                  </a:lnTo>
                  <a:cubicBezTo>
                    <a:pt x="77816" y="72507"/>
                    <a:pt x="80580" y="61599"/>
                    <a:pt x="80652" y="48363"/>
                  </a:cubicBezTo>
                  <a:lnTo>
                    <a:pt x="80652" y="0"/>
                  </a:lnTo>
                  <a:lnTo>
                    <a:pt x="0" y="0"/>
                  </a:lnTo>
                  <a:close/>
                </a:path>
              </a:pathLst>
            </a:custGeom>
            <a:noFill/>
            <a:ln w="14538" cap="rnd">
              <a:solidFill>
                <a:srgbClr val="1A3664"/>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DB027BA3-C90E-95CB-7B07-C6293350E231}"/>
                </a:ext>
              </a:extLst>
            </p:cNvPr>
            <p:cNvSpPr/>
            <p:nvPr/>
          </p:nvSpPr>
          <p:spPr>
            <a:xfrm>
              <a:off x="6170397" y="5053393"/>
              <a:ext cx="112797" cy="209448"/>
            </a:xfrm>
            <a:custGeom>
              <a:avLst/>
              <a:gdLst>
                <a:gd name="connsiteX0" fmla="*/ 0 w 112797"/>
                <a:gd name="connsiteY0" fmla="*/ 0 h 209448"/>
                <a:gd name="connsiteX1" fmla="*/ 112797 w 112797"/>
                <a:gd name="connsiteY1" fmla="*/ 0 h 209448"/>
                <a:gd name="connsiteX2" fmla="*/ 112797 w 112797"/>
                <a:gd name="connsiteY2" fmla="*/ 80580 h 209448"/>
                <a:gd name="connsiteX3" fmla="*/ 80580 w 112797"/>
                <a:gd name="connsiteY3" fmla="*/ 112797 h 209448"/>
                <a:gd name="connsiteX4" fmla="*/ 80580 w 112797"/>
                <a:gd name="connsiteY4" fmla="*/ 209449 h 209448"/>
                <a:gd name="connsiteX5" fmla="*/ 32217 w 112797"/>
                <a:gd name="connsiteY5" fmla="*/ 209449 h 209448"/>
                <a:gd name="connsiteX6" fmla="*/ 32217 w 112797"/>
                <a:gd name="connsiteY6" fmla="*/ 112797 h 209448"/>
                <a:gd name="connsiteX7" fmla="*/ 0 w 112797"/>
                <a:gd name="connsiteY7" fmla="*/ 80580 h 209448"/>
                <a:gd name="connsiteX8" fmla="*/ 0 w 112797"/>
                <a:gd name="connsiteY8" fmla="*/ 0 h 20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97" h="209448">
                  <a:moveTo>
                    <a:pt x="0" y="0"/>
                  </a:moveTo>
                  <a:lnTo>
                    <a:pt x="112797" y="0"/>
                  </a:lnTo>
                  <a:lnTo>
                    <a:pt x="112797" y="80580"/>
                  </a:lnTo>
                  <a:cubicBezTo>
                    <a:pt x="112797" y="98325"/>
                    <a:pt x="98325" y="112797"/>
                    <a:pt x="80580" y="112797"/>
                  </a:cubicBezTo>
                  <a:lnTo>
                    <a:pt x="80580" y="209449"/>
                  </a:lnTo>
                  <a:lnTo>
                    <a:pt x="32217" y="209449"/>
                  </a:lnTo>
                  <a:lnTo>
                    <a:pt x="32217" y="112797"/>
                  </a:lnTo>
                  <a:cubicBezTo>
                    <a:pt x="14472" y="112797"/>
                    <a:pt x="0" y="98325"/>
                    <a:pt x="0" y="80580"/>
                  </a:cubicBezTo>
                  <a:lnTo>
                    <a:pt x="0" y="0"/>
                  </a:lnTo>
                  <a:close/>
                </a:path>
              </a:pathLst>
            </a:custGeom>
            <a:noFill/>
            <a:ln w="14538" cap="rnd">
              <a:solidFill>
                <a:srgbClr val="92ACC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DA98BF1-0E25-8DFE-4E5F-4ECA6123C7A9}"/>
                </a:ext>
              </a:extLst>
            </p:cNvPr>
            <p:cNvSpPr/>
            <p:nvPr/>
          </p:nvSpPr>
          <p:spPr>
            <a:xfrm>
              <a:off x="6057673"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46A61EAB-F2B2-307C-3902-5F00DB3940A2}"/>
                </a:ext>
              </a:extLst>
            </p:cNvPr>
            <p:cNvSpPr/>
            <p:nvPr/>
          </p:nvSpPr>
          <p:spPr>
            <a:xfrm>
              <a:off x="6347629" y="5001903"/>
              <a:ext cx="48289" cy="48289"/>
            </a:xfrm>
            <a:custGeom>
              <a:avLst/>
              <a:gdLst>
                <a:gd name="connsiteX0" fmla="*/ 48290 w 48289"/>
                <a:gd name="connsiteY0" fmla="*/ 24144 h 48289"/>
                <a:gd name="connsiteX1" fmla="*/ 24145 w 48289"/>
                <a:gd name="connsiteY1" fmla="*/ 48289 h 48289"/>
                <a:gd name="connsiteX2" fmla="*/ 24145 w 48289"/>
                <a:gd name="connsiteY2" fmla="*/ 48289 h 48289"/>
                <a:gd name="connsiteX3" fmla="*/ 0 w 48289"/>
                <a:gd name="connsiteY3" fmla="*/ 24144 h 48289"/>
                <a:gd name="connsiteX4" fmla="*/ 0 w 48289"/>
                <a:gd name="connsiteY4" fmla="*/ 24144 h 48289"/>
                <a:gd name="connsiteX5" fmla="*/ 24145 w 48289"/>
                <a:gd name="connsiteY5" fmla="*/ 0 h 48289"/>
                <a:gd name="connsiteX6" fmla="*/ 24145 w 48289"/>
                <a:gd name="connsiteY6" fmla="*/ 0 h 48289"/>
                <a:gd name="connsiteX7" fmla="*/ 48290 w 48289"/>
                <a:gd name="connsiteY7" fmla="*/ 24144 h 48289"/>
                <a:gd name="connsiteX8" fmla="*/ 48290 w 48289"/>
                <a:gd name="connsiteY8" fmla="*/ 24144 h 4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89" h="48289">
                  <a:moveTo>
                    <a:pt x="48290" y="24144"/>
                  </a:moveTo>
                  <a:cubicBezTo>
                    <a:pt x="48290" y="37453"/>
                    <a:pt x="37454" y="48289"/>
                    <a:pt x="24145" y="48289"/>
                  </a:cubicBezTo>
                  <a:lnTo>
                    <a:pt x="24145" y="48289"/>
                  </a:lnTo>
                  <a:cubicBezTo>
                    <a:pt x="10836" y="48289"/>
                    <a:pt x="0" y="37453"/>
                    <a:pt x="0" y="24144"/>
                  </a:cubicBezTo>
                  <a:lnTo>
                    <a:pt x="0" y="24144"/>
                  </a:lnTo>
                  <a:cubicBezTo>
                    <a:pt x="0" y="10836"/>
                    <a:pt x="10836" y="0"/>
                    <a:pt x="24145" y="0"/>
                  </a:cubicBezTo>
                  <a:lnTo>
                    <a:pt x="24145" y="0"/>
                  </a:lnTo>
                  <a:cubicBezTo>
                    <a:pt x="37454" y="0"/>
                    <a:pt x="48290" y="10836"/>
                    <a:pt x="48290" y="24144"/>
                  </a:cubicBezTo>
                  <a:lnTo>
                    <a:pt x="48290" y="24144"/>
                  </a:lnTo>
                  <a:close/>
                </a:path>
              </a:pathLst>
            </a:custGeom>
            <a:noFill/>
            <a:ln w="14538" cap="rnd">
              <a:solidFill>
                <a:srgbClr val="1A3664"/>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5668F8C-6B41-AE51-0594-9A0448B5CE08}"/>
                </a:ext>
              </a:extLst>
            </p:cNvPr>
            <p:cNvSpPr/>
            <p:nvPr/>
          </p:nvSpPr>
          <p:spPr>
            <a:xfrm>
              <a:off x="6186469" y="4940596"/>
              <a:ext cx="80579" cy="80579"/>
            </a:xfrm>
            <a:custGeom>
              <a:avLst/>
              <a:gdLst>
                <a:gd name="connsiteX0" fmla="*/ 80580 w 80579"/>
                <a:gd name="connsiteY0" fmla="*/ 40290 h 80579"/>
                <a:gd name="connsiteX1" fmla="*/ 40290 w 80579"/>
                <a:gd name="connsiteY1" fmla="*/ 80580 h 80579"/>
                <a:gd name="connsiteX2" fmla="*/ 40290 w 80579"/>
                <a:gd name="connsiteY2" fmla="*/ 80580 h 80579"/>
                <a:gd name="connsiteX3" fmla="*/ 0 w 80579"/>
                <a:gd name="connsiteY3" fmla="*/ 40290 h 80579"/>
                <a:gd name="connsiteX4" fmla="*/ 0 w 80579"/>
                <a:gd name="connsiteY4" fmla="*/ 40290 h 80579"/>
                <a:gd name="connsiteX5" fmla="*/ 40290 w 80579"/>
                <a:gd name="connsiteY5" fmla="*/ 0 h 80579"/>
                <a:gd name="connsiteX6" fmla="*/ 40290 w 80579"/>
                <a:gd name="connsiteY6" fmla="*/ 0 h 80579"/>
                <a:gd name="connsiteX7" fmla="*/ 80580 w 80579"/>
                <a:gd name="connsiteY7" fmla="*/ 40290 h 80579"/>
                <a:gd name="connsiteX8" fmla="*/ 80580 w 80579"/>
                <a:gd name="connsiteY8" fmla="*/ 40290 h 8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9" h="80579">
                  <a:moveTo>
                    <a:pt x="80580" y="40290"/>
                  </a:moveTo>
                  <a:cubicBezTo>
                    <a:pt x="80580" y="62544"/>
                    <a:pt x="62544" y="80580"/>
                    <a:pt x="40290" y="80580"/>
                  </a:cubicBezTo>
                  <a:lnTo>
                    <a:pt x="40290" y="80580"/>
                  </a:lnTo>
                  <a:cubicBezTo>
                    <a:pt x="18036" y="80580"/>
                    <a:pt x="0" y="62544"/>
                    <a:pt x="0" y="40290"/>
                  </a:cubicBezTo>
                  <a:lnTo>
                    <a:pt x="0" y="40290"/>
                  </a:lnTo>
                  <a:cubicBezTo>
                    <a:pt x="0" y="18036"/>
                    <a:pt x="18036" y="0"/>
                    <a:pt x="40290" y="0"/>
                  </a:cubicBezTo>
                  <a:lnTo>
                    <a:pt x="40290" y="0"/>
                  </a:lnTo>
                  <a:cubicBezTo>
                    <a:pt x="62544" y="0"/>
                    <a:pt x="80580" y="18036"/>
                    <a:pt x="80580" y="40290"/>
                  </a:cubicBezTo>
                  <a:lnTo>
                    <a:pt x="80580" y="40290"/>
                  </a:lnTo>
                  <a:close/>
                </a:path>
              </a:pathLst>
            </a:custGeom>
            <a:noFill/>
            <a:ln w="14538" cap="rnd">
              <a:solidFill>
                <a:srgbClr val="92ACC0"/>
              </a:solidFill>
              <a:prstDash val="solid"/>
              <a:round/>
            </a:ln>
          </p:spPr>
          <p:txBody>
            <a:bodyPr rtlCol="0" anchor="ctr"/>
            <a:lstStyle/>
            <a:p>
              <a:endParaRPr lang="en-US"/>
            </a:p>
          </p:txBody>
        </p:sp>
      </p:grpSp>
      <p:sp>
        <p:nvSpPr>
          <p:cNvPr id="25" name="Oval 24">
            <a:extLst>
              <a:ext uri="{FF2B5EF4-FFF2-40B4-BE49-F238E27FC236}">
                <a16:creationId xmlns:a16="http://schemas.microsoft.com/office/drawing/2014/main" id="{E3DC6A0F-5C04-99AE-15C2-7F6A41F165F0}"/>
              </a:ext>
            </a:extLst>
          </p:cNvPr>
          <p:cNvSpPr>
            <a:spLocks noChangeAspect="1"/>
          </p:cNvSpPr>
          <p:nvPr/>
        </p:nvSpPr>
        <p:spPr>
          <a:xfrm>
            <a:off x="795502" y="5087939"/>
            <a:ext cx="446281" cy="446281"/>
          </a:xfrm>
          <a:prstGeom prst="ellipse">
            <a:avLst/>
          </a:prstGeom>
          <a:solidFill>
            <a:schemeClr val="bg1"/>
          </a:solidFill>
          <a:ln w="19050" cap="flat" cmpd="sng" algn="ctr">
            <a:solidFill>
              <a:schemeClr val="accent1"/>
            </a:solidFill>
            <a:prstDash val="solid"/>
          </a:ln>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grpSp>
        <p:nvGrpSpPr>
          <p:cNvPr id="59" name="Graphic 433 (8)">
            <a:extLst>
              <a:ext uri="{FF2B5EF4-FFF2-40B4-BE49-F238E27FC236}">
                <a16:creationId xmlns:a16="http://schemas.microsoft.com/office/drawing/2014/main" id="{B0D341E5-4296-A128-2C93-1A955E0B24AE}"/>
              </a:ext>
            </a:extLst>
          </p:cNvPr>
          <p:cNvGrpSpPr>
            <a:grpSpLocks noChangeAspect="1"/>
          </p:cNvGrpSpPr>
          <p:nvPr>
            <p:custDataLst>
              <p:tags r:id="rId5"/>
            </p:custDataLst>
          </p:nvPr>
        </p:nvGrpSpPr>
        <p:grpSpPr>
          <a:xfrm>
            <a:off x="-525632" y="5233365"/>
            <a:ext cx="264615" cy="283011"/>
            <a:chOff x="1248782" y="25453"/>
            <a:chExt cx="312791" cy="334536"/>
          </a:xfrm>
        </p:grpSpPr>
        <p:sp>
          <p:nvSpPr>
            <p:cNvPr id="60" name="Freeform: Shape 59">
              <a:extLst>
                <a:ext uri="{FF2B5EF4-FFF2-40B4-BE49-F238E27FC236}">
                  <a16:creationId xmlns:a16="http://schemas.microsoft.com/office/drawing/2014/main" id="{EF57C27E-91E8-3D26-9E75-5828649739CD}"/>
                </a:ext>
              </a:extLst>
            </p:cNvPr>
            <p:cNvSpPr/>
            <p:nvPr/>
          </p:nvSpPr>
          <p:spPr>
            <a:xfrm>
              <a:off x="1270672" y="229084"/>
              <a:ext cx="50980" cy="130905"/>
            </a:xfrm>
            <a:custGeom>
              <a:avLst/>
              <a:gdLst>
                <a:gd name="connsiteX0" fmla="*/ 0 w 50980"/>
                <a:gd name="connsiteY0" fmla="*/ 0 h 130905"/>
                <a:gd name="connsiteX1" fmla="*/ 0 w 50980"/>
                <a:gd name="connsiteY1" fmla="*/ 117742 h 130905"/>
                <a:gd name="connsiteX2" fmla="*/ 13163 w 50980"/>
                <a:gd name="connsiteY2" fmla="*/ 130906 h 130905"/>
                <a:gd name="connsiteX3" fmla="*/ 37817 w 50980"/>
                <a:gd name="connsiteY3" fmla="*/ 130906 h 130905"/>
                <a:gd name="connsiteX4" fmla="*/ 50980 w 50980"/>
                <a:gd name="connsiteY4" fmla="*/ 117742 h 130905"/>
                <a:gd name="connsiteX5" fmla="*/ 50980 w 50980"/>
                <a:gd name="connsiteY5" fmla="*/ 0 h 130905"/>
                <a:gd name="connsiteX6" fmla="*/ 0 w 50980"/>
                <a:gd name="connsiteY6" fmla="*/ 0 h 13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80" h="130905">
                  <a:moveTo>
                    <a:pt x="0" y="0"/>
                  </a:moveTo>
                  <a:lnTo>
                    <a:pt x="0" y="117742"/>
                  </a:lnTo>
                  <a:cubicBezTo>
                    <a:pt x="0" y="125015"/>
                    <a:pt x="5891" y="130906"/>
                    <a:pt x="13163" y="130906"/>
                  </a:cubicBezTo>
                  <a:lnTo>
                    <a:pt x="37817" y="130906"/>
                  </a:lnTo>
                  <a:cubicBezTo>
                    <a:pt x="45090" y="130906"/>
                    <a:pt x="50980" y="125015"/>
                    <a:pt x="50980" y="117742"/>
                  </a:cubicBezTo>
                  <a:lnTo>
                    <a:pt x="50980" y="0"/>
                  </a:lnTo>
                  <a:lnTo>
                    <a:pt x="0" y="0"/>
                  </a:lnTo>
                  <a:close/>
                </a:path>
              </a:pathLst>
            </a:custGeom>
            <a:solidFill>
              <a:srgbClr val="FFFFFF"/>
            </a:solidFill>
            <a:ln w="14538" cap="rnd">
              <a:solidFill>
                <a:srgbClr val="1A3664"/>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9C0ECEC9-7BAA-D5AD-D83C-423BB2AB17D7}"/>
                </a:ext>
              </a:extLst>
            </p:cNvPr>
            <p:cNvSpPr/>
            <p:nvPr/>
          </p:nvSpPr>
          <p:spPr>
            <a:xfrm>
              <a:off x="1271909" y="47344"/>
              <a:ext cx="47707" cy="53234"/>
            </a:xfrm>
            <a:custGeom>
              <a:avLst/>
              <a:gdLst>
                <a:gd name="connsiteX0" fmla="*/ 23854 w 47707"/>
                <a:gd name="connsiteY0" fmla="*/ 53235 h 53234"/>
                <a:gd name="connsiteX1" fmla="*/ 47708 w 47707"/>
                <a:gd name="connsiteY1" fmla="*/ 23854 h 53234"/>
                <a:gd name="connsiteX2" fmla="*/ 23854 w 47707"/>
                <a:gd name="connsiteY2" fmla="*/ 0 h 53234"/>
                <a:gd name="connsiteX3" fmla="*/ 0 w 47707"/>
                <a:gd name="connsiteY3" fmla="*/ 23854 h 53234"/>
                <a:gd name="connsiteX4" fmla="*/ 23854 w 47707"/>
                <a:gd name="connsiteY4" fmla="*/ 53235 h 53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07" h="53234">
                  <a:moveTo>
                    <a:pt x="23854" y="53235"/>
                  </a:moveTo>
                  <a:cubicBezTo>
                    <a:pt x="37017" y="53235"/>
                    <a:pt x="47708" y="36944"/>
                    <a:pt x="47708" y="23854"/>
                  </a:cubicBezTo>
                  <a:cubicBezTo>
                    <a:pt x="47708" y="10763"/>
                    <a:pt x="37017" y="0"/>
                    <a:pt x="23854" y="0"/>
                  </a:cubicBezTo>
                  <a:cubicBezTo>
                    <a:pt x="10691" y="0"/>
                    <a:pt x="0" y="10691"/>
                    <a:pt x="0" y="23854"/>
                  </a:cubicBezTo>
                  <a:cubicBezTo>
                    <a:pt x="0" y="37017"/>
                    <a:pt x="10691" y="53235"/>
                    <a:pt x="23854" y="53235"/>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D49BEB77-C4FF-8A27-4145-D3CAA1C62A84}"/>
                </a:ext>
              </a:extLst>
            </p:cNvPr>
            <p:cNvSpPr/>
            <p:nvPr/>
          </p:nvSpPr>
          <p:spPr>
            <a:xfrm>
              <a:off x="1350670" y="25453"/>
              <a:ext cx="210903" cy="159995"/>
            </a:xfrm>
            <a:custGeom>
              <a:avLst/>
              <a:gdLst>
                <a:gd name="connsiteX0" fmla="*/ 21818 w 210903"/>
                <a:gd name="connsiteY0" fmla="*/ 159996 h 159995"/>
                <a:gd name="connsiteX1" fmla="*/ 210904 w 210903"/>
                <a:gd name="connsiteY1" fmla="*/ 159996 h 159995"/>
                <a:gd name="connsiteX2" fmla="*/ 210904 w 210903"/>
                <a:gd name="connsiteY2" fmla="*/ 0 h 159995"/>
                <a:gd name="connsiteX3" fmla="*/ 0 w 210903"/>
                <a:gd name="connsiteY3" fmla="*/ 0 h 159995"/>
                <a:gd name="connsiteX4" fmla="*/ 0 w 210903"/>
                <a:gd name="connsiteY4" fmla="*/ 72725 h 1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03" h="159995">
                  <a:moveTo>
                    <a:pt x="21818" y="159996"/>
                  </a:moveTo>
                  <a:lnTo>
                    <a:pt x="210904" y="159996"/>
                  </a:lnTo>
                  <a:lnTo>
                    <a:pt x="210904" y="0"/>
                  </a:lnTo>
                  <a:lnTo>
                    <a:pt x="0" y="0"/>
                  </a:lnTo>
                  <a:lnTo>
                    <a:pt x="0" y="72725"/>
                  </a:lnTo>
                </a:path>
              </a:pathLst>
            </a:custGeom>
            <a:noFill/>
            <a:ln w="14538" cap="rnd">
              <a:solidFill>
                <a:srgbClr val="1A3664"/>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325481B4-7B89-1722-8D79-47C1F0D1E7BD}"/>
                </a:ext>
              </a:extLst>
            </p:cNvPr>
            <p:cNvSpPr/>
            <p:nvPr/>
          </p:nvSpPr>
          <p:spPr>
            <a:xfrm>
              <a:off x="1373942" y="57380"/>
              <a:ext cx="154686" cy="88870"/>
            </a:xfrm>
            <a:custGeom>
              <a:avLst/>
              <a:gdLst>
                <a:gd name="connsiteX0" fmla="*/ 0 w 154686"/>
                <a:gd name="connsiteY0" fmla="*/ 88870 h 88870"/>
                <a:gd name="connsiteX1" fmla="*/ 57453 w 154686"/>
                <a:gd name="connsiteY1" fmla="*/ 32436 h 88870"/>
                <a:gd name="connsiteX2" fmla="*/ 98543 w 154686"/>
                <a:gd name="connsiteY2" fmla="*/ 57671 h 88870"/>
                <a:gd name="connsiteX3" fmla="*/ 154687 w 154686"/>
                <a:gd name="connsiteY3" fmla="*/ 0 h 88870"/>
              </a:gdLst>
              <a:ahLst/>
              <a:cxnLst>
                <a:cxn ang="0">
                  <a:pos x="connsiteX0" y="connsiteY0"/>
                </a:cxn>
                <a:cxn ang="0">
                  <a:pos x="connsiteX1" y="connsiteY1"/>
                </a:cxn>
                <a:cxn ang="0">
                  <a:pos x="connsiteX2" y="connsiteY2"/>
                </a:cxn>
                <a:cxn ang="0">
                  <a:pos x="connsiteX3" y="connsiteY3"/>
                </a:cxn>
              </a:cxnLst>
              <a:rect l="l" t="t" r="r" b="b"/>
              <a:pathLst>
                <a:path w="154686" h="88870">
                  <a:moveTo>
                    <a:pt x="0" y="88870"/>
                  </a:moveTo>
                  <a:lnTo>
                    <a:pt x="57453" y="32436"/>
                  </a:lnTo>
                  <a:lnTo>
                    <a:pt x="98543" y="57671"/>
                  </a:lnTo>
                  <a:lnTo>
                    <a:pt x="154687" y="0"/>
                  </a:lnTo>
                </a:path>
              </a:pathLst>
            </a:custGeom>
            <a:noFill/>
            <a:ln w="14538" cap="rnd">
              <a:solidFill>
                <a:srgbClr val="92ACC0"/>
              </a:solidFill>
              <a:prstDash val="solid"/>
              <a:round/>
            </a:ln>
          </p:spPr>
          <p:txBody>
            <a:bodyPr rtlCol="0" anchor="ctr"/>
            <a:lstStyle/>
            <a:p>
              <a:endParaRPr lang="en-US"/>
            </a:p>
          </p:txBody>
        </p:sp>
        <p:sp>
          <p:nvSpPr>
            <p:cNvPr id="64" name="Freeform: Shape 63">
              <a:extLst>
                <a:ext uri="{FF2B5EF4-FFF2-40B4-BE49-F238E27FC236}">
                  <a16:creationId xmlns:a16="http://schemas.microsoft.com/office/drawing/2014/main" id="{C906409E-4B6F-0C5E-6AFF-1706D88E358A}"/>
                </a:ext>
              </a:extLst>
            </p:cNvPr>
            <p:cNvSpPr/>
            <p:nvPr/>
          </p:nvSpPr>
          <p:spPr>
            <a:xfrm>
              <a:off x="1248782" y="119996"/>
              <a:ext cx="94543" cy="123633"/>
            </a:xfrm>
            <a:custGeom>
              <a:avLst/>
              <a:gdLst>
                <a:gd name="connsiteX0" fmla="*/ 79052 w 94543"/>
                <a:gd name="connsiteY0" fmla="*/ 0 h 123633"/>
                <a:gd name="connsiteX1" fmla="*/ 15563 w 94543"/>
                <a:gd name="connsiteY1" fmla="*/ 0 h 123633"/>
                <a:gd name="connsiteX2" fmla="*/ 0 w 94543"/>
                <a:gd name="connsiteY2" fmla="*/ 15563 h 123633"/>
                <a:gd name="connsiteX3" fmla="*/ 0 w 94543"/>
                <a:gd name="connsiteY3" fmla="*/ 123633 h 123633"/>
                <a:gd name="connsiteX4" fmla="*/ 94543 w 94543"/>
                <a:gd name="connsiteY4" fmla="*/ 123633 h 123633"/>
                <a:gd name="connsiteX5" fmla="*/ 94543 w 94543"/>
                <a:gd name="connsiteY5" fmla="*/ 15563 h 123633"/>
                <a:gd name="connsiteX6" fmla="*/ 79052 w 94543"/>
                <a:gd name="connsiteY6" fmla="*/ 0 h 12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543" h="123633">
                  <a:moveTo>
                    <a:pt x="79052" y="0"/>
                  </a:moveTo>
                  <a:lnTo>
                    <a:pt x="15563" y="0"/>
                  </a:lnTo>
                  <a:cubicBezTo>
                    <a:pt x="6982" y="0"/>
                    <a:pt x="0" y="6982"/>
                    <a:pt x="0" y="15563"/>
                  </a:cubicBezTo>
                  <a:lnTo>
                    <a:pt x="0" y="123633"/>
                  </a:lnTo>
                  <a:lnTo>
                    <a:pt x="94543" y="123633"/>
                  </a:lnTo>
                  <a:lnTo>
                    <a:pt x="94543" y="15563"/>
                  </a:lnTo>
                  <a:cubicBezTo>
                    <a:pt x="94616" y="6982"/>
                    <a:pt x="87634" y="0"/>
                    <a:pt x="79052" y="0"/>
                  </a:cubicBezTo>
                  <a:close/>
                </a:path>
              </a:pathLst>
            </a:custGeom>
            <a:solidFill>
              <a:srgbClr val="FFFFFF"/>
            </a:solidFill>
            <a:ln w="14538" cap="rnd">
              <a:solidFill>
                <a:srgbClr val="1A3664"/>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3E4158EA-9F77-3418-37E0-C3CF2094E719}"/>
                </a:ext>
              </a:extLst>
            </p:cNvPr>
            <p:cNvSpPr/>
            <p:nvPr/>
          </p:nvSpPr>
          <p:spPr>
            <a:xfrm>
              <a:off x="1292490" y="127269"/>
              <a:ext cx="7272" cy="7272"/>
            </a:xfrm>
            <a:custGeom>
              <a:avLst/>
              <a:gdLst>
                <a:gd name="connsiteX0" fmla="*/ 0 w 7272"/>
                <a:gd name="connsiteY0" fmla="*/ 0 h 7272"/>
                <a:gd name="connsiteX1" fmla="*/ 0 w 7272"/>
                <a:gd name="connsiteY1" fmla="*/ 7273 h 7272"/>
              </a:gdLst>
              <a:ahLst/>
              <a:cxnLst>
                <a:cxn ang="0">
                  <a:pos x="connsiteX0" y="connsiteY0"/>
                </a:cxn>
                <a:cxn ang="0">
                  <a:pos x="connsiteX1" y="connsiteY1"/>
                </a:cxn>
              </a:cxnLst>
              <a:rect l="l" t="t" r="r" b="b"/>
              <a:pathLst>
                <a:path w="7272" h="7272">
                  <a:moveTo>
                    <a:pt x="0" y="0"/>
                  </a:moveTo>
                  <a:lnTo>
                    <a:pt x="0" y="7273"/>
                  </a:lnTo>
                </a:path>
              </a:pathLst>
            </a:custGeom>
            <a:ln w="14538" cap="rnd">
              <a:solidFill>
                <a:srgbClr val="1A3664"/>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020F03A-C537-8427-8872-172E6797F244}"/>
                </a:ext>
              </a:extLst>
            </p:cNvPr>
            <p:cNvSpPr/>
            <p:nvPr/>
          </p:nvSpPr>
          <p:spPr>
            <a:xfrm>
              <a:off x="1292490" y="156359"/>
              <a:ext cx="7272" cy="50907"/>
            </a:xfrm>
            <a:custGeom>
              <a:avLst/>
              <a:gdLst>
                <a:gd name="connsiteX0" fmla="*/ 0 w 7272"/>
                <a:gd name="connsiteY0" fmla="*/ 0 h 50907"/>
                <a:gd name="connsiteX1" fmla="*/ 0 w 7272"/>
                <a:gd name="connsiteY1" fmla="*/ 50908 h 50907"/>
              </a:gdLst>
              <a:ahLst/>
              <a:cxnLst>
                <a:cxn ang="0">
                  <a:pos x="connsiteX0" y="connsiteY0"/>
                </a:cxn>
                <a:cxn ang="0">
                  <a:pos x="connsiteX1" y="connsiteY1"/>
                </a:cxn>
              </a:cxnLst>
              <a:rect l="l" t="t" r="r" b="b"/>
              <a:pathLst>
                <a:path w="7272" h="50907">
                  <a:moveTo>
                    <a:pt x="0" y="0"/>
                  </a:moveTo>
                  <a:lnTo>
                    <a:pt x="0" y="50908"/>
                  </a:lnTo>
                </a:path>
              </a:pathLst>
            </a:custGeom>
            <a:ln w="14538" cap="rnd">
              <a:solidFill>
                <a:srgbClr val="1A3664"/>
              </a:solidFill>
              <a:prstDash val="solid"/>
              <a:round/>
            </a:ln>
          </p:spPr>
          <p:txBody>
            <a:bodyPr rtlCol="0" anchor="ctr"/>
            <a:lstStyle/>
            <a:p>
              <a:endParaRPr lang="en-US"/>
            </a:p>
          </p:txBody>
        </p:sp>
      </p:gr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3BB22171-CB02-CE76-C7C2-20249660DDA5}"/>
              </a:ext>
            </a:extLst>
          </p:cNvPr>
          <p:cNvSpPr>
            <a:spLocks noChangeArrowheads="1"/>
          </p:cNvSpPr>
          <p:nvPr/>
        </p:nvSpPr>
        <p:spPr bwMode="gray">
          <a:xfrm>
            <a:off x="739141"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GB" sz="1400" b="1" i="0" u="none" strike="noStrike" kern="1200" cap="none" spc="0" normalizeH="0" baseline="0" noProof="0">
                <a:ln>
                  <a:noFill/>
                </a:ln>
                <a:solidFill>
                  <a:srgbClr val="003868"/>
                </a:solidFill>
                <a:effectLst/>
                <a:uLnTx/>
                <a:uFillTx/>
                <a:latin typeface="Playfair Display"/>
                <a:ea typeface="MS PGothic"/>
                <a:cs typeface="Arial"/>
              </a:rPr>
              <a:t>Narrative</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27803FE-9697-E6E4-F591-5F54B06391CA}"/>
              </a:ext>
            </a:extLst>
          </p:cNvPr>
          <p:cNvSpPr>
            <a:spLocks noChangeArrowheads="1"/>
          </p:cNvSpPr>
          <p:nvPr/>
        </p:nvSpPr>
        <p:spPr bwMode="gray">
          <a:xfrm>
            <a:off x="5521960" y="255844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Valuation and Price Target</a:t>
            </a:r>
          </a:p>
        </p:txBody>
      </p:sp>
      <p:grpSp>
        <p:nvGrpSpPr>
          <p:cNvPr id="26" name="Graphic 1 (8)">
            <a:extLst>
              <a:ext uri="{FF2B5EF4-FFF2-40B4-BE49-F238E27FC236}">
                <a16:creationId xmlns:a16="http://schemas.microsoft.com/office/drawing/2014/main" id="{2E677AB6-740A-6CF4-1F9C-A433D95A00D0}"/>
              </a:ext>
            </a:extLst>
          </p:cNvPr>
          <p:cNvGrpSpPr>
            <a:grpSpLocks noChangeAspect="1"/>
          </p:cNvGrpSpPr>
          <p:nvPr>
            <p:custDataLst>
              <p:tags r:id="rId6"/>
            </p:custDataLst>
          </p:nvPr>
        </p:nvGrpSpPr>
        <p:grpSpPr>
          <a:xfrm>
            <a:off x="-485881" y="4209428"/>
            <a:ext cx="269513" cy="269513"/>
            <a:chOff x="2801637" y="3332159"/>
            <a:chExt cx="289618" cy="289618"/>
          </a:xfrm>
        </p:grpSpPr>
        <p:sp>
          <p:nvSpPr>
            <p:cNvPr id="27" name="Freeform: Shape 26">
              <a:extLst>
                <a:ext uri="{FF2B5EF4-FFF2-40B4-BE49-F238E27FC236}">
                  <a16:creationId xmlns:a16="http://schemas.microsoft.com/office/drawing/2014/main" id="{9DB2E29B-F494-19E9-1A7F-C91CA5D3CBDB}"/>
                </a:ext>
              </a:extLst>
            </p:cNvPr>
            <p:cNvSpPr/>
            <p:nvPr/>
          </p:nvSpPr>
          <p:spPr>
            <a:xfrm>
              <a:off x="2903154" y="3332159"/>
              <a:ext cx="187585" cy="149086"/>
            </a:xfrm>
            <a:custGeom>
              <a:avLst/>
              <a:gdLst>
                <a:gd name="connsiteX0" fmla="*/ 1858 w 199881"/>
                <a:gd name="connsiteY0" fmla="*/ 67059 h 158858"/>
                <a:gd name="connsiteX1" fmla="*/ 20739 w 199881"/>
                <a:gd name="connsiteY1" fmla="*/ 106123 h 158858"/>
                <a:gd name="connsiteX2" fmla="*/ 40921 w 199881"/>
                <a:gd name="connsiteY2" fmla="*/ 106123 h 158858"/>
                <a:gd name="connsiteX3" fmla="*/ 40921 w 199881"/>
                <a:gd name="connsiteY3" fmla="*/ 149093 h 158858"/>
                <a:gd name="connsiteX4" fmla="*/ 51338 w 199881"/>
                <a:gd name="connsiteY4" fmla="*/ 149093 h 158858"/>
                <a:gd name="connsiteX5" fmla="*/ 51338 w 199881"/>
                <a:gd name="connsiteY5" fmla="*/ 97659 h 158858"/>
                <a:gd name="connsiteX6" fmla="*/ 46130 w 199881"/>
                <a:gd name="connsiteY6" fmla="*/ 92450 h 158858"/>
                <a:gd name="connsiteX7" fmla="*/ 42875 w 199881"/>
                <a:gd name="connsiteY7" fmla="*/ 93753 h 158858"/>
                <a:gd name="connsiteX8" fmla="*/ 30504 w 199881"/>
                <a:gd name="connsiteY8" fmla="*/ 97659 h 158858"/>
                <a:gd name="connsiteX9" fmla="*/ 9671 w 199881"/>
                <a:gd name="connsiteY9" fmla="*/ 76825 h 158858"/>
                <a:gd name="connsiteX10" fmla="*/ 30504 w 199881"/>
                <a:gd name="connsiteY10" fmla="*/ 55991 h 158858"/>
                <a:gd name="connsiteX11" fmla="*/ 42875 w 199881"/>
                <a:gd name="connsiteY11" fmla="*/ 59897 h 158858"/>
                <a:gd name="connsiteX12" fmla="*/ 48083 w 199881"/>
                <a:gd name="connsiteY12" fmla="*/ 60549 h 158858"/>
                <a:gd name="connsiteX13" fmla="*/ 50687 w 199881"/>
                <a:gd name="connsiteY13" fmla="*/ 55991 h 158858"/>
                <a:gd name="connsiteX14" fmla="*/ 50687 w 199881"/>
                <a:gd name="connsiteY14" fmla="*/ 10417 h 158858"/>
                <a:gd name="connsiteX15" fmla="*/ 189363 w 199881"/>
                <a:gd name="connsiteY15" fmla="*/ 10417 h 158858"/>
                <a:gd name="connsiteX16" fmla="*/ 189363 w 199881"/>
                <a:gd name="connsiteY16" fmla="*/ 149093 h 158858"/>
                <a:gd name="connsiteX17" fmla="*/ 148997 w 199881"/>
                <a:gd name="connsiteY17" fmla="*/ 149093 h 158858"/>
                <a:gd name="connsiteX18" fmla="*/ 137929 w 199881"/>
                <a:gd name="connsiteY18" fmla="*/ 106774 h 158858"/>
                <a:gd name="connsiteX19" fmla="*/ 95610 w 199881"/>
                <a:gd name="connsiteY19" fmla="*/ 117842 h 158858"/>
                <a:gd name="connsiteX20" fmla="*/ 95610 w 199881"/>
                <a:gd name="connsiteY20" fmla="*/ 148442 h 158858"/>
                <a:gd name="connsiteX21" fmla="*/ 54594 w 199881"/>
                <a:gd name="connsiteY21" fmla="*/ 148442 h 158858"/>
                <a:gd name="connsiteX22" fmla="*/ 54594 w 199881"/>
                <a:gd name="connsiteY22" fmla="*/ 148442 h 158858"/>
                <a:gd name="connsiteX23" fmla="*/ 50687 w 199881"/>
                <a:gd name="connsiteY23" fmla="*/ 148442 h 158858"/>
                <a:gd name="connsiteX24" fmla="*/ 50687 w 199881"/>
                <a:gd name="connsiteY24" fmla="*/ 158859 h 158858"/>
                <a:gd name="connsiteX25" fmla="*/ 107329 w 199881"/>
                <a:gd name="connsiteY25" fmla="*/ 158859 h 158858"/>
                <a:gd name="connsiteX26" fmla="*/ 112538 w 199881"/>
                <a:gd name="connsiteY26" fmla="*/ 153650 h 158858"/>
                <a:gd name="connsiteX27" fmla="*/ 110585 w 199881"/>
                <a:gd name="connsiteY27" fmla="*/ 149744 h 158858"/>
                <a:gd name="connsiteX28" fmla="*/ 106678 w 199881"/>
                <a:gd name="connsiteY28" fmla="*/ 121097 h 158858"/>
                <a:gd name="connsiteX29" fmla="*/ 135325 w 199881"/>
                <a:gd name="connsiteY29" fmla="*/ 117191 h 158858"/>
                <a:gd name="connsiteX30" fmla="*/ 139231 w 199881"/>
                <a:gd name="connsiteY30" fmla="*/ 145837 h 158858"/>
                <a:gd name="connsiteX31" fmla="*/ 135325 w 199881"/>
                <a:gd name="connsiteY31" fmla="*/ 149744 h 158858"/>
                <a:gd name="connsiteX32" fmla="*/ 134023 w 199881"/>
                <a:gd name="connsiteY32" fmla="*/ 156905 h 158858"/>
                <a:gd name="connsiteX33" fmla="*/ 137929 w 199881"/>
                <a:gd name="connsiteY33" fmla="*/ 158859 h 158858"/>
                <a:gd name="connsiteX34" fmla="*/ 185457 w 199881"/>
                <a:gd name="connsiteY34" fmla="*/ 158859 h 158858"/>
                <a:gd name="connsiteX35" fmla="*/ 185457 w 199881"/>
                <a:gd name="connsiteY35" fmla="*/ 158859 h 158858"/>
                <a:gd name="connsiteX36" fmla="*/ 199780 w 199881"/>
                <a:gd name="connsiteY36" fmla="*/ 158859 h 158858"/>
                <a:gd name="connsiteX37" fmla="*/ 199780 w 199881"/>
                <a:gd name="connsiteY37" fmla="*/ 5208 h 158858"/>
                <a:gd name="connsiteX38" fmla="*/ 195223 w 199881"/>
                <a:gd name="connsiteY38" fmla="*/ 0 h 158858"/>
                <a:gd name="connsiteX39" fmla="*/ 42224 w 199881"/>
                <a:gd name="connsiteY39" fmla="*/ 0 h 158858"/>
                <a:gd name="connsiteX40" fmla="*/ 42224 w 199881"/>
                <a:gd name="connsiteY40" fmla="*/ 10417 h 158858"/>
                <a:gd name="connsiteX41" fmla="*/ 40270 w 199881"/>
                <a:gd name="connsiteY41" fmla="*/ 10417 h 158858"/>
                <a:gd name="connsiteX42" fmla="*/ 40270 w 199881"/>
                <a:gd name="connsiteY42" fmla="*/ 48178 h 158858"/>
                <a:gd name="connsiteX43" fmla="*/ 1858 w 199881"/>
                <a:gd name="connsiteY43" fmla="*/ 67059 h 15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9881" h="158858">
                  <a:moveTo>
                    <a:pt x="1858" y="67059"/>
                  </a:moveTo>
                  <a:cubicBezTo>
                    <a:pt x="-4002" y="83336"/>
                    <a:pt x="4462" y="100914"/>
                    <a:pt x="20739" y="106123"/>
                  </a:cubicBezTo>
                  <a:cubicBezTo>
                    <a:pt x="27249" y="108727"/>
                    <a:pt x="34411" y="108727"/>
                    <a:pt x="40921" y="106123"/>
                  </a:cubicBezTo>
                  <a:lnTo>
                    <a:pt x="40921" y="149093"/>
                  </a:lnTo>
                  <a:lnTo>
                    <a:pt x="51338" y="149093"/>
                  </a:lnTo>
                  <a:lnTo>
                    <a:pt x="51338" y="97659"/>
                  </a:lnTo>
                  <a:cubicBezTo>
                    <a:pt x="51338" y="95055"/>
                    <a:pt x="48734" y="92450"/>
                    <a:pt x="46130" y="92450"/>
                  </a:cubicBezTo>
                  <a:cubicBezTo>
                    <a:pt x="44828" y="92450"/>
                    <a:pt x="44177" y="93102"/>
                    <a:pt x="42875" y="93753"/>
                  </a:cubicBezTo>
                  <a:cubicBezTo>
                    <a:pt x="39619" y="96357"/>
                    <a:pt x="35062" y="97659"/>
                    <a:pt x="30504" y="97659"/>
                  </a:cubicBezTo>
                  <a:cubicBezTo>
                    <a:pt x="19436" y="97659"/>
                    <a:pt x="9671" y="88544"/>
                    <a:pt x="9671" y="76825"/>
                  </a:cubicBezTo>
                  <a:cubicBezTo>
                    <a:pt x="9671" y="65757"/>
                    <a:pt x="18785" y="55991"/>
                    <a:pt x="30504" y="55991"/>
                  </a:cubicBezTo>
                  <a:cubicBezTo>
                    <a:pt x="35062" y="55991"/>
                    <a:pt x="38968" y="57293"/>
                    <a:pt x="42875" y="59897"/>
                  </a:cubicBezTo>
                  <a:cubicBezTo>
                    <a:pt x="44177" y="61200"/>
                    <a:pt x="46781" y="61200"/>
                    <a:pt x="48083" y="60549"/>
                  </a:cubicBezTo>
                  <a:cubicBezTo>
                    <a:pt x="50036" y="59897"/>
                    <a:pt x="50687" y="57944"/>
                    <a:pt x="50687" y="55991"/>
                  </a:cubicBezTo>
                  <a:lnTo>
                    <a:pt x="50687" y="10417"/>
                  </a:lnTo>
                  <a:lnTo>
                    <a:pt x="189363" y="10417"/>
                  </a:lnTo>
                  <a:lnTo>
                    <a:pt x="189363" y="149093"/>
                  </a:lnTo>
                  <a:lnTo>
                    <a:pt x="148997" y="149093"/>
                  </a:lnTo>
                  <a:cubicBezTo>
                    <a:pt x="157461" y="134118"/>
                    <a:pt x="152253" y="115238"/>
                    <a:pt x="137929" y="106774"/>
                  </a:cubicBezTo>
                  <a:cubicBezTo>
                    <a:pt x="122955" y="98310"/>
                    <a:pt x="104074" y="103518"/>
                    <a:pt x="95610" y="117842"/>
                  </a:cubicBezTo>
                  <a:cubicBezTo>
                    <a:pt x="89751" y="127608"/>
                    <a:pt x="89751" y="139327"/>
                    <a:pt x="95610" y="148442"/>
                  </a:cubicBezTo>
                  <a:lnTo>
                    <a:pt x="54594" y="148442"/>
                  </a:lnTo>
                  <a:lnTo>
                    <a:pt x="54594" y="148442"/>
                  </a:lnTo>
                  <a:lnTo>
                    <a:pt x="50687" y="148442"/>
                  </a:lnTo>
                  <a:lnTo>
                    <a:pt x="50687" y="158859"/>
                  </a:lnTo>
                  <a:lnTo>
                    <a:pt x="107329" y="158859"/>
                  </a:lnTo>
                  <a:cubicBezTo>
                    <a:pt x="109934" y="158859"/>
                    <a:pt x="112538" y="156254"/>
                    <a:pt x="112538" y="153650"/>
                  </a:cubicBezTo>
                  <a:cubicBezTo>
                    <a:pt x="112538" y="152348"/>
                    <a:pt x="111887" y="150395"/>
                    <a:pt x="110585" y="149744"/>
                  </a:cubicBezTo>
                  <a:cubicBezTo>
                    <a:pt x="101470" y="143233"/>
                    <a:pt x="99517" y="130212"/>
                    <a:pt x="106678" y="121097"/>
                  </a:cubicBezTo>
                  <a:cubicBezTo>
                    <a:pt x="113189" y="111982"/>
                    <a:pt x="126210" y="110029"/>
                    <a:pt x="135325" y="117191"/>
                  </a:cubicBezTo>
                  <a:cubicBezTo>
                    <a:pt x="144440" y="123701"/>
                    <a:pt x="146393" y="136723"/>
                    <a:pt x="139231" y="145837"/>
                  </a:cubicBezTo>
                  <a:cubicBezTo>
                    <a:pt x="137929" y="147139"/>
                    <a:pt x="136627" y="149093"/>
                    <a:pt x="135325" y="149744"/>
                  </a:cubicBezTo>
                  <a:cubicBezTo>
                    <a:pt x="133372" y="151697"/>
                    <a:pt x="132721" y="154952"/>
                    <a:pt x="134023" y="156905"/>
                  </a:cubicBezTo>
                  <a:cubicBezTo>
                    <a:pt x="134674" y="158207"/>
                    <a:pt x="136627" y="158859"/>
                    <a:pt x="137929" y="158859"/>
                  </a:cubicBezTo>
                  <a:lnTo>
                    <a:pt x="185457" y="158859"/>
                  </a:lnTo>
                  <a:lnTo>
                    <a:pt x="185457" y="158859"/>
                  </a:lnTo>
                  <a:lnTo>
                    <a:pt x="199780" y="158859"/>
                  </a:lnTo>
                  <a:lnTo>
                    <a:pt x="199780" y="5208"/>
                  </a:lnTo>
                  <a:cubicBezTo>
                    <a:pt x="200431" y="2604"/>
                    <a:pt x="197827" y="0"/>
                    <a:pt x="195223" y="0"/>
                  </a:cubicBezTo>
                  <a:lnTo>
                    <a:pt x="42224" y="0"/>
                  </a:lnTo>
                  <a:cubicBezTo>
                    <a:pt x="41572" y="3255"/>
                    <a:pt x="42224" y="7162"/>
                    <a:pt x="42224" y="10417"/>
                  </a:cubicBezTo>
                  <a:lnTo>
                    <a:pt x="40270" y="10417"/>
                  </a:lnTo>
                  <a:lnTo>
                    <a:pt x="40270" y="48178"/>
                  </a:lnTo>
                  <a:cubicBezTo>
                    <a:pt x="24645" y="42319"/>
                    <a:pt x="7066" y="50783"/>
                    <a:pt x="1858" y="67059"/>
                  </a:cubicBezTo>
                  <a:close/>
                </a:path>
              </a:pathLst>
            </a:custGeom>
            <a:solidFill>
              <a:srgbClr val="ACBFCF"/>
            </a:solidFill>
            <a:ln w="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333D27B-99D6-3909-56C7-7766A0FDD577}"/>
                </a:ext>
              </a:extLst>
            </p:cNvPr>
            <p:cNvSpPr/>
            <p:nvPr/>
          </p:nvSpPr>
          <p:spPr>
            <a:xfrm>
              <a:off x="2801637" y="3332159"/>
              <a:ext cx="289618" cy="289618"/>
            </a:xfrm>
            <a:custGeom>
              <a:avLst/>
              <a:gdLst>
                <a:gd name="connsiteX0" fmla="*/ 298185 w 308602"/>
                <a:gd name="connsiteY0" fmla="*/ 298185 h 308602"/>
                <a:gd name="connsiteX1" fmla="*/ 159510 w 308602"/>
                <a:gd name="connsiteY1" fmla="*/ 298185 h 308602"/>
                <a:gd name="connsiteX2" fmla="*/ 159510 w 308602"/>
                <a:gd name="connsiteY2" fmla="*/ 260424 h 308602"/>
                <a:gd name="connsiteX3" fmla="*/ 198573 w 308602"/>
                <a:gd name="connsiteY3" fmla="*/ 241543 h 308602"/>
                <a:gd name="connsiteX4" fmla="*/ 179692 w 308602"/>
                <a:gd name="connsiteY4" fmla="*/ 202480 h 308602"/>
                <a:gd name="connsiteX5" fmla="*/ 159510 w 308602"/>
                <a:gd name="connsiteY5" fmla="*/ 202480 h 308602"/>
                <a:gd name="connsiteX6" fmla="*/ 159510 w 308602"/>
                <a:gd name="connsiteY6" fmla="*/ 159510 h 308602"/>
                <a:gd name="connsiteX7" fmla="*/ 159510 w 308602"/>
                <a:gd name="connsiteY7" fmla="*/ 159510 h 308602"/>
                <a:gd name="connsiteX8" fmla="*/ 159510 w 308602"/>
                <a:gd name="connsiteY8" fmla="*/ 149093 h 308602"/>
                <a:gd name="connsiteX9" fmla="*/ 159510 w 308602"/>
                <a:gd name="connsiteY9" fmla="*/ 149093 h 308602"/>
                <a:gd name="connsiteX10" fmla="*/ 159510 w 308602"/>
                <a:gd name="connsiteY10" fmla="*/ 149093 h 308602"/>
                <a:gd name="connsiteX11" fmla="*/ 149093 w 308602"/>
                <a:gd name="connsiteY11" fmla="*/ 149093 h 308602"/>
                <a:gd name="connsiteX12" fmla="*/ 149093 w 308602"/>
                <a:gd name="connsiteY12" fmla="*/ 149093 h 308602"/>
                <a:gd name="connsiteX13" fmla="*/ 143884 w 308602"/>
                <a:gd name="connsiteY13" fmla="*/ 149093 h 308602"/>
                <a:gd name="connsiteX14" fmla="*/ 143884 w 308602"/>
                <a:gd name="connsiteY14" fmla="*/ 149093 h 308602"/>
                <a:gd name="connsiteX15" fmla="*/ 97659 w 308602"/>
                <a:gd name="connsiteY15" fmla="*/ 149093 h 308602"/>
                <a:gd name="connsiteX16" fmla="*/ 92450 w 308602"/>
                <a:gd name="connsiteY16" fmla="*/ 154301 h 308602"/>
                <a:gd name="connsiteX17" fmla="*/ 93753 w 308602"/>
                <a:gd name="connsiteY17" fmla="*/ 157556 h 308602"/>
                <a:gd name="connsiteX18" fmla="*/ 97659 w 308602"/>
                <a:gd name="connsiteY18" fmla="*/ 169927 h 308602"/>
                <a:gd name="connsiteX19" fmla="*/ 76825 w 308602"/>
                <a:gd name="connsiteY19" fmla="*/ 190760 h 308602"/>
                <a:gd name="connsiteX20" fmla="*/ 56642 w 308602"/>
                <a:gd name="connsiteY20" fmla="*/ 169275 h 308602"/>
                <a:gd name="connsiteX21" fmla="*/ 60549 w 308602"/>
                <a:gd name="connsiteY21" fmla="*/ 156905 h 308602"/>
                <a:gd name="connsiteX22" fmla="*/ 59246 w 308602"/>
                <a:gd name="connsiteY22" fmla="*/ 149744 h 308602"/>
                <a:gd name="connsiteX23" fmla="*/ 55991 w 308602"/>
                <a:gd name="connsiteY23" fmla="*/ 148442 h 308602"/>
                <a:gd name="connsiteX24" fmla="*/ 10417 w 308602"/>
                <a:gd name="connsiteY24" fmla="*/ 148442 h 308602"/>
                <a:gd name="connsiteX25" fmla="*/ 10417 w 308602"/>
                <a:gd name="connsiteY25" fmla="*/ 10417 h 308602"/>
                <a:gd name="connsiteX26" fmla="*/ 149093 w 308602"/>
                <a:gd name="connsiteY26" fmla="*/ 10417 h 308602"/>
                <a:gd name="connsiteX27" fmla="*/ 149093 w 308602"/>
                <a:gd name="connsiteY27" fmla="*/ 0 h 308602"/>
                <a:gd name="connsiteX28" fmla="*/ 5208 w 308602"/>
                <a:gd name="connsiteY28" fmla="*/ 0 h 308602"/>
                <a:gd name="connsiteX29" fmla="*/ 0 w 308602"/>
                <a:gd name="connsiteY29" fmla="*/ 5208 h 308602"/>
                <a:gd name="connsiteX30" fmla="*/ 0 w 308602"/>
                <a:gd name="connsiteY30" fmla="*/ 303394 h 308602"/>
                <a:gd name="connsiteX31" fmla="*/ 5208 w 308602"/>
                <a:gd name="connsiteY31" fmla="*/ 308602 h 308602"/>
                <a:gd name="connsiteX32" fmla="*/ 303394 w 308602"/>
                <a:gd name="connsiteY32" fmla="*/ 308602 h 308602"/>
                <a:gd name="connsiteX33" fmla="*/ 308602 w 308602"/>
                <a:gd name="connsiteY33" fmla="*/ 303394 h 308602"/>
                <a:gd name="connsiteX34" fmla="*/ 308602 w 308602"/>
                <a:gd name="connsiteY34" fmla="*/ 158859 h 308602"/>
                <a:gd name="connsiteX35" fmla="*/ 298185 w 308602"/>
                <a:gd name="connsiteY35" fmla="*/ 158859 h 308602"/>
                <a:gd name="connsiteX36" fmla="*/ 298185 w 308602"/>
                <a:gd name="connsiteY36" fmla="*/ 298185 h 308602"/>
                <a:gd name="connsiteX37" fmla="*/ 151697 w 308602"/>
                <a:gd name="connsiteY37" fmla="*/ 247403 h 308602"/>
                <a:gd name="connsiteX38" fmla="*/ 149093 w 308602"/>
                <a:gd name="connsiteY38" fmla="*/ 251960 h 308602"/>
                <a:gd name="connsiteX39" fmla="*/ 149093 w 308602"/>
                <a:gd name="connsiteY39" fmla="*/ 298185 h 308602"/>
                <a:gd name="connsiteX40" fmla="*/ 10417 w 308602"/>
                <a:gd name="connsiteY40" fmla="*/ 298185 h 308602"/>
                <a:gd name="connsiteX41" fmla="*/ 10417 w 308602"/>
                <a:gd name="connsiteY41" fmla="*/ 159510 h 308602"/>
                <a:gd name="connsiteX42" fmla="*/ 48178 w 308602"/>
                <a:gd name="connsiteY42" fmla="*/ 159510 h 308602"/>
                <a:gd name="connsiteX43" fmla="*/ 67059 w 308602"/>
                <a:gd name="connsiteY43" fmla="*/ 198573 h 308602"/>
                <a:gd name="connsiteX44" fmla="*/ 106123 w 308602"/>
                <a:gd name="connsiteY44" fmla="*/ 179692 h 308602"/>
                <a:gd name="connsiteX45" fmla="*/ 106123 w 308602"/>
                <a:gd name="connsiteY45" fmla="*/ 159510 h 308602"/>
                <a:gd name="connsiteX46" fmla="*/ 149093 w 308602"/>
                <a:gd name="connsiteY46" fmla="*/ 159510 h 308602"/>
                <a:gd name="connsiteX47" fmla="*/ 149093 w 308602"/>
                <a:gd name="connsiteY47" fmla="*/ 210943 h 308602"/>
                <a:gd name="connsiteX48" fmla="*/ 154301 w 308602"/>
                <a:gd name="connsiteY48" fmla="*/ 216152 h 308602"/>
                <a:gd name="connsiteX49" fmla="*/ 157556 w 308602"/>
                <a:gd name="connsiteY49" fmla="*/ 214850 h 308602"/>
                <a:gd name="connsiteX50" fmla="*/ 169927 w 308602"/>
                <a:gd name="connsiteY50" fmla="*/ 210943 h 308602"/>
                <a:gd name="connsiteX51" fmla="*/ 190760 w 308602"/>
                <a:gd name="connsiteY51" fmla="*/ 231777 h 308602"/>
                <a:gd name="connsiteX52" fmla="*/ 169927 w 308602"/>
                <a:gd name="connsiteY52" fmla="*/ 252611 h 308602"/>
                <a:gd name="connsiteX53" fmla="*/ 157556 w 308602"/>
                <a:gd name="connsiteY53" fmla="*/ 248705 h 308602"/>
                <a:gd name="connsiteX54" fmla="*/ 151697 w 308602"/>
                <a:gd name="connsiteY54" fmla="*/ 247403 h 30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8602" h="308602">
                  <a:moveTo>
                    <a:pt x="298185" y="298185"/>
                  </a:moveTo>
                  <a:lnTo>
                    <a:pt x="159510" y="298185"/>
                  </a:lnTo>
                  <a:lnTo>
                    <a:pt x="159510" y="260424"/>
                  </a:lnTo>
                  <a:cubicBezTo>
                    <a:pt x="175786" y="266283"/>
                    <a:pt x="193365" y="257820"/>
                    <a:pt x="198573" y="241543"/>
                  </a:cubicBezTo>
                  <a:cubicBezTo>
                    <a:pt x="204433" y="225267"/>
                    <a:pt x="195969" y="207688"/>
                    <a:pt x="179692" y="202480"/>
                  </a:cubicBezTo>
                  <a:cubicBezTo>
                    <a:pt x="173182" y="199875"/>
                    <a:pt x="166020" y="199875"/>
                    <a:pt x="159510" y="202480"/>
                  </a:cubicBezTo>
                  <a:lnTo>
                    <a:pt x="159510" y="159510"/>
                  </a:lnTo>
                  <a:lnTo>
                    <a:pt x="159510" y="159510"/>
                  </a:lnTo>
                  <a:lnTo>
                    <a:pt x="159510" y="149093"/>
                  </a:lnTo>
                  <a:lnTo>
                    <a:pt x="159510" y="149093"/>
                  </a:lnTo>
                  <a:lnTo>
                    <a:pt x="159510" y="149093"/>
                  </a:lnTo>
                  <a:lnTo>
                    <a:pt x="149093" y="149093"/>
                  </a:lnTo>
                  <a:lnTo>
                    <a:pt x="149093" y="149093"/>
                  </a:lnTo>
                  <a:lnTo>
                    <a:pt x="143884" y="149093"/>
                  </a:lnTo>
                  <a:lnTo>
                    <a:pt x="143884" y="149093"/>
                  </a:lnTo>
                  <a:lnTo>
                    <a:pt x="97659" y="149093"/>
                  </a:lnTo>
                  <a:cubicBezTo>
                    <a:pt x="95055" y="149093"/>
                    <a:pt x="92450" y="151697"/>
                    <a:pt x="92450" y="154301"/>
                  </a:cubicBezTo>
                  <a:cubicBezTo>
                    <a:pt x="92450" y="155603"/>
                    <a:pt x="93102" y="156254"/>
                    <a:pt x="93753" y="157556"/>
                  </a:cubicBezTo>
                  <a:cubicBezTo>
                    <a:pt x="96357" y="160812"/>
                    <a:pt x="97659" y="165369"/>
                    <a:pt x="97659" y="169927"/>
                  </a:cubicBezTo>
                  <a:cubicBezTo>
                    <a:pt x="97659" y="180995"/>
                    <a:pt x="88544" y="190760"/>
                    <a:pt x="76825" y="190760"/>
                  </a:cubicBezTo>
                  <a:cubicBezTo>
                    <a:pt x="65106" y="190760"/>
                    <a:pt x="56642" y="180995"/>
                    <a:pt x="56642" y="169275"/>
                  </a:cubicBezTo>
                  <a:cubicBezTo>
                    <a:pt x="56642" y="164718"/>
                    <a:pt x="57944" y="160812"/>
                    <a:pt x="60549" y="156905"/>
                  </a:cubicBezTo>
                  <a:cubicBezTo>
                    <a:pt x="62502" y="154952"/>
                    <a:pt x="61851" y="151697"/>
                    <a:pt x="59246" y="149744"/>
                  </a:cubicBezTo>
                  <a:cubicBezTo>
                    <a:pt x="58595" y="149093"/>
                    <a:pt x="57293" y="148442"/>
                    <a:pt x="55991" y="148442"/>
                  </a:cubicBezTo>
                  <a:lnTo>
                    <a:pt x="10417" y="148442"/>
                  </a:lnTo>
                  <a:lnTo>
                    <a:pt x="10417" y="10417"/>
                  </a:lnTo>
                  <a:lnTo>
                    <a:pt x="149093" y="10417"/>
                  </a:lnTo>
                  <a:cubicBezTo>
                    <a:pt x="149093" y="10417"/>
                    <a:pt x="149093" y="0"/>
                    <a:pt x="149093" y="0"/>
                  </a:cubicBezTo>
                  <a:lnTo>
                    <a:pt x="5208" y="0"/>
                  </a:lnTo>
                  <a:cubicBezTo>
                    <a:pt x="2604" y="0"/>
                    <a:pt x="0" y="2604"/>
                    <a:pt x="0" y="5208"/>
                  </a:cubicBezTo>
                  <a:lnTo>
                    <a:pt x="0" y="303394"/>
                  </a:lnTo>
                  <a:cubicBezTo>
                    <a:pt x="0" y="305998"/>
                    <a:pt x="2604" y="308602"/>
                    <a:pt x="5208" y="308602"/>
                  </a:cubicBezTo>
                  <a:lnTo>
                    <a:pt x="303394" y="308602"/>
                  </a:lnTo>
                  <a:cubicBezTo>
                    <a:pt x="305998" y="308602"/>
                    <a:pt x="308602" y="305998"/>
                    <a:pt x="308602" y="303394"/>
                  </a:cubicBezTo>
                  <a:lnTo>
                    <a:pt x="308602" y="158859"/>
                  </a:lnTo>
                  <a:lnTo>
                    <a:pt x="298185" y="158859"/>
                  </a:lnTo>
                  <a:lnTo>
                    <a:pt x="298185" y="298185"/>
                  </a:lnTo>
                  <a:close/>
                  <a:moveTo>
                    <a:pt x="151697" y="247403"/>
                  </a:moveTo>
                  <a:cubicBezTo>
                    <a:pt x="149744" y="248054"/>
                    <a:pt x="149093" y="250007"/>
                    <a:pt x="149093" y="251960"/>
                  </a:cubicBezTo>
                  <a:lnTo>
                    <a:pt x="149093" y="298185"/>
                  </a:lnTo>
                  <a:lnTo>
                    <a:pt x="10417" y="298185"/>
                  </a:lnTo>
                  <a:lnTo>
                    <a:pt x="10417" y="159510"/>
                  </a:lnTo>
                  <a:lnTo>
                    <a:pt x="48178" y="159510"/>
                  </a:lnTo>
                  <a:cubicBezTo>
                    <a:pt x="42319" y="175786"/>
                    <a:pt x="50783" y="193365"/>
                    <a:pt x="67059" y="198573"/>
                  </a:cubicBezTo>
                  <a:cubicBezTo>
                    <a:pt x="83336" y="204433"/>
                    <a:pt x="100914" y="195969"/>
                    <a:pt x="106123" y="179692"/>
                  </a:cubicBezTo>
                  <a:cubicBezTo>
                    <a:pt x="108727" y="173182"/>
                    <a:pt x="108727" y="166020"/>
                    <a:pt x="106123" y="159510"/>
                  </a:cubicBezTo>
                  <a:lnTo>
                    <a:pt x="149093" y="159510"/>
                  </a:lnTo>
                  <a:lnTo>
                    <a:pt x="149093" y="210943"/>
                  </a:lnTo>
                  <a:cubicBezTo>
                    <a:pt x="149093" y="213548"/>
                    <a:pt x="151697" y="216152"/>
                    <a:pt x="154301" y="216152"/>
                  </a:cubicBezTo>
                  <a:cubicBezTo>
                    <a:pt x="155603" y="216152"/>
                    <a:pt x="156254" y="215501"/>
                    <a:pt x="157556" y="214850"/>
                  </a:cubicBezTo>
                  <a:cubicBezTo>
                    <a:pt x="160812" y="212245"/>
                    <a:pt x="165369" y="210943"/>
                    <a:pt x="169927" y="210943"/>
                  </a:cubicBezTo>
                  <a:cubicBezTo>
                    <a:pt x="180995" y="210943"/>
                    <a:pt x="190760" y="220058"/>
                    <a:pt x="190760" y="231777"/>
                  </a:cubicBezTo>
                  <a:cubicBezTo>
                    <a:pt x="190760" y="242845"/>
                    <a:pt x="181646" y="252611"/>
                    <a:pt x="169927" y="252611"/>
                  </a:cubicBezTo>
                  <a:cubicBezTo>
                    <a:pt x="165369" y="252611"/>
                    <a:pt x="161463" y="251309"/>
                    <a:pt x="157556" y="248705"/>
                  </a:cubicBezTo>
                  <a:cubicBezTo>
                    <a:pt x="155603" y="246752"/>
                    <a:pt x="153650" y="246101"/>
                    <a:pt x="151697" y="247403"/>
                  </a:cubicBezTo>
                  <a:close/>
                </a:path>
              </a:pathLst>
            </a:custGeom>
            <a:solidFill>
              <a:srgbClr val="1A3664"/>
            </a:solidFill>
            <a:ln w="0" cap="flat">
              <a:noFill/>
              <a:prstDash val="solid"/>
              <a:miter/>
            </a:ln>
          </p:spPr>
          <p:txBody>
            <a:bodyPr rtlCol="0" anchor="ctr"/>
            <a:lstStyle/>
            <a:p>
              <a:endParaRPr lang="en-US"/>
            </a:p>
          </p:txBody>
        </p:sp>
      </p:grpSp>
      <p:sp>
        <p:nvSpPr>
          <p:cNvPr id="2" name="文本框 12">
            <a:extLst>
              <a:ext uri="{FF2B5EF4-FFF2-40B4-BE49-F238E27FC236}">
                <a16:creationId xmlns:a16="http://schemas.microsoft.com/office/drawing/2014/main" id="{CE478B1A-94E3-D18E-B1C2-289C4DF9FA93}"/>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Pitch Summary</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5" name="Slide Number Placeholder 2">
            <a:extLst>
              <a:ext uri="{FF2B5EF4-FFF2-40B4-BE49-F238E27FC236}">
                <a16:creationId xmlns:a16="http://schemas.microsoft.com/office/drawing/2014/main" id="{F7303E0A-8C37-9588-AB9B-FA9983E35198}"/>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29</a:t>
            </a:fld>
            <a:endParaRPr lang="en-US" sz="900"/>
          </a:p>
        </p:txBody>
      </p:sp>
      <p:cxnSp>
        <p:nvCxnSpPr>
          <p:cNvPr id="85" name="Straight Connector 84">
            <a:extLst>
              <a:ext uri="{FF2B5EF4-FFF2-40B4-BE49-F238E27FC236}">
                <a16:creationId xmlns:a16="http://schemas.microsoft.com/office/drawing/2014/main" id="{51B6F1F6-8C25-6786-1E0C-3F2316E51039}"/>
              </a:ext>
            </a:extLst>
          </p:cNvPr>
          <p:cNvCxnSpPr>
            <a:cxnSpLocks/>
          </p:cNvCxnSpPr>
          <p:nvPr/>
        </p:nvCxnSpPr>
        <p:spPr>
          <a:xfrm>
            <a:off x="5872556" y="5724883"/>
            <a:ext cx="3420000"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CA4D694-A377-E2A4-FBC9-18A7CAC33B21}"/>
              </a:ext>
            </a:extLst>
          </p:cNvPr>
          <p:cNvSpPr txBox="1"/>
          <p:nvPr/>
        </p:nvSpPr>
        <p:spPr>
          <a:xfrm>
            <a:off x="9378090" y="5190090"/>
            <a:ext cx="523849" cy="542034"/>
          </a:xfrm>
          <a:prstGeom prst="rect">
            <a:avLst/>
          </a:prstGeom>
          <a:solidFill>
            <a:srgbClr val="FFFFFF"/>
          </a:solidFill>
        </p:spPr>
        <p:txBody>
          <a:bodyPr wrap="none" lIns="0" tIns="0" rIns="0" bIns="0" rtlCol="0" anchor="ctr">
            <a:noAutofit/>
          </a:bodyPr>
          <a:lstStyle/>
          <a:p>
            <a:r>
              <a:rPr lang="en-US" sz="1000" b="1">
                <a:solidFill>
                  <a:srgbClr val="FF0000"/>
                </a:solidFill>
                <a:latin typeface="Open Sans" panose="020B0606030504020204" pitchFamily="34" charset="0"/>
                <a:ea typeface="Open Sans" panose="020B0606030504020204" pitchFamily="34" charset="0"/>
                <a:cs typeface="Open Sans" panose="020B0606030504020204" pitchFamily="34" charset="0"/>
              </a:rPr>
              <a:t>$325.3</a:t>
            </a:r>
          </a:p>
          <a:p>
            <a:r>
              <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rPr>
              <a:t>Median</a:t>
            </a:r>
          </a:p>
          <a:p>
            <a:r>
              <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rPr>
              <a:t>Current</a:t>
            </a:r>
          </a:p>
          <a:p>
            <a:r>
              <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rPr>
              <a:t>valuation</a:t>
            </a:r>
          </a:p>
        </p:txBody>
      </p:sp>
      <p:sp>
        <p:nvSpPr>
          <p:cNvPr id="6" name="Rectangle 5">
            <a:extLst>
              <a:ext uri="{FF2B5EF4-FFF2-40B4-BE49-F238E27FC236}">
                <a16:creationId xmlns:a16="http://schemas.microsoft.com/office/drawing/2014/main" id="{ABB948E6-35DD-49FE-5884-EC37744710F2}"/>
              </a:ext>
            </a:extLst>
          </p:cNvPr>
          <p:cNvSpPr/>
          <p:nvPr/>
        </p:nvSpPr>
        <p:spPr>
          <a:xfrm>
            <a:off x="10520913" y="5070831"/>
            <a:ext cx="1616602" cy="163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Open Sans" panose="020B0606030504020204" pitchFamily="34" charset="0"/>
                <a:ea typeface="Open Sans" panose="020B0606030504020204" pitchFamily="34" charset="0"/>
                <a:cs typeface="Open Sans" panose="020B0606030504020204" pitchFamily="34" charset="0"/>
              </a:rPr>
              <a:t>Does it makes sense to include the share price analysis in the median for our case? We want to </a:t>
            </a:r>
          </a:p>
        </p:txBody>
      </p:sp>
      <p:cxnSp>
        <p:nvCxnSpPr>
          <p:cNvPr id="9" name="Straight Connector 8">
            <a:extLst>
              <a:ext uri="{FF2B5EF4-FFF2-40B4-BE49-F238E27FC236}">
                <a16:creationId xmlns:a16="http://schemas.microsoft.com/office/drawing/2014/main" id="{B249D41F-B2AA-8EA3-4055-FBF6E9CD59E7}"/>
              </a:ext>
            </a:extLst>
          </p:cNvPr>
          <p:cNvCxnSpPr>
            <a:cxnSpLocks/>
          </p:cNvCxnSpPr>
          <p:nvPr/>
        </p:nvCxnSpPr>
        <p:spPr>
          <a:xfrm>
            <a:off x="5872556" y="5912127"/>
            <a:ext cx="3420000" cy="0"/>
          </a:xfrm>
          <a:prstGeom prst="line">
            <a:avLst/>
          </a:prstGeom>
          <a:ln w="254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B2963E8-5E31-815A-803E-45865F868ADB}"/>
              </a:ext>
            </a:extLst>
          </p:cNvPr>
          <p:cNvSpPr txBox="1"/>
          <p:nvPr/>
        </p:nvSpPr>
        <p:spPr>
          <a:xfrm>
            <a:off x="9378090" y="5852264"/>
            <a:ext cx="700669" cy="370035"/>
          </a:xfrm>
          <a:prstGeom prst="rect">
            <a:avLst/>
          </a:prstGeom>
          <a:solidFill>
            <a:srgbClr val="FFFFFF"/>
          </a:solidFill>
        </p:spPr>
        <p:txBody>
          <a:bodyPr wrap="none" lIns="0" tIns="0" rIns="0" bIns="0" rtlCol="0" anchor="ctr">
            <a:noAutofit/>
          </a:bodyPr>
          <a:lstStyle>
            <a:defPPr>
              <a:defRPr lang="en-US"/>
            </a:defPPr>
            <a:lvl1pPr>
              <a:defRPr sz="1000" b="1">
                <a:solidFill>
                  <a:srgbClr val="FF0000"/>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chemeClr val="accent1">
                    <a:lumMod val="60000"/>
                    <a:lumOff val="40000"/>
                  </a:schemeClr>
                </a:solidFill>
              </a:rPr>
              <a:t>$245.9 </a:t>
            </a:r>
          </a:p>
          <a:p>
            <a:r>
              <a:rPr lang="en-US" b="0">
                <a:solidFill>
                  <a:schemeClr val="accent1">
                    <a:lumMod val="60000"/>
                    <a:lumOff val="40000"/>
                  </a:schemeClr>
                </a:solidFill>
              </a:rPr>
              <a:t>current </a:t>
            </a:r>
          </a:p>
          <a:p>
            <a:r>
              <a:rPr lang="en-US" b="0">
                <a:solidFill>
                  <a:schemeClr val="accent1">
                    <a:lumMod val="60000"/>
                    <a:lumOff val="40000"/>
                  </a:schemeClr>
                </a:solidFill>
              </a:rPr>
              <a:t>share price</a:t>
            </a:r>
          </a:p>
        </p:txBody>
      </p:sp>
    </p:spTree>
    <p:custDataLst>
      <p:custData r:id="rId1"/>
    </p:custDataLst>
    <p:extLst>
      <p:ext uri="{BB962C8B-B14F-4D97-AF65-F5344CB8AC3E}">
        <p14:creationId xmlns:p14="http://schemas.microsoft.com/office/powerpoint/2010/main" val="2189796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0D207-59A5-3D4B-D62F-4F350AE8DB33}"/>
            </a:ext>
          </a:extLst>
        </p:cNvPr>
        <p:cNvGrpSpPr/>
        <p:nvPr/>
      </p:nvGrpSpPr>
      <p:grpSpPr>
        <a:xfrm>
          <a:off x="0" y="0"/>
          <a:ext cx="0" cy="0"/>
          <a:chOff x="0" y="0"/>
          <a:chExt cx="0" cy="0"/>
        </a:xfrm>
      </p:grpSpPr>
      <p:graphicFrame>
        <p:nvGraphicFramePr>
          <p:cNvPr id="87" name="think-cell data - do not delete" hidden="1">
            <a:extLst>
              <a:ext uri="{FF2B5EF4-FFF2-40B4-BE49-F238E27FC236}">
                <a16:creationId xmlns:a16="http://schemas.microsoft.com/office/drawing/2014/main" id="{7E471DE3-56DB-7514-A4F5-5FB1F6A93816}"/>
              </a:ext>
            </a:extLst>
          </p:cNvPr>
          <p:cNvGraphicFramePr>
            <a:graphicFrameLocks/>
          </p:cNvGraphicFramePr>
          <p:nvPr>
            <p:custDataLst>
              <p:tags r:id="rId2"/>
            </p:custDataLst>
            <p:extLst>
              <p:ext uri="{D42A27DB-BD31-4B8C-83A1-F6EECF244321}">
                <p14:modId xmlns:p14="http://schemas.microsoft.com/office/powerpoint/2010/main" val="3431103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782" imgH="782" progId="TCLayout.ActiveDocument.1">
                  <p:embed/>
                </p:oleObj>
              </mc:Choice>
              <mc:Fallback>
                <p:oleObj name="think-cell Slide" r:id="rId7" imgW="782" imgH="782" progId="TCLayout.ActiveDocument.1">
                  <p:embed/>
                  <p:pic>
                    <p:nvPicPr>
                      <p:cNvPr id="87" name="think-cell data - do not delete" hidden="1">
                        <a:extLst>
                          <a:ext uri="{FF2B5EF4-FFF2-40B4-BE49-F238E27FC236}">
                            <a16:creationId xmlns:a16="http://schemas.microsoft.com/office/drawing/2014/main" id="{7E471DE3-56DB-7514-A4F5-5FB1F6A938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75" name="Rectangle 1074">
            <a:extLst>
              <a:ext uri="{FF2B5EF4-FFF2-40B4-BE49-F238E27FC236}">
                <a16:creationId xmlns:a16="http://schemas.microsoft.com/office/drawing/2014/main" id="{5A7F7AB2-128C-73B0-CFCE-FD647F285066}"/>
              </a:ext>
            </a:extLst>
          </p:cNvPr>
          <p:cNvSpPr/>
          <p:nvPr/>
        </p:nvSpPr>
        <p:spPr>
          <a:xfrm>
            <a:off x="2925763" y="3357563"/>
            <a:ext cx="2300599" cy="107759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defTabSz="457200">
              <a:defRPr/>
            </a:pPr>
            <a:r>
              <a:rPr lang="en-US" sz="900" b="1">
                <a:solidFill>
                  <a:schemeClr val="accent1">
                    <a:lumMod val="75000"/>
                  </a:schemeClr>
                </a:solidFill>
                <a:latin typeface="Open Sans"/>
                <a:ea typeface="Open Sans"/>
                <a:cs typeface="Open Sans"/>
              </a:rPr>
              <a:t>Revenues ($m)</a:t>
            </a:r>
          </a:p>
          <a:p>
            <a:pPr defTabSz="457200">
              <a:defRPr/>
            </a:pPr>
            <a:endParaRPr lang="en-US" sz="900" b="1" i="1">
              <a:solidFill>
                <a:schemeClr val="accent1">
                  <a:lumMod val="75000"/>
                </a:schemeClr>
              </a:solidFill>
              <a:latin typeface="Open Sans"/>
              <a:ea typeface="Open Sans"/>
              <a:cs typeface="Open Sans"/>
            </a:endParaRPr>
          </a:p>
        </p:txBody>
      </p:sp>
      <p:sp>
        <p:nvSpPr>
          <p:cNvPr id="8" name="TextBox 7">
            <a:extLst>
              <a:ext uri="{FF2B5EF4-FFF2-40B4-BE49-F238E27FC236}">
                <a16:creationId xmlns:a16="http://schemas.microsoft.com/office/drawing/2014/main" id="{819179AD-21B0-6732-6F86-69719AA5501D}"/>
              </a:ext>
            </a:extLst>
          </p:cNvPr>
          <p:cNvSpPr txBox="1"/>
          <p:nvPr/>
        </p:nvSpPr>
        <p:spPr>
          <a:xfrm>
            <a:off x="11007001" y="2003719"/>
            <a:ext cx="4380290" cy="623569"/>
          </a:xfrm>
          <a:prstGeom prst="rect">
            <a:avLst/>
          </a:prstGeom>
          <a:noFill/>
        </p:spPr>
        <p:txBody>
          <a:bodyPr rot="0" spcFirstLastPara="0" vertOverflow="overflow" horzOverflow="overflow" vert="horz" wrap="square" lIns="80582" tIns="40291" rIns="80582" bIns="40291" numCol="1" spcCol="0" rtlCol="0" fromWordArt="0" anchor="t" anchorCtr="0" forceAA="0" compatLnSpc="1">
            <a:prstTxWarp prst="textNoShape">
              <a:avLst/>
            </a:prstTxWarp>
            <a:spAutoFit/>
          </a:bodyPr>
          <a:lstStyle/>
          <a:p>
            <a:pPr marL="251831" indent="-251831">
              <a:buFont typeface="Arial"/>
              <a:buChar char="•"/>
            </a:pPr>
            <a:r>
              <a:rPr lang="en-US" sz="881">
                <a:solidFill>
                  <a:srgbClr val="000000"/>
                </a:solidFill>
                <a:latin typeface="Open Sans" panose="020B0606030504020204" pitchFamily="34" charset="0"/>
                <a:ea typeface="Open Sans" panose="020B0606030504020204" pitchFamily="34" charset="0"/>
                <a:cs typeface="Open Sans" panose="020B0606030504020204" pitchFamily="34" charset="0"/>
              </a:rPr>
              <a:t>Dedicated </a:t>
            </a:r>
            <a:r>
              <a:rPr lang="en-US" sz="881" b="1">
                <a:solidFill>
                  <a:srgbClr val="002060"/>
                </a:solidFill>
                <a:latin typeface="Open Sans" panose="020B0606030504020204" pitchFamily="34" charset="0"/>
                <a:ea typeface="Open Sans" panose="020B0606030504020204" pitchFamily="34" charset="0"/>
                <a:cs typeface="Open Sans" panose="020B0606030504020204" pitchFamily="34" charset="0"/>
              </a:rPr>
              <a:t>R&amp;D Innovation Center</a:t>
            </a:r>
            <a:r>
              <a:rPr lang="en-US" sz="881">
                <a:solidFill>
                  <a:srgbClr val="000000"/>
                </a:solidFill>
                <a:latin typeface="Open Sans" panose="020B0606030504020204" pitchFamily="34" charset="0"/>
                <a:ea typeface="Open Sans" panose="020B0606030504020204" pitchFamily="34" charset="0"/>
                <a:cs typeface="Open Sans" panose="020B0606030504020204" pitchFamily="34" charset="0"/>
              </a:rPr>
              <a:t> ($270M investment)</a:t>
            </a:r>
          </a:p>
          <a:p>
            <a:pPr marL="251831" indent="-251831">
              <a:buFont typeface="Arial"/>
              <a:buChar char="•"/>
            </a:pPr>
            <a:r>
              <a:rPr lang="en-US" sz="881">
                <a:solidFill>
                  <a:srgbClr val="000000"/>
                </a:solidFill>
                <a:latin typeface="Open Sans" panose="020B0606030504020204" pitchFamily="34" charset="0"/>
                <a:ea typeface="Open Sans" panose="020B0606030504020204" pitchFamily="34" charset="0"/>
                <a:cs typeface="Open Sans" panose="020B0606030504020204" pitchFamily="34" charset="0"/>
              </a:rPr>
              <a:t>Company forecast: </a:t>
            </a:r>
            <a:r>
              <a:rPr lang="en-US" sz="881" b="1">
                <a:solidFill>
                  <a:srgbClr val="002060"/>
                </a:solidFill>
                <a:latin typeface="Open Sans" panose="020B0606030504020204" pitchFamily="34" charset="0"/>
                <a:ea typeface="Open Sans" panose="020B0606030504020204" pitchFamily="34" charset="0"/>
                <a:cs typeface="Open Sans" panose="020B0606030504020204" pitchFamily="34" charset="0"/>
              </a:rPr>
              <a:t>28% cell efficiency by 2030 </a:t>
            </a:r>
            <a:r>
              <a:rPr lang="en-US" sz="881">
                <a:latin typeface="Open Sans" panose="020B0606030504020204" pitchFamily="34" charset="0"/>
                <a:ea typeface="Open Sans" panose="020B0606030504020204" pitchFamily="34" charset="0"/>
                <a:cs typeface="Open Sans" panose="020B0606030504020204" pitchFamily="34" charset="0"/>
              </a:rPr>
              <a:t>(currently 22%)</a:t>
            </a:r>
          </a:p>
          <a:p>
            <a:pPr marL="251831" indent="-251831">
              <a:buFont typeface="Arial"/>
              <a:buChar char="•"/>
            </a:pPr>
            <a:r>
              <a:rPr lang="en-US" sz="881">
                <a:latin typeface="Open Sans" panose="020B0606030504020204" pitchFamily="34" charset="0"/>
                <a:ea typeface="Open Sans" panose="020B0606030504020204" pitchFamily="34" charset="0"/>
                <a:cs typeface="Open Sans" panose="020B0606030504020204" pitchFamily="34" charset="0"/>
              </a:rPr>
              <a:t>Investigating </a:t>
            </a:r>
            <a:r>
              <a:rPr lang="en-US" sz="881" b="1">
                <a:solidFill>
                  <a:srgbClr val="002060"/>
                </a:solidFill>
                <a:latin typeface="Open Sans" panose="020B0606030504020204" pitchFamily="34" charset="0"/>
                <a:ea typeface="Open Sans" panose="020B0606030504020204" pitchFamily="34" charset="0"/>
                <a:cs typeface="Open Sans" panose="020B0606030504020204" pitchFamily="34" charset="0"/>
              </a:rPr>
              <a:t>Bifacial modules and Tandem Products</a:t>
            </a:r>
          </a:p>
          <a:p>
            <a:pPr marL="251831" indent="-251831">
              <a:buFont typeface="Arial"/>
              <a:buChar char="•"/>
            </a:pPr>
            <a:r>
              <a:rPr lang="en-US" sz="881" b="1">
                <a:solidFill>
                  <a:srgbClr val="002060"/>
                </a:solidFill>
                <a:latin typeface="Open Sans" panose="020B0606030504020204" pitchFamily="34" charset="0"/>
                <a:ea typeface="Open Sans" panose="020B0606030504020204" pitchFamily="34" charset="0"/>
                <a:cs typeface="Open Sans" panose="020B0606030504020204" pitchFamily="34" charset="0"/>
              </a:rPr>
              <a:t>Larger Form Factor</a:t>
            </a:r>
            <a:r>
              <a:rPr lang="en-US" sz="881">
                <a:latin typeface="Open Sans" panose="020B0606030504020204" pitchFamily="34" charset="0"/>
                <a:ea typeface="Open Sans" panose="020B0606030504020204" pitchFamily="34" charset="0"/>
                <a:cs typeface="Open Sans" panose="020B0606030504020204" pitchFamily="34" charset="0"/>
              </a:rPr>
              <a:t>: Rapid Installation and </a:t>
            </a:r>
            <a:r>
              <a:rPr lang="en-US" sz="881" b="1">
                <a:solidFill>
                  <a:srgbClr val="002060"/>
                </a:solidFill>
                <a:latin typeface="Open Sans" panose="020B0606030504020204" pitchFamily="34" charset="0"/>
                <a:ea typeface="Open Sans" panose="020B0606030504020204" pitchFamily="34" charset="0"/>
                <a:cs typeface="Open Sans" panose="020B0606030504020204" pitchFamily="34" charset="0"/>
              </a:rPr>
              <a:t>reduced BOS costs</a:t>
            </a:r>
          </a:p>
        </p:txBody>
      </p:sp>
      <p:graphicFrame>
        <p:nvGraphicFramePr>
          <p:cNvPr id="10" name="Table 9">
            <a:extLst>
              <a:ext uri="{FF2B5EF4-FFF2-40B4-BE49-F238E27FC236}">
                <a16:creationId xmlns:a16="http://schemas.microsoft.com/office/drawing/2014/main" id="{E5C3FC78-EC7A-AD23-DB48-86E95E49CA0F}"/>
              </a:ext>
            </a:extLst>
          </p:cNvPr>
          <p:cNvGraphicFramePr>
            <a:graphicFrameLocks noGrp="1"/>
          </p:cNvGraphicFramePr>
          <p:nvPr>
            <p:extLst>
              <p:ext uri="{D42A27DB-BD31-4B8C-83A1-F6EECF244321}">
                <p14:modId xmlns:p14="http://schemas.microsoft.com/office/powerpoint/2010/main" val="2184636258"/>
              </p:ext>
            </p:extLst>
          </p:nvPr>
        </p:nvGraphicFramePr>
        <p:xfrm>
          <a:off x="11007001" y="1661464"/>
          <a:ext cx="4380290" cy="306378"/>
        </p:xfrm>
        <a:graphic>
          <a:graphicData uri="http://schemas.openxmlformats.org/drawingml/2006/table">
            <a:tbl>
              <a:tblPr firstRow="1" bandRow="1">
                <a:tableStyleId>{5C22544A-7EE6-4342-B048-85BDC9FD1C3A}</a:tableStyleId>
              </a:tblPr>
              <a:tblGrid>
                <a:gridCol w="4380290">
                  <a:extLst>
                    <a:ext uri="{9D8B030D-6E8A-4147-A177-3AD203B41FA5}">
                      <a16:colId xmlns:a16="http://schemas.microsoft.com/office/drawing/2014/main" val="2328196124"/>
                    </a:ext>
                  </a:extLst>
                </a:gridCol>
              </a:tblGrid>
              <a:tr h="306378">
                <a:tc>
                  <a:txBody>
                    <a:bodyPr/>
                    <a:lstStyle/>
                    <a:p>
                      <a:r>
                        <a:rPr lang="en-US" sz="1200" b="1">
                          <a:solidFill>
                            <a:srgbClr val="00355F"/>
                          </a:solidFill>
                          <a:latin typeface="Times New Roman"/>
                          <a:cs typeface="Times New Roman"/>
                        </a:rPr>
                        <a:t>Innovation</a:t>
                      </a:r>
                    </a:p>
                  </a:txBody>
                  <a:tcPr marL="75545" marR="75545" marT="37773" marB="37773">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802084"/>
                  </a:ext>
                </a:extLst>
              </a:tr>
            </a:tbl>
          </a:graphicData>
        </a:graphic>
      </p:graphicFrame>
      <p:graphicFrame>
        <p:nvGraphicFramePr>
          <p:cNvPr id="14" name="表格 22">
            <a:extLst>
              <a:ext uri="{FF2B5EF4-FFF2-40B4-BE49-F238E27FC236}">
                <a16:creationId xmlns:a16="http://schemas.microsoft.com/office/drawing/2014/main" id="{9E025C72-BC4E-8874-F9B1-F30CC10BC908}"/>
              </a:ext>
            </a:extLst>
          </p:cNvPr>
          <p:cNvGraphicFramePr>
            <a:graphicFrameLocks noGrp="1"/>
          </p:cNvGraphicFramePr>
          <p:nvPr>
            <p:extLst>
              <p:ext uri="{D42A27DB-BD31-4B8C-83A1-F6EECF244321}">
                <p14:modId xmlns:p14="http://schemas.microsoft.com/office/powerpoint/2010/main" val="3839555283"/>
              </p:ext>
            </p:extLst>
          </p:nvPr>
        </p:nvGraphicFramePr>
        <p:xfrm>
          <a:off x="10933607" y="4015041"/>
          <a:ext cx="2486269" cy="1547213"/>
        </p:xfrm>
        <a:graphic>
          <a:graphicData uri="http://schemas.openxmlformats.org/drawingml/2006/table">
            <a:tbl>
              <a:tblPr/>
              <a:tblGrid>
                <a:gridCol w="992997">
                  <a:extLst>
                    <a:ext uri="{9D8B030D-6E8A-4147-A177-3AD203B41FA5}">
                      <a16:colId xmlns:a16="http://schemas.microsoft.com/office/drawing/2014/main" val="2509828451"/>
                    </a:ext>
                  </a:extLst>
                </a:gridCol>
                <a:gridCol w="735817">
                  <a:extLst>
                    <a:ext uri="{9D8B030D-6E8A-4147-A177-3AD203B41FA5}">
                      <a16:colId xmlns:a16="http://schemas.microsoft.com/office/drawing/2014/main" val="1932301988"/>
                    </a:ext>
                  </a:extLst>
                </a:gridCol>
                <a:gridCol w="757455">
                  <a:extLst>
                    <a:ext uri="{9D8B030D-6E8A-4147-A177-3AD203B41FA5}">
                      <a16:colId xmlns:a16="http://schemas.microsoft.com/office/drawing/2014/main" val="2413762246"/>
                    </a:ext>
                  </a:extLst>
                </a:gridCol>
              </a:tblGrid>
              <a:tr h="187970">
                <a:tc>
                  <a:txBody>
                    <a:bodyPr/>
                    <a:lstStyle/>
                    <a:p>
                      <a:pPr algn="l" fontAlgn="b">
                        <a:lnSpc>
                          <a:spcPct val="150000"/>
                        </a:lnSpc>
                      </a:pPr>
                      <a:r>
                        <a:rPr lang="en-US" sz="9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2024 Revenues</a:t>
                      </a:r>
                    </a:p>
                  </a:txBody>
                  <a:tcPr marL="7870" marR="7870" marT="7870" marB="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38"/>
                    </a:solidFill>
                  </a:tcPr>
                </a:tc>
                <a:tc>
                  <a:txBody>
                    <a:bodyPr/>
                    <a:lstStyle/>
                    <a:p>
                      <a:pPr algn="r" fontAlgn="b">
                        <a:lnSpc>
                          <a:spcPct val="150000"/>
                        </a:lnSpc>
                      </a:pPr>
                      <a:endParaRPr lang="en-US" altLang="zh-CN" sz="9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7870" marR="7870" marT="7870" marB="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38"/>
                    </a:solidFill>
                  </a:tcPr>
                </a:tc>
                <a:tc>
                  <a:txBody>
                    <a:bodyPr/>
                    <a:lstStyle/>
                    <a:p>
                      <a:pPr lvl="0" algn="r">
                        <a:lnSpc>
                          <a:spcPct val="150000"/>
                        </a:lnSpc>
                        <a:buNone/>
                      </a:pPr>
                      <a:endParaRPr lang="en-US" altLang="zh-CN" sz="9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7870" marR="7870" marT="7870" marB="0">
                    <a:lnL w="0">
                      <a:noFill/>
                    </a:lnL>
                    <a:lnR w="0">
                      <a:noFill/>
                    </a:lnR>
                    <a:lnT w="0">
                      <a:noFill/>
                    </a:lnT>
                    <a:lnB w="19050">
                      <a:noFill/>
                    </a:lnB>
                    <a:lnTlToBr w="12700" cmpd="sng">
                      <a:noFill/>
                      <a:prstDash val="solid"/>
                    </a:lnTlToBr>
                    <a:lnBlToTr w="12700" cmpd="sng">
                      <a:noFill/>
                      <a:prstDash val="solid"/>
                    </a:lnBlToTr>
                    <a:solidFill>
                      <a:srgbClr val="001D38"/>
                    </a:solidFill>
                  </a:tcPr>
                </a:tc>
                <a:extLst>
                  <a:ext uri="{0D108BD9-81ED-4DB2-BD59-A6C34878D82A}">
                    <a16:rowId xmlns:a16="http://schemas.microsoft.com/office/drawing/2014/main" val="3542349525"/>
                  </a:ext>
                </a:extLst>
              </a:tr>
              <a:tr h="389770">
                <a:tc>
                  <a:txBody>
                    <a:bodyPr/>
                    <a:lstStyle/>
                    <a:p>
                      <a:pPr algn="l" fontAlgn="b">
                        <a:lnSpc>
                          <a:spcPct val="150000"/>
                        </a:lnSpc>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Country</a:t>
                      </a:r>
                    </a:p>
                  </a:txBody>
                  <a:tcPr marL="7870" marR="7870" marT="7870" marB="0" anchor="ctr">
                    <a:lnL>
                      <a:noFill/>
                    </a:lnL>
                    <a:lnR>
                      <a:noFill/>
                    </a:lnR>
                    <a:lnT w="19050" cap="flat" cmpd="sng" algn="ctr">
                      <a:noFill/>
                      <a:prstDash val="solid"/>
                      <a:round/>
                      <a:headEnd type="none" w="med" len="med"/>
                      <a:tailEnd type="none" w="med" len="med"/>
                    </a:lnT>
                    <a:lnB>
                      <a:noFill/>
                    </a:lnB>
                    <a:solidFill>
                      <a:srgbClr val="F2F2F2"/>
                    </a:solidFill>
                  </a:tcPr>
                </a:tc>
                <a:tc>
                  <a:txBody>
                    <a:bodyPr/>
                    <a:lstStyle/>
                    <a:p>
                      <a:pPr algn="r" fontAlgn="b">
                        <a:lnSpc>
                          <a:spcPct val="150000"/>
                        </a:lnSpc>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2024 </a:t>
                      </a:r>
                    </a:p>
                    <a:p>
                      <a:pPr lvl="0" algn="r">
                        <a:lnSpc>
                          <a:spcPct val="150000"/>
                        </a:lnSpc>
                        <a:buNone/>
                      </a:pPr>
                      <a:r>
                        <a:rPr lang="en-US" altLang="zh-CN" sz="900" b="1"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 Millions)</a:t>
                      </a:r>
                    </a:p>
                  </a:txBody>
                  <a:tcPr marL="7870" marR="7870" marT="7870" marB="0" anchor="ctr">
                    <a:lnL>
                      <a:noFill/>
                    </a:lnL>
                    <a:lnR>
                      <a:noFill/>
                    </a:lnR>
                    <a:lnT w="19050" cap="flat" cmpd="sng" algn="ctr">
                      <a:noFill/>
                      <a:prstDash val="solid"/>
                      <a:round/>
                      <a:headEnd type="none" w="med" len="med"/>
                      <a:tailEnd type="none" w="med" len="med"/>
                    </a:lnT>
                    <a:lnB>
                      <a:noFill/>
                    </a:lnB>
                    <a:solidFill>
                      <a:srgbClr val="F2F2F2"/>
                    </a:solidFill>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YoY Change</a:t>
                      </a:r>
                    </a:p>
                    <a:p>
                      <a:pPr lvl="0" algn="r">
                        <a:lnSpc>
                          <a:spcPct val="150000"/>
                        </a:lnSpc>
                        <a:buNone/>
                      </a:pPr>
                      <a:r>
                        <a:rPr lang="en-US" altLang="zh-CN" sz="900" b="1"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txBody>
                  <a:tcPr marL="7870" marR="7870" marT="7870" marB="0" anchor="ctr">
                    <a:lnL w="0">
                      <a:noFill/>
                    </a:lnL>
                    <a:lnR w="0">
                      <a:noFill/>
                    </a:lnR>
                    <a:lnT w="19050">
                      <a:noFill/>
                    </a:lnT>
                    <a:lnB w="0">
                      <a:noFill/>
                    </a:lnB>
                    <a:solidFill>
                      <a:srgbClr val="F2F2F2"/>
                    </a:solidFill>
                  </a:tcPr>
                </a:tc>
                <a:extLst>
                  <a:ext uri="{0D108BD9-81ED-4DB2-BD59-A6C34878D82A}">
                    <a16:rowId xmlns:a16="http://schemas.microsoft.com/office/drawing/2014/main" val="280921035"/>
                  </a:ext>
                </a:extLst>
              </a:tr>
              <a:tr h="187970">
                <a:tc>
                  <a:txBody>
                    <a:bodyPr/>
                    <a:lstStyle/>
                    <a:p>
                      <a:pPr algn="l" fontAlgn="b">
                        <a:lnSpc>
                          <a:spcPct val="150000"/>
                        </a:lnSpc>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United States</a:t>
                      </a:r>
                    </a:p>
                  </a:txBody>
                  <a:tcPr marL="94431" marR="7870" marT="7870" marB="0">
                    <a:lnL>
                      <a:noFill/>
                    </a:lnL>
                    <a:lnR>
                      <a:noFill/>
                    </a:lnR>
                    <a:lnT>
                      <a:noFill/>
                    </a:lnT>
                    <a:lnB>
                      <a:noFill/>
                    </a:lnB>
                  </a:tcPr>
                </a:tc>
                <a:tc>
                  <a:txBody>
                    <a:bodyPr/>
                    <a:lstStyle/>
                    <a:p>
                      <a:pPr algn="r" fontAlgn="b">
                        <a:lnSpc>
                          <a:spcPct val="150000"/>
                        </a:lnSpc>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3,904.8</a:t>
                      </a:r>
                    </a:p>
                  </a:txBody>
                  <a:tcPr marL="7870" marR="7870" marT="7870" marB="0">
                    <a:lnL>
                      <a:noFill/>
                    </a:lnL>
                    <a:lnR>
                      <a:noFill/>
                    </a:lnR>
                    <a:lnT>
                      <a:noFill/>
                    </a:lnT>
                    <a:lnB>
                      <a:noFill/>
                    </a:lnB>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7870" marR="7870" marT="7870" marB="0">
                    <a:lnL w="0">
                      <a:noFill/>
                    </a:lnL>
                    <a:lnR w="0">
                      <a:noFill/>
                    </a:lnR>
                    <a:lnT w="0">
                      <a:noFill/>
                    </a:lnT>
                    <a:lnB w="0">
                      <a:noFill/>
                    </a:lnB>
                  </a:tcPr>
                </a:tc>
                <a:extLst>
                  <a:ext uri="{0D108BD9-81ED-4DB2-BD59-A6C34878D82A}">
                    <a16:rowId xmlns:a16="http://schemas.microsoft.com/office/drawing/2014/main" val="2923221601"/>
                  </a:ext>
                </a:extLst>
              </a:tr>
              <a:tr h="187970">
                <a:tc>
                  <a:txBody>
                    <a:bodyPr/>
                    <a:lstStyle/>
                    <a:p>
                      <a:pPr algn="l" fontAlgn="b">
                        <a:lnSpc>
                          <a:spcPct val="150000"/>
                        </a:lnSpc>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India</a:t>
                      </a:r>
                    </a:p>
                  </a:txBody>
                  <a:tcPr marL="94431" marR="7870" marT="7870" marB="0">
                    <a:lnL>
                      <a:noFill/>
                    </a:lnL>
                    <a:lnR>
                      <a:noFill/>
                    </a:lnR>
                    <a:lnT>
                      <a:noFill/>
                    </a:lnT>
                    <a:lnB>
                      <a:noFill/>
                    </a:lnB>
                  </a:tcPr>
                </a:tc>
                <a:tc>
                  <a:txBody>
                    <a:bodyPr/>
                    <a:lstStyle/>
                    <a:p>
                      <a:pPr algn="r" fontAlgn="b">
                        <a:lnSpc>
                          <a:spcPct val="150000"/>
                        </a:lnSpc>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201.7</a:t>
                      </a:r>
                    </a:p>
                  </a:txBody>
                  <a:tcPr marL="7870" marR="7870" marT="7870" marB="0">
                    <a:lnL>
                      <a:noFill/>
                    </a:lnL>
                    <a:lnR>
                      <a:noFill/>
                    </a:lnR>
                    <a:lnT>
                      <a:noFill/>
                    </a:lnT>
                    <a:lnB>
                      <a:noFill/>
                    </a:lnB>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1750</a:t>
                      </a:r>
                    </a:p>
                  </a:txBody>
                  <a:tcPr marL="7870" marR="7870" marT="7870" marB="0">
                    <a:lnL w="0">
                      <a:noFill/>
                    </a:lnL>
                    <a:lnR w="0">
                      <a:noFill/>
                    </a:lnR>
                    <a:lnT w="0">
                      <a:noFill/>
                    </a:lnT>
                    <a:lnB w="0">
                      <a:noFill/>
                    </a:lnB>
                  </a:tcPr>
                </a:tc>
                <a:extLst>
                  <a:ext uri="{0D108BD9-81ED-4DB2-BD59-A6C34878D82A}">
                    <a16:rowId xmlns:a16="http://schemas.microsoft.com/office/drawing/2014/main" val="3220406999"/>
                  </a:ext>
                </a:extLst>
              </a:tr>
              <a:tr h="187970">
                <a:tc>
                  <a:txBody>
                    <a:bodyPr/>
                    <a:lstStyle/>
                    <a:p>
                      <a:pPr algn="l" fontAlgn="b">
                        <a:lnSpc>
                          <a:spcPct val="150000"/>
                        </a:lnSpc>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France</a:t>
                      </a:r>
                      <a:endParaRPr lang="en-US" sz="900" b="1" i="0" u="none" strike="noStrike" err="1">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4431" marR="7870" marT="7870" marB="0">
                    <a:lnL>
                      <a:noFill/>
                    </a:lnL>
                    <a:lnR>
                      <a:noFill/>
                    </a:lnR>
                    <a:lnT>
                      <a:noFill/>
                    </a:lnT>
                    <a:lnB>
                      <a:noFill/>
                    </a:lnB>
                  </a:tcPr>
                </a:tc>
                <a:tc>
                  <a:txBody>
                    <a:bodyPr/>
                    <a:lstStyle/>
                    <a:p>
                      <a:pPr algn="r" fontAlgn="b">
                        <a:lnSpc>
                          <a:spcPct val="150000"/>
                        </a:lnSpc>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34.4</a:t>
                      </a:r>
                    </a:p>
                  </a:txBody>
                  <a:tcPr marL="7870" marR="7870" marT="7870" marB="0">
                    <a:lnL>
                      <a:noFill/>
                    </a:lnL>
                    <a:lnR>
                      <a:noFill/>
                    </a:lnR>
                    <a:lnT>
                      <a:noFill/>
                    </a:lnT>
                    <a:lnB>
                      <a:noFill/>
                    </a:lnB>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(50)</a:t>
                      </a:r>
                    </a:p>
                  </a:txBody>
                  <a:tcPr marL="7870" marR="7870" marT="7870" marB="0">
                    <a:lnL w="0">
                      <a:noFill/>
                    </a:lnL>
                    <a:lnR w="0">
                      <a:noFill/>
                    </a:lnR>
                    <a:lnT w="0">
                      <a:noFill/>
                    </a:lnT>
                    <a:lnB w="0">
                      <a:noFill/>
                    </a:lnB>
                  </a:tcPr>
                </a:tc>
                <a:extLst>
                  <a:ext uri="{0D108BD9-81ED-4DB2-BD59-A6C34878D82A}">
                    <a16:rowId xmlns:a16="http://schemas.microsoft.com/office/drawing/2014/main" val="2433715030"/>
                  </a:ext>
                </a:extLst>
              </a:tr>
              <a:tr h="187970">
                <a:tc>
                  <a:txBody>
                    <a:bodyPr/>
                    <a:lstStyle/>
                    <a:p>
                      <a:pPr lvl="0" algn="l">
                        <a:lnSpc>
                          <a:spcPct val="150000"/>
                        </a:lnSpc>
                        <a:buNone/>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Other</a:t>
                      </a:r>
                    </a:p>
                  </a:txBody>
                  <a:tcPr marL="94431" marR="7870" marT="7870" marB="0">
                    <a:lnL w="0">
                      <a:noFill/>
                    </a:lnL>
                    <a:lnR w="0">
                      <a:noFill/>
                    </a:lnR>
                    <a:lnT>
                      <a:noFill/>
                    </a:lnT>
                    <a:lnB w="12700">
                      <a:solidFill>
                        <a:schemeClr val="tx1"/>
                      </a:solidFill>
                    </a:lnB>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65.4</a:t>
                      </a:r>
                      <a:endParaRPr lang="en-US" sz="1800" b="1">
                        <a:latin typeface="Open Sans" panose="020B0606030504020204" pitchFamily="34" charset="0"/>
                        <a:ea typeface="Open Sans" panose="020B0606030504020204" pitchFamily="34" charset="0"/>
                        <a:cs typeface="Open Sans" panose="020B0606030504020204" pitchFamily="34" charset="0"/>
                      </a:endParaRPr>
                    </a:p>
                  </a:txBody>
                  <a:tcPr marL="7870" marR="7870" marT="7870" marB="0">
                    <a:lnL w="0">
                      <a:noFill/>
                    </a:lnL>
                    <a:lnR w="0">
                      <a:noFill/>
                    </a:lnR>
                    <a:lnT>
                      <a:noFill/>
                    </a:lnT>
                    <a:lnB w="12700">
                      <a:solidFill>
                        <a:schemeClr val="tx1"/>
                      </a:solidFill>
                    </a:lnB>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26</a:t>
                      </a:r>
                    </a:p>
                  </a:txBody>
                  <a:tcPr marL="7870" marR="7870" marT="7870" marB="0">
                    <a:lnL w="0">
                      <a:noFill/>
                    </a:lnL>
                    <a:lnR w="0">
                      <a:noFill/>
                    </a:lnR>
                    <a:lnT w="0">
                      <a:noFill/>
                    </a:lnT>
                    <a:lnB w="12700">
                      <a:solidFill>
                        <a:schemeClr val="tx1"/>
                      </a:solidFill>
                    </a:lnB>
                  </a:tcPr>
                </a:tc>
                <a:extLst>
                  <a:ext uri="{0D108BD9-81ED-4DB2-BD59-A6C34878D82A}">
                    <a16:rowId xmlns:a16="http://schemas.microsoft.com/office/drawing/2014/main" val="1095159798"/>
                  </a:ext>
                </a:extLst>
              </a:tr>
              <a:tr h="187970">
                <a:tc>
                  <a:txBody>
                    <a:bodyPr/>
                    <a:lstStyle/>
                    <a:p>
                      <a:pPr lvl="0" algn="l">
                        <a:lnSpc>
                          <a:spcPct val="150000"/>
                        </a:lnSpc>
                        <a:buNone/>
                      </a:pPr>
                      <a:r>
                        <a:rPr lang="en-US"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Total</a:t>
                      </a:r>
                    </a:p>
                  </a:txBody>
                  <a:tcPr marL="94431" marR="7870" marT="7870" marB="0">
                    <a:lnL w="0">
                      <a:noFill/>
                    </a:lnL>
                    <a:lnR w="0">
                      <a:noFill/>
                    </a:lnR>
                    <a:lnT w="12700">
                      <a:solidFill>
                        <a:schemeClr val="tx1"/>
                      </a:solidFill>
                    </a:lnT>
                    <a:lnB w="12700">
                      <a:solidFill>
                        <a:schemeClr val="tx1"/>
                      </a:solidFill>
                    </a:lnB>
                    <a:solidFill>
                      <a:srgbClr val="D7E0E7"/>
                    </a:solidFill>
                  </a:tcPr>
                </a:tc>
                <a:tc>
                  <a:txBody>
                    <a:bodyPr/>
                    <a:lstStyle/>
                    <a:p>
                      <a:pPr lvl="0" algn="r">
                        <a:lnSpc>
                          <a:spcPct val="150000"/>
                        </a:lnSpc>
                        <a:buNone/>
                      </a:pPr>
                      <a:r>
                        <a:rPr lang="en-US" altLang="zh-CN"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4,206.3</a:t>
                      </a:r>
                    </a:p>
                  </a:txBody>
                  <a:tcPr marL="7870" marR="7870" marT="7870" marB="0">
                    <a:lnL w="0">
                      <a:noFill/>
                    </a:lnL>
                    <a:lnR w="0">
                      <a:noFill/>
                    </a:lnR>
                    <a:lnT w="12700">
                      <a:solidFill>
                        <a:schemeClr val="tx1"/>
                      </a:solidFill>
                    </a:lnT>
                    <a:lnB w="12700">
                      <a:solidFill>
                        <a:schemeClr val="tx1"/>
                      </a:solidFill>
                    </a:lnB>
                    <a:solidFill>
                      <a:srgbClr val="D7E0E7"/>
                    </a:solidFill>
                  </a:tcPr>
                </a:tc>
                <a:tc>
                  <a:txBody>
                    <a:bodyPr/>
                    <a:lstStyle/>
                    <a:p>
                      <a:pPr lvl="0" algn="r">
                        <a:lnSpc>
                          <a:spcPct val="150000"/>
                        </a:lnSpc>
                        <a:buNone/>
                      </a:pPr>
                      <a:endParaRPr lang="en-US" altLang="zh-CN" sz="900" b="1"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7870" marR="7870" marT="7870" marB="0">
                    <a:lnL w="0">
                      <a:noFill/>
                    </a:lnL>
                    <a:lnR w="0">
                      <a:noFill/>
                    </a:lnR>
                    <a:lnT w="12700">
                      <a:solidFill>
                        <a:schemeClr val="tx1"/>
                      </a:solidFill>
                    </a:lnT>
                    <a:lnB w="12700">
                      <a:solidFill>
                        <a:schemeClr val="tx1"/>
                      </a:solidFill>
                    </a:lnB>
                    <a:solidFill>
                      <a:srgbClr val="D7E0E7"/>
                    </a:solidFill>
                  </a:tcPr>
                </a:tc>
                <a:extLst>
                  <a:ext uri="{0D108BD9-81ED-4DB2-BD59-A6C34878D82A}">
                    <a16:rowId xmlns:a16="http://schemas.microsoft.com/office/drawing/2014/main" val="659589202"/>
                  </a:ext>
                </a:extLst>
              </a:tr>
            </a:tbl>
          </a:graphicData>
        </a:graphic>
      </p:graphicFrame>
      <p:sp>
        <p:nvSpPr>
          <p:cNvPr id="51" name="矩形 24">
            <a:extLst>
              <a:ext uri="{FF2B5EF4-FFF2-40B4-BE49-F238E27FC236}">
                <a16:creationId xmlns:a16="http://schemas.microsoft.com/office/drawing/2014/main" id="{5BBC789C-B05E-65F2-04CB-939E103064DE}"/>
              </a:ext>
            </a:extLst>
          </p:cNvPr>
          <p:cNvSpPr/>
          <p:nvPr/>
        </p:nvSpPr>
        <p:spPr>
          <a:xfrm>
            <a:off x="10962788" y="2807583"/>
            <a:ext cx="4380290" cy="7902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881" b="1">
                <a:solidFill>
                  <a:srgbClr val="002060"/>
                </a:solidFill>
                <a:latin typeface="Open Sans"/>
                <a:ea typeface="Open Sans"/>
                <a:cs typeface="Open Sans"/>
              </a:rPr>
              <a:t>Environmental Positioning</a:t>
            </a:r>
          </a:p>
          <a:p>
            <a:pPr marL="104698" indent="-251831">
              <a:lnSpc>
                <a:spcPct val="60000"/>
              </a:lnSpc>
              <a:spcBef>
                <a:spcPts val="529"/>
              </a:spcBef>
              <a:buClr>
                <a:srgbClr val="00B050"/>
              </a:buClr>
              <a:buFont typeface="Wingdings" panose="05000000000000000000" pitchFamily="2" charset="2"/>
              <a:buChar char="ü"/>
            </a:pPr>
            <a:r>
              <a:rPr lang="en-US" sz="881">
                <a:solidFill>
                  <a:srgbClr val="002060"/>
                </a:solidFill>
                <a:latin typeface="Open Sans" panose="020B0606030504020204" pitchFamily="34" charset="0"/>
                <a:ea typeface="Open Sans" panose="020B0606030504020204" pitchFamily="34" charset="0"/>
                <a:cs typeface="Open Sans" panose="020B0606030504020204" pitchFamily="34" charset="0"/>
              </a:rPr>
              <a:t>Reusable delivery packaging and Recycling Program</a:t>
            </a:r>
            <a:endParaRPr lang="en-US" sz="881">
              <a:solidFill>
                <a:srgbClr val="002060"/>
              </a:solidFill>
              <a:latin typeface="Open Sans"/>
              <a:ea typeface="Open Sans"/>
              <a:cs typeface="Open Sans"/>
            </a:endParaRPr>
          </a:p>
          <a:p>
            <a:pPr marL="104698" indent="-251831">
              <a:lnSpc>
                <a:spcPct val="60000"/>
              </a:lnSpc>
              <a:spcBef>
                <a:spcPts val="529"/>
              </a:spcBef>
              <a:buClr>
                <a:srgbClr val="00B050"/>
              </a:buClr>
              <a:buFont typeface="Wingdings" panose="05000000000000000000" pitchFamily="2" charset="2"/>
              <a:buChar char="ü"/>
            </a:pPr>
            <a:r>
              <a:rPr lang="en-US" sz="881">
                <a:solidFill>
                  <a:srgbClr val="002060"/>
                </a:solidFill>
                <a:latin typeface="Open Sans"/>
                <a:ea typeface="Open Sans"/>
                <a:cs typeface="Open Sans"/>
              </a:rPr>
              <a:t>Lowest carbon and water footprints</a:t>
            </a:r>
          </a:p>
          <a:p>
            <a:pPr marL="104698" indent="-251831">
              <a:lnSpc>
                <a:spcPct val="60000"/>
              </a:lnSpc>
              <a:spcBef>
                <a:spcPts val="529"/>
              </a:spcBef>
              <a:buClr>
                <a:srgbClr val="00B050"/>
              </a:buClr>
              <a:buFont typeface="Wingdings" panose="05000000000000000000" pitchFamily="2" charset="2"/>
              <a:buChar char="ü"/>
            </a:pPr>
            <a:r>
              <a:rPr lang="en-US" sz="881">
                <a:solidFill>
                  <a:srgbClr val="002060"/>
                </a:solidFill>
                <a:latin typeface="Open Sans" panose="020B0606030504020204" pitchFamily="34" charset="0"/>
                <a:ea typeface="Open Sans" panose="020B0606030504020204" pitchFamily="34" charset="0"/>
                <a:cs typeface="Open Sans" panose="020B0606030504020204" pitchFamily="34" charset="0"/>
              </a:rPr>
              <a:t>90% material recovery</a:t>
            </a:r>
          </a:p>
          <a:p>
            <a:pPr marL="104698" indent="-251831">
              <a:lnSpc>
                <a:spcPct val="60000"/>
              </a:lnSpc>
              <a:spcBef>
                <a:spcPts val="529"/>
              </a:spcBef>
              <a:buClr>
                <a:srgbClr val="00B050"/>
              </a:buClr>
              <a:buFont typeface="Wingdings" panose="05000000000000000000" pitchFamily="2" charset="2"/>
              <a:buChar char="ü"/>
            </a:pPr>
            <a:r>
              <a:rPr lang="en-US" sz="881">
                <a:solidFill>
                  <a:srgbClr val="002060"/>
                </a:solidFill>
                <a:latin typeface="Open Sans" panose="020B0606030504020204" pitchFamily="34" charset="0"/>
                <a:ea typeface="Open Sans" panose="020B0606030504020204" pitchFamily="34" charset="0"/>
                <a:cs typeface="Open Sans" panose="020B0606030504020204" pitchFamily="34" charset="0"/>
              </a:rPr>
              <a:t>Semi-conductor material reuseable 41 times</a:t>
            </a:r>
          </a:p>
        </p:txBody>
      </p:sp>
      <p:sp>
        <p:nvSpPr>
          <p:cNvPr id="15" name="Title 6">
            <a:extLst>
              <a:ext uri="{FF2B5EF4-FFF2-40B4-BE49-F238E27FC236}">
                <a16:creationId xmlns:a16="http://schemas.microsoft.com/office/drawing/2014/main" id="{BED77194-B606-C723-88AE-58593BE56142}"/>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First Solar </a:t>
            </a:r>
            <a:r>
              <a:rPr lang="en-US" b="0"/>
              <a:t>| A Vertically-Integrated U.S. Manufacturer With Long-Term Contracted Revenue</a:t>
            </a:r>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1A9E157-5780-9CFA-0FEE-A65876FD29C6}"/>
              </a:ext>
            </a:extLst>
          </p:cNvPr>
          <p:cNvSpPr>
            <a:spLocks noChangeArrowheads="1"/>
          </p:cNvSpPr>
          <p:nvPr/>
        </p:nvSpPr>
        <p:spPr bwMode="gray">
          <a:xfrm>
            <a:off x="5519057" y="4639563"/>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Financial Profile &amp; Geographic Mix</a:t>
            </a:r>
          </a:p>
        </p:txBody>
      </p:sp>
      <p:sp>
        <p:nvSpPr>
          <p:cNvPr id="29"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ED3E005-C44A-02A0-A060-51A8CF5B965C}"/>
              </a:ext>
            </a:extLst>
          </p:cNvPr>
          <p:cNvSpPr>
            <a:spLocks noChangeArrowheads="1"/>
          </p:cNvSpPr>
          <p:nvPr/>
        </p:nvSpPr>
        <p:spPr bwMode="gray">
          <a:xfrm>
            <a:off x="748666"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Business Snapshot</a:t>
            </a:r>
            <a:endParaRPr kumimoji="0" lang="en-GB"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4131DE5-31AD-56AC-9B95-97739276FF0E}"/>
              </a:ext>
            </a:extLst>
          </p:cNvPr>
          <p:cNvSpPr>
            <a:spLocks noChangeArrowheads="1"/>
          </p:cNvSpPr>
          <p:nvPr/>
        </p:nvSpPr>
        <p:spPr bwMode="gray">
          <a:xfrm>
            <a:off x="769089" y="4650336"/>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Technology, Innovation &amp; ESG Advantage</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31711AA-D45D-5093-5AD5-2039B6E039A6}"/>
              </a:ext>
            </a:extLst>
          </p:cNvPr>
          <p:cNvSpPr>
            <a:spLocks noChangeArrowheads="1"/>
          </p:cNvSpPr>
          <p:nvPr/>
        </p:nvSpPr>
        <p:spPr bwMode="gray">
          <a:xfrm>
            <a:off x="5519057" y="1154189"/>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Manufacturing Footprint &amp; Supply Chain</a:t>
            </a:r>
          </a:p>
        </p:txBody>
      </p:sp>
      <p:sp>
        <p:nvSpPr>
          <p:cNvPr id="54" name="Rectangle 53">
            <a:extLst>
              <a:ext uri="{FF2B5EF4-FFF2-40B4-BE49-F238E27FC236}">
                <a16:creationId xmlns:a16="http://schemas.microsoft.com/office/drawing/2014/main" id="{0871BC8B-95F3-EF7D-7473-A9552329A5C7}"/>
              </a:ext>
            </a:extLst>
          </p:cNvPr>
          <p:cNvSpPr/>
          <p:nvPr/>
        </p:nvSpPr>
        <p:spPr>
          <a:xfrm>
            <a:off x="748666" y="1490604"/>
            <a:ext cx="4466892" cy="1933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500"/>
              </a:spcAft>
              <a:buClr>
                <a:schemeClr val="accent1"/>
              </a:buCl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Leading US solar PV manufacturer founded in 1999. The world’s largest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CdTe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solar module manufacturer with 8,100+ employees. 2006 IPO raised $400M.</a:t>
            </a:r>
          </a:p>
          <a:p>
            <a:pPr marL="171450" indent="-171450">
              <a:spcAft>
                <a:spcPts val="300"/>
              </a:spcAft>
              <a:buClr>
                <a:schemeClr val="accent1"/>
              </a:buClr>
              <a:buFont typeface="Wingdings" panose="05000000000000000000" pitchFamily="2" charset="2"/>
              <a:buChar char="§"/>
            </a:pP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U</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tility-scale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focus</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Multi-year contracts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with major developers (e.g., Ørsted)</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171450" indent="-171450">
              <a:spcAft>
                <a:spcPts val="3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Strong commercial position with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~32% U.S. share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multi-year visibility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from a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54.5 GW backlog and 79.2 GW pipeline</a:t>
            </a:r>
          </a:p>
          <a:p>
            <a:pPr marL="171450" indent="-171450">
              <a:spcAft>
                <a:spcPts val="3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Strong financial trajectory with $1.59B</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quarterly revenue (~80% YoY) and $589M normalized EBITDA (Q3’25). Public since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2006 (NASDAQ: FSLR);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notable transaction includes the 2020 secondary sale of an 8.2% stake for ~$592M</a:t>
            </a:r>
          </a:p>
          <a:p>
            <a:pPr marL="171450" indent="-171450">
              <a:spcAft>
                <a:spcPts val="3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Leadership: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CEO Mark Widmar</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has been with the company 13 years. Other key executives: Alex Braddley (CFO) and Markus Gloeckler (CTO), and Caroline Stockdale (Chief People and Communications Officer)</a:t>
            </a:r>
          </a:p>
        </p:txBody>
      </p:sp>
      <p:sp>
        <p:nvSpPr>
          <p:cNvPr id="62" name="Rectangle 61">
            <a:extLst>
              <a:ext uri="{FF2B5EF4-FFF2-40B4-BE49-F238E27FC236}">
                <a16:creationId xmlns:a16="http://schemas.microsoft.com/office/drawing/2014/main" id="{D98DA8EE-E8F9-B140-5F1A-71AAD6CC7FEE}"/>
              </a:ext>
            </a:extLst>
          </p:cNvPr>
          <p:cNvSpPr/>
          <p:nvPr/>
        </p:nvSpPr>
        <p:spPr>
          <a:xfrm>
            <a:off x="769089" y="5007366"/>
            <a:ext cx="4479566" cy="62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Innovation pipeline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$270m R&amp;D Innovation Center,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28% cell efficiency target by 2030</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(from ~22% today)</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Investigating Bifacial, Tandem, and larger Form-Factor modules reducing BOS costs. 2023 acquisition of Perovskite Specialist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Evolar</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D593C747-A815-6E06-AA39-1196328DA89D}"/>
              </a:ext>
            </a:extLst>
          </p:cNvPr>
          <p:cNvSpPr/>
          <p:nvPr/>
        </p:nvSpPr>
        <p:spPr>
          <a:xfrm>
            <a:off x="5519057" y="1490604"/>
            <a:ext cx="4483641" cy="1256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Manufacturing Facilities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 Ohio, Alabama, Malaysia, India, Vietnam</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Fully vertically integrated 4-hour process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(compared to multi-day and multi-site c-Si manufacturing)</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Two new facilities under construction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in the US (additional ~7 GW), bringing total 2026 US capacity to ~11 GW and ~25 GW globally</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Considerably less supply chain risk than c-Si modules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Minor supply chain risk: 75% of global Tellurium from China</a:t>
            </a:r>
          </a:p>
        </p:txBody>
      </p:sp>
      <p:sp>
        <p:nvSpPr>
          <p:cNvPr id="76" name="Rectangle 75">
            <a:extLst>
              <a:ext uri="{FF2B5EF4-FFF2-40B4-BE49-F238E27FC236}">
                <a16:creationId xmlns:a16="http://schemas.microsoft.com/office/drawing/2014/main" id="{5FD1491A-7345-3EE9-11AF-D8D8DD9B5A0A}"/>
              </a:ext>
            </a:extLst>
          </p:cNvPr>
          <p:cNvSpPr/>
          <p:nvPr/>
        </p:nvSpPr>
        <p:spPr>
          <a:xfrm>
            <a:off x="4524139"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+5–9% </a:t>
            </a: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Hot climate energy yield</a:t>
            </a:r>
            <a:endPar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Rectangle 76">
            <a:extLst>
              <a:ext uri="{FF2B5EF4-FFF2-40B4-BE49-F238E27FC236}">
                <a16:creationId xmlns:a16="http://schemas.microsoft.com/office/drawing/2014/main" id="{3C1C6622-BF1C-4118-7175-FA6FAC1399F3}"/>
              </a:ext>
            </a:extLst>
          </p:cNvPr>
          <p:cNvSpPr/>
          <p:nvPr/>
        </p:nvSpPr>
        <p:spPr>
          <a:xfrm>
            <a:off x="3701310"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No Cell-Cracking</a:t>
            </a:r>
          </a:p>
        </p:txBody>
      </p:sp>
      <p:sp>
        <p:nvSpPr>
          <p:cNvPr id="78" name="Rectangle 77">
            <a:extLst>
              <a:ext uri="{FF2B5EF4-FFF2-40B4-BE49-F238E27FC236}">
                <a16:creationId xmlns:a16="http://schemas.microsoft.com/office/drawing/2014/main" id="{5ABD5175-292A-858B-6F43-77D4B23FAAB9}"/>
              </a:ext>
            </a:extLst>
          </p:cNvPr>
          <p:cNvSpPr/>
          <p:nvPr/>
        </p:nvSpPr>
        <p:spPr>
          <a:xfrm>
            <a:off x="2055648"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Strong heat performance </a:t>
            </a:r>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(–0.28%/°C)</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Rectangle 78">
            <a:extLst>
              <a:ext uri="{FF2B5EF4-FFF2-40B4-BE49-F238E27FC236}">
                <a16:creationId xmlns:a16="http://schemas.microsoft.com/office/drawing/2014/main" id="{9DEDC944-0C46-E563-702D-4B5F3EAB9060}"/>
              </a:ext>
            </a:extLst>
          </p:cNvPr>
          <p:cNvSpPr/>
          <p:nvPr/>
        </p:nvSpPr>
        <p:spPr>
          <a:xfrm>
            <a:off x="1232817"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Low Degradation </a:t>
            </a:r>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 p.a.)</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79">
            <a:extLst>
              <a:ext uri="{FF2B5EF4-FFF2-40B4-BE49-F238E27FC236}">
                <a16:creationId xmlns:a16="http://schemas.microsoft.com/office/drawing/2014/main" id="{3FF4C472-0E78-F77C-9323-17D4B951BE85}"/>
              </a:ext>
            </a:extLst>
          </p:cNvPr>
          <p:cNvSpPr/>
          <p:nvPr/>
        </p:nvSpPr>
        <p:spPr>
          <a:xfrm>
            <a:off x="748666" y="5708251"/>
            <a:ext cx="381320" cy="472317"/>
          </a:xfrm>
          <a:prstGeom prst="rect">
            <a:avLst/>
          </a:prstGeom>
          <a:solidFill>
            <a:schemeClr val="accent1">
              <a:lumMod val="75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SG" sz="800" b="1" err="1">
                <a:solidFill>
                  <a:schemeClr val="bg1"/>
                </a:solidFill>
                <a:latin typeface="Open Sans" panose="020B0606030504020204" pitchFamily="34" charset="0"/>
                <a:ea typeface="Open Sans" panose="020B0606030504020204" pitchFamily="34" charset="0"/>
                <a:cs typeface="Open Sans" panose="020B0606030504020204" pitchFamily="34" charset="0"/>
              </a:rPr>
              <a:t>CdTE</a:t>
            </a:r>
            <a:endParaRPr lang="en-SG" sz="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81" name="Table 80">
            <a:extLst>
              <a:ext uri="{FF2B5EF4-FFF2-40B4-BE49-F238E27FC236}">
                <a16:creationId xmlns:a16="http://schemas.microsoft.com/office/drawing/2014/main" id="{DE289F5F-4FFA-2EE8-D67A-84AD54B4A9A4}"/>
              </a:ext>
            </a:extLst>
          </p:cNvPr>
          <p:cNvGraphicFramePr>
            <a:graphicFrameLocks noGrp="1"/>
          </p:cNvGraphicFramePr>
          <p:nvPr>
            <p:extLst>
              <p:ext uri="{D42A27DB-BD31-4B8C-83A1-F6EECF244321}">
                <p14:modId xmlns:p14="http://schemas.microsoft.com/office/powerpoint/2010/main" val="2689002399"/>
              </p:ext>
            </p:extLst>
          </p:nvPr>
        </p:nvGraphicFramePr>
        <p:xfrm>
          <a:off x="5519057" y="5007366"/>
          <a:ext cx="4476477" cy="1736334"/>
        </p:xfrm>
        <a:graphic>
          <a:graphicData uri="http://schemas.openxmlformats.org/drawingml/2006/table">
            <a:tbl>
              <a:tblPr/>
              <a:tblGrid>
                <a:gridCol w="3129202">
                  <a:extLst>
                    <a:ext uri="{9D8B030D-6E8A-4147-A177-3AD203B41FA5}">
                      <a16:colId xmlns:a16="http://schemas.microsoft.com/office/drawing/2014/main" val="2413144428"/>
                    </a:ext>
                  </a:extLst>
                </a:gridCol>
                <a:gridCol w="1347275">
                  <a:extLst>
                    <a:ext uri="{9D8B030D-6E8A-4147-A177-3AD203B41FA5}">
                      <a16:colId xmlns:a16="http://schemas.microsoft.com/office/drawing/2014/main" val="1029680629"/>
                    </a:ext>
                  </a:extLst>
                </a:gridCol>
              </a:tblGrid>
              <a:tr h="192926">
                <a:tc>
                  <a:txBody>
                    <a:bodyPr/>
                    <a:lstStyle/>
                    <a:p>
                      <a:pPr marL="71755" algn="l" fontAlgn="ctr"/>
                      <a:r>
                        <a:rPr lang="en-GB" sz="900" b="1" i="1" u="none" strike="noStrike">
                          <a:solidFill>
                            <a:schemeClr val="bg1"/>
                          </a:solidFill>
                          <a:effectLst/>
                          <a:latin typeface="Open Sans"/>
                          <a:ea typeface="Open Sans"/>
                          <a:cs typeface="Open Sans"/>
                        </a:rPr>
                        <a:t>($ in millions)</a:t>
                      </a:r>
                    </a:p>
                  </a:txBody>
                  <a:tcPr marL="36000" marR="0" marT="18000" marB="18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tc>
                  <a:txBody>
                    <a:bodyPr/>
                    <a:lstStyle/>
                    <a:p>
                      <a:pPr marL="0" marR="0" lvl="0" indent="0" algn="ctr" defTabSz="1005840" rtl="0" eaLnBrk="1" fontAlgn="ctr" latinLnBrk="0" hangingPunct="1">
                        <a:lnSpc>
                          <a:spcPct val="100000"/>
                        </a:lnSpc>
                        <a:spcBef>
                          <a:spcPts val="0"/>
                        </a:spcBef>
                        <a:spcAft>
                          <a:spcPts val="0"/>
                        </a:spcAft>
                        <a:buClrTx/>
                        <a:buSzTx/>
                        <a:buFontTx/>
                        <a:buNone/>
                        <a:tabLst/>
                        <a:defRPr/>
                      </a:pPr>
                      <a:r>
                        <a:rPr lang="en-US" sz="900" b="1" i="0" u="none" strike="noStrike">
                          <a:solidFill>
                            <a:schemeClr val="bg1"/>
                          </a:solidFill>
                          <a:effectLst/>
                          <a:latin typeface="Open Sans"/>
                          <a:ea typeface="Open Sans"/>
                          <a:cs typeface="Open Sans"/>
                        </a:rPr>
                        <a:t>20/11/2025</a:t>
                      </a:r>
                    </a:p>
                  </a:txBody>
                  <a:tcPr marL="36000" marR="0" marT="18000" marB="18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06137440"/>
                  </a:ext>
                </a:extLst>
              </a:tr>
              <a:tr h="192926">
                <a:tc>
                  <a:txBody>
                    <a:bodyPr/>
                    <a:lstStyle/>
                    <a:p>
                      <a:pPr algn="l" fontAlgn="b"/>
                      <a:r>
                        <a:rPr lang="en-US" sz="900" b="1" i="0" u="none" strike="noStrike">
                          <a:solidFill>
                            <a:schemeClr val="tx1"/>
                          </a:solidFill>
                          <a:effectLst/>
                          <a:latin typeface="Open Sans"/>
                          <a:ea typeface="Open Sans"/>
                          <a:cs typeface="Open Sans"/>
                        </a:rPr>
                        <a:t>Share Price</a:t>
                      </a:r>
                    </a:p>
                  </a:txBody>
                  <a:tcPr marL="36000" marR="0" marT="18000" marB="18000" anchor="ctr">
                    <a:lnL w="9525" cap="flat" cmpd="sng" algn="ctr">
                      <a:noFill/>
                      <a:prstDash val="solid"/>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lvl="0" algn="ctr" fontAlgn="b"/>
                      <a:r>
                        <a:rPr lang="en-US" sz="900" b="1" i="0" u="none" strike="noStrike">
                          <a:solidFill>
                            <a:schemeClr val="tx1"/>
                          </a:solidFill>
                          <a:effectLst/>
                          <a:latin typeface="+mn-lt"/>
                          <a:ea typeface="Open Sans"/>
                          <a:cs typeface="Open Sans"/>
                        </a:rPr>
                        <a:t>245.84</a:t>
                      </a:r>
                      <a:endParaRPr lang="en-US" sz="900" b="1" i="0" u="none" strike="noStrike">
                        <a:solidFill>
                          <a:schemeClr val="tx1"/>
                        </a:solidFill>
                        <a:effectLst/>
                        <a:highlight>
                          <a:srgbClr val="FFFF00"/>
                        </a:highlight>
                        <a:latin typeface="Open Sans"/>
                        <a:ea typeface="Open Sans"/>
                        <a:cs typeface="Open Sans"/>
                      </a:endParaRP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2502278"/>
                  </a:ext>
                </a:extLst>
              </a:tr>
              <a:tr h="192926">
                <a:tc>
                  <a:txBody>
                    <a:bodyPr/>
                    <a:lstStyle/>
                    <a:p>
                      <a:pPr algn="l" fontAlgn="b"/>
                      <a:r>
                        <a:rPr lang="en-US" sz="900" b="1" i="0" u="none" strike="noStrike">
                          <a:solidFill>
                            <a:schemeClr val="tx1"/>
                          </a:solidFill>
                          <a:effectLst/>
                          <a:latin typeface="Open Sans"/>
                          <a:ea typeface="Open Sans"/>
                          <a:cs typeface="Open Sans"/>
                        </a:rPr>
                        <a:t>NOSH (M)</a:t>
                      </a:r>
                    </a:p>
                  </a:txBody>
                  <a:tcPr marL="36000" marR="0" marT="18000" marB="1800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fontAlgn="b"/>
                      <a:r>
                        <a:rPr lang="de-CH" sz="900" b="1" i="0" u="none" strike="noStrike">
                          <a:solidFill>
                            <a:schemeClr val="tx1"/>
                          </a:solidFill>
                          <a:effectLst/>
                          <a:latin typeface="Open Sans"/>
                          <a:ea typeface="Open Sans"/>
                          <a:cs typeface="Open Sans"/>
                        </a:rPr>
                        <a:t>107.3</a:t>
                      </a:r>
                      <a:endParaRPr lang="en-US" sz="900" b="1" i="0" u="none" strike="noStrike">
                        <a:solidFill>
                          <a:schemeClr val="tx1"/>
                        </a:solidFill>
                        <a:effectLst/>
                        <a:latin typeface="Open Sans"/>
                        <a:ea typeface="Open Sans"/>
                        <a:cs typeface="Open Sans"/>
                      </a:endParaRPr>
                    </a:p>
                  </a:txBody>
                  <a:tcPr marL="36000" marR="0" marT="18000" marB="18000" anchor="ctr">
                    <a:lnL>
                      <a:noFill/>
                    </a:lnL>
                    <a:lnR>
                      <a:noFill/>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969897"/>
                  </a:ext>
                </a:extLst>
              </a:tr>
              <a:tr h="192926">
                <a:tc>
                  <a:txBody>
                    <a:bodyPr/>
                    <a:lstStyle/>
                    <a:p>
                      <a:pPr algn="l" fontAlgn="b"/>
                      <a:r>
                        <a:rPr lang="en-US" sz="900" b="1" i="0" u="none" strike="noStrike">
                          <a:solidFill>
                            <a:schemeClr val="tx1"/>
                          </a:solidFill>
                          <a:effectLst/>
                          <a:latin typeface="Open Sans"/>
                          <a:ea typeface="Open Sans"/>
                          <a:cs typeface="Open Sans"/>
                        </a:rPr>
                        <a:t>Market Cap. (Equity Value)</a:t>
                      </a:r>
                      <a:endParaRPr lang="en-US" sz="900" b="1" i="0" u="none" strike="noStrike" baseline="30000">
                        <a:solidFill>
                          <a:schemeClr val="tx1"/>
                        </a:solidFill>
                        <a:effectLst/>
                        <a:latin typeface="Open Sans"/>
                        <a:ea typeface="Open Sans"/>
                        <a:cs typeface="Open Sans"/>
                      </a:endParaRPr>
                    </a:p>
                  </a:txBody>
                  <a:tcPr marL="36000" marR="0" marT="18000" marB="1800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b"/>
                      <a:r>
                        <a:rPr lang="de-CH" sz="900" b="1" i="0" u="none" strike="noStrike">
                          <a:solidFill>
                            <a:schemeClr val="tx1"/>
                          </a:solidFill>
                          <a:effectLst/>
                          <a:latin typeface="Open Sans"/>
                          <a:ea typeface="Open Sans"/>
                          <a:cs typeface="Open Sans"/>
                        </a:rPr>
                        <a:t>26,380.6</a:t>
                      </a:r>
                      <a:endParaRPr lang="en-US" sz="900" b="1" i="0" u="none" strike="noStrike">
                        <a:solidFill>
                          <a:schemeClr val="tx1"/>
                        </a:solidFill>
                        <a:effectLst/>
                        <a:latin typeface="Open Sans"/>
                        <a:ea typeface="Open Sans"/>
                        <a:cs typeface="Open Sans"/>
                      </a:endParaRP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65379840"/>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a:cs typeface="Open Sans"/>
                        </a:rPr>
                        <a:t>(+) Gross debt</a:t>
                      </a:r>
                    </a:p>
                  </a:txBody>
                  <a:tcPr marL="180000" marR="0" marT="18000" marB="18000" anchor="ctr">
                    <a:lnL>
                      <a:noFill/>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lvl="0" algn="ctr" fontAlgn="b"/>
                      <a:r>
                        <a:rPr lang="en-US" sz="900" b="1" i="0" u="none" strike="noStrike">
                          <a:solidFill>
                            <a:schemeClr val="tx1"/>
                          </a:solidFill>
                          <a:effectLst/>
                          <a:latin typeface="Open Sans"/>
                          <a:ea typeface="Open Sans"/>
                          <a:cs typeface="Open Sans"/>
                        </a:rPr>
                        <a:t>891.92</a:t>
                      </a: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1350596"/>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Open Sans"/>
                          <a:ea typeface="Open Sans"/>
                          <a:cs typeface="Open Sans"/>
                        </a:rPr>
                        <a:t>(-) cash &amp; cash equivalents</a:t>
                      </a:r>
                    </a:p>
                  </a:txBody>
                  <a:tcPr marL="180000" marR="0" marT="18000" marB="18000" anchor="ctr">
                    <a:lnL>
                      <a:noFill/>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900" b="1" i="0" u="none" strike="noStrike">
                          <a:solidFill>
                            <a:schemeClr val="tx1"/>
                          </a:solidFill>
                          <a:effectLst/>
                          <a:latin typeface="Open Sans"/>
                          <a:ea typeface="Open Sans"/>
                          <a:cs typeface="Open Sans"/>
                        </a:rPr>
                        <a:t>(2039.9)</a:t>
                      </a:r>
                    </a:p>
                  </a:txBody>
                  <a:tcPr marL="36000" marR="0" marT="18000" marB="18000" anchor="ctr">
                    <a:lnL w="19050" cap="flat" cmpd="sng" algn="ctr">
                      <a:noFill/>
                      <a:prstDash val="sysDash"/>
                      <a:round/>
                      <a:headEnd type="none" w="med" len="med"/>
                      <a:tailEnd type="none" w="med" len="med"/>
                    </a:lnL>
                    <a:lnR w="1905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7144765"/>
                  </a:ext>
                </a:extLst>
              </a:tr>
              <a:tr h="19292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1" i="0" u="none" strike="noStrike">
                          <a:solidFill>
                            <a:schemeClr val="tx1"/>
                          </a:solidFill>
                          <a:effectLst/>
                          <a:latin typeface="Open Sans"/>
                          <a:ea typeface="Open Sans"/>
                          <a:cs typeface="Open Sans"/>
                        </a:rPr>
                        <a:t>Total Enterprise Value (TEV)</a:t>
                      </a:r>
                      <a:endParaRPr lang="en-US" sz="900" b="1" i="0" u="none" strike="noStrike" baseline="30000">
                        <a:solidFill>
                          <a:schemeClr val="tx1"/>
                        </a:solidFill>
                        <a:effectLst/>
                        <a:latin typeface="Open Sans"/>
                        <a:ea typeface="Open Sans"/>
                        <a:cs typeface="Open Sans"/>
                      </a:endParaRP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lvl="0" algn="ctr" fontAlgn="ctr"/>
                      <a:r>
                        <a:rPr lang="en-GB" sz="900" b="1" i="0" u="none" strike="noStrike">
                          <a:effectLst/>
                          <a:latin typeface="Open Sans"/>
                          <a:ea typeface="Open Sans"/>
                          <a:cs typeface="Open Sans"/>
                        </a:rPr>
                        <a:t>25,232.6</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06211358"/>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a:ea typeface="Open Sans"/>
                          <a:cs typeface="Open Sans"/>
                        </a:rPr>
                        <a:t>2024A EBITDA</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lvl="0" algn="ctr" fontAlgn="ctr"/>
                      <a:r>
                        <a:rPr lang="en-GB" sz="900" b="1" i="0" u="none" strike="noStrike">
                          <a:effectLst/>
                          <a:latin typeface="Open Sans"/>
                          <a:ea typeface="Open Sans"/>
                          <a:cs typeface="Open Sans"/>
                        </a:rPr>
                        <a:t>1817.2</a:t>
                      </a:r>
                    </a:p>
                  </a:txBody>
                  <a:tcPr marL="36000" marR="0" marT="18000" marB="1800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53188372"/>
                  </a:ext>
                </a:extLst>
              </a:tr>
              <a:tr h="192926">
                <a:tc>
                  <a:txBody>
                    <a:bodyPr/>
                    <a:lstStyle/>
                    <a:p>
                      <a:pPr marL="0" marR="0" lvl="0" indent="0" algn="l" defTabSz="100584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Open Sans"/>
                          <a:ea typeface="Open Sans"/>
                          <a:cs typeface="Open Sans"/>
                        </a:rPr>
                        <a:t>EV / 2024A EBITDA</a:t>
                      </a:r>
                    </a:p>
                  </a:txBody>
                  <a:tcPr marL="36000" marR="0" marT="18000" marB="18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fontAlgn="ctr"/>
                      <a:r>
                        <a:rPr lang="en-GB" sz="900" b="1" i="0" u="none" strike="noStrike">
                          <a:effectLst/>
                          <a:latin typeface="Open Sans"/>
                          <a:ea typeface="Open Sans"/>
                          <a:cs typeface="Open Sans"/>
                        </a:rPr>
                        <a:t>13.8x</a:t>
                      </a:r>
                    </a:p>
                  </a:txBody>
                  <a:tcPr marL="36000" marR="0" marT="18000" marB="1800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2238597"/>
                  </a:ext>
                </a:extLst>
              </a:tr>
            </a:tbl>
          </a:graphicData>
        </a:graphic>
      </p:graphicFrame>
      <p:sp>
        <p:nvSpPr>
          <p:cNvPr id="112" name="Rectangle 111">
            <a:extLst>
              <a:ext uri="{FF2B5EF4-FFF2-40B4-BE49-F238E27FC236}">
                <a16:creationId xmlns:a16="http://schemas.microsoft.com/office/drawing/2014/main" id="{B90C72D2-4D4F-1B26-2987-EC3299C5B740}"/>
              </a:ext>
            </a:extLst>
          </p:cNvPr>
          <p:cNvSpPr/>
          <p:nvPr/>
        </p:nvSpPr>
        <p:spPr>
          <a:xfrm>
            <a:off x="2878479" y="5708251"/>
            <a:ext cx="720000" cy="472317"/>
          </a:xfrm>
          <a:prstGeom prst="rect">
            <a:avLst/>
          </a:prstGeom>
          <a:solidFill>
            <a:schemeClr val="accent1">
              <a:lumMod val="75000"/>
              <a:alpha val="10000"/>
            </a:schemeClr>
          </a:solidFill>
          <a:ln w="158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Superior </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cloudy/low-light output</a:t>
            </a:r>
          </a:p>
        </p:txBody>
      </p:sp>
      <p:sp>
        <p:nvSpPr>
          <p:cNvPr id="121" name="Rectangle 120">
            <a:extLst>
              <a:ext uri="{FF2B5EF4-FFF2-40B4-BE49-F238E27FC236}">
                <a16:creationId xmlns:a16="http://schemas.microsoft.com/office/drawing/2014/main" id="{54A6E829-B0F5-045B-4EED-CD53C7F5BF7C}"/>
              </a:ext>
            </a:extLst>
          </p:cNvPr>
          <p:cNvSpPr/>
          <p:nvPr/>
        </p:nvSpPr>
        <p:spPr>
          <a:xfrm>
            <a:off x="748666" y="6247195"/>
            <a:ext cx="381320" cy="472317"/>
          </a:xfrm>
          <a:prstGeom prst="rect">
            <a:avLst/>
          </a:prstGeom>
          <a:solidFill>
            <a:schemeClr val="accent6"/>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SG" sz="800" b="1">
                <a:solidFill>
                  <a:schemeClr val="bg1"/>
                </a:solidFill>
                <a:latin typeface="Open Sans" panose="020B0606030504020204" pitchFamily="34" charset="0"/>
                <a:ea typeface="Open Sans" panose="020B0606030504020204" pitchFamily="34" charset="0"/>
                <a:cs typeface="Open Sans" panose="020B0606030504020204" pitchFamily="34" charset="0"/>
              </a:rPr>
              <a:t>c-SI</a:t>
            </a:r>
          </a:p>
        </p:txBody>
      </p:sp>
      <p:sp>
        <p:nvSpPr>
          <p:cNvPr id="122" name="Rectangle 121">
            <a:extLst>
              <a:ext uri="{FF2B5EF4-FFF2-40B4-BE49-F238E27FC236}">
                <a16:creationId xmlns:a16="http://schemas.microsoft.com/office/drawing/2014/main" id="{F10AAE60-EACD-432C-5C54-2350FE65A17E}"/>
              </a:ext>
            </a:extLst>
          </p:cNvPr>
          <p:cNvSpPr/>
          <p:nvPr/>
        </p:nvSpPr>
        <p:spPr>
          <a:xfrm>
            <a:off x="4521236"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baseline</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 energy yield</a:t>
            </a:r>
          </a:p>
        </p:txBody>
      </p:sp>
      <p:sp>
        <p:nvSpPr>
          <p:cNvPr id="123" name="Rectangle 122">
            <a:extLst>
              <a:ext uri="{FF2B5EF4-FFF2-40B4-BE49-F238E27FC236}">
                <a16:creationId xmlns:a16="http://schemas.microsoft.com/office/drawing/2014/main" id="{642CBA6E-2408-2200-262A-FB50E27B6C33}"/>
              </a:ext>
            </a:extLst>
          </p:cNvPr>
          <p:cNvSpPr/>
          <p:nvPr/>
        </p:nvSpPr>
        <p:spPr>
          <a:xfrm>
            <a:off x="3700583"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Micro-cracking risk</a:t>
            </a:r>
          </a:p>
        </p:txBody>
      </p:sp>
      <p:sp>
        <p:nvSpPr>
          <p:cNvPr id="124" name="Rectangle 123">
            <a:extLst>
              <a:ext uri="{FF2B5EF4-FFF2-40B4-BE49-F238E27FC236}">
                <a16:creationId xmlns:a16="http://schemas.microsoft.com/office/drawing/2014/main" id="{5175FF59-A9BF-793F-EED0-3EDD1AAF02EE}"/>
              </a:ext>
            </a:extLst>
          </p:cNvPr>
          <p:cNvSpPr/>
          <p:nvPr/>
        </p:nvSpPr>
        <p:spPr>
          <a:xfrm>
            <a:off x="2059273"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Weaker in heat </a:t>
            </a:r>
          </a:p>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–0.29%/°C)</a:t>
            </a:r>
            <a:endPar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4DB17E99-8977-72EA-00AE-C841EE091315}"/>
              </a:ext>
            </a:extLst>
          </p:cNvPr>
          <p:cNvSpPr/>
          <p:nvPr/>
        </p:nvSpPr>
        <p:spPr>
          <a:xfrm>
            <a:off x="1238618"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US"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0.5–0.6% p.a. </a:t>
            </a: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degradation</a:t>
            </a:r>
            <a:endPar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Rectangle 125">
            <a:extLst>
              <a:ext uri="{FF2B5EF4-FFF2-40B4-BE49-F238E27FC236}">
                <a16:creationId xmlns:a16="http://schemas.microsoft.com/office/drawing/2014/main" id="{18BE3D3B-A38C-99C5-40FE-AED5928145B5}"/>
              </a:ext>
            </a:extLst>
          </p:cNvPr>
          <p:cNvSpPr/>
          <p:nvPr/>
        </p:nvSpPr>
        <p:spPr>
          <a:xfrm>
            <a:off x="2879928" y="6247195"/>
            <a:ext cx="720000" cy="472317"/>
          </a:xfrm>
          <a:prstGeom prst="rect">
            <a:avLst/>
          </a:prstGeom>
          <a:solidFill>
            <a:schemeClr val="accent6">
              <a:alpha val="10000"/>
            </a:schemeClr>
          </a:solid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36000" tIns="0" rIns="0" bIns="0" rtlCol="0" anchor="ctr"/>
          <a:lstStyle/>
          <a:p>
            <a:r>
              <a:rPr lang="en-SG" sz="8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Moderate </a:t>
            </a:r>
            <a:r>
              <a:rPr lang="en-SG" sz="800">
                <a:solidFill>
                  <a:schemeClr val="tx1"/>
                </a:solidFill>
                <a:latin typeface="Open Sans" panose="020B0606030504020204" pitchFamily="34" charset="0"/>
                <a:ea typeface="Open Sans" panose="020B0606030504020204" pitchFamily="34" charset="0"/>
                <a:cs typeface="Open Sans" panose="020B0606030504020204" pitchFamily="34" charset="0"/>
              </a:rPr>
              <a:t>low-light output</a:t>
            </a:r>
          </a:p>
        </p:txBody>
      </p:sp>
      <p:pic>
        <p:nvPicPr>
          <p:cNvPr id="1037" name="Picture 13" descr="World Map Clip Art Image - ClipSafari">
            <a:extLst>
              <a:ext uri="{FF2B5EF4-FFF2-40B4-BE49-F238E27FC236}">
                <a16:creationId xmlns:a16="http://schemas.microsoft.com/office/drawing/2014/main" id="{DBA6D931-3B90-9CD5-305E-D509B456C65A}"/>
              </a:ext>
            </a:extLst>
          </p:cNvPr>
          <p:cNvPicPr>
            <a:picLocks noChangeAspect="1" noChangeArrowheads="1"/>
          </p:cNvPicPr>
          <p:nvPr/>
        </p:nvPicPr>
        <p:blipFill rotWithShape="1">
          <a:blip r:embed="rId9">
            <a:alphaModFix amt="50000"/>
            <a:extLst>
              <a:ext uri="{28A0092B-C50C-407E-A947-70E740481C1C}">
                <a14:useLocalDpi xmlns:a14="http://schemas.microsoft.com/office/drawing/2010/main" val="0"/>
              </a:ext>
            </a:extLst>
          </a:blip>
          <a:srcRect l="3160" t="-1630" r="-2108" b="4215"/>
          <a:stretch/>
        </p:blipFill>
        <p:spPr bwMode="auto">
          <a:xfrm>
            <a:off x="5519056" y="2670576"/>
            <a:ext cx="3300788" cy="1790708"/>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4FE385C1-3EA6-A77E-E8F3-71126A64DC06}"/>
              </a:ext>
            </a:extLst>
          </p:cNvPr>
          <p:cNvSpPr/>
          <p:nvPr/>
        </p:nvSpPr>
        <p:spPr>
          <a:xfrm>
            <a:off x="7815922" y="3466371"/>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0" name="Oval 59">
            <a:extLst>
              <a:ext uri="{FF2B5EF4-FFF2-40B4-BE49-F238E27FC236}">
                <a16:creationId xmlns:a16="http://schemas.microsoft.com/office/drawing/2014/main" id="{24E42BA4-C669-C1C7-7B00-DB78BF09D0D2}"/>
              </a:ext>
            </a:extLst>
          </p:cNvPr>
          <p:cNvSpPr/>
          <p:nvPr/>
        </p:nvSpPr>
        <p:spPr>
          <a:xfrm>
            <a:off x="8142024" y="3499517"/>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1" name="Oval 60">
            <a:extLst>
              <a:ext uri="{FF2B5EF4-FFF2-40B4-BE49-F238E27FC236}">
                <a16:creationId xmlns:a16="http://schemas.microsoft.com/office/drawing/2014/main" id="{748ECAD7-9D2B-5D05-9490-381E748D7E1C}"/>
              </a:ext>
            </a:extLst>
          </p:cNvPr>
          <p:cNvSpPr/>
          <p:nvPr/>
        </p:nvSpPr>
        <p:spPr>
          <a:xfrm>
            <a:off x="8263383" y="3723603"/>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3" name="Oval 62">
            <a:extLst>
              <a:ext uri="{FF2B5EF4-FFF2-40B4-BE49-F238E27FC236}">
                <a16:creationId xmlns:a16="http://schemas.microsoft.com/office/drawing/2014/main" id="{9BE3D3DD-F67F-D4A3-1646-E6C31E36508A}"/>
              </a:ext>
            </a:extLst>
          </p:cNvPr>
          <p:cNvSpPr/>
          <p:nvPr/>
        </p:nvSpPr>
        <p:spPr>
          <a:xfrm>
            <a:off x="5767724" y="3278498"/>
            <a:ext cx="104400" cy="1028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7" name="Oval 66">
            <a:extLst>
              <a:ext uri="{FF2B5EF4-FFF2-40B4-BE49-F238E27FC236}">
                <a16:creationId xmlns:a16="http://schemas.microsoft.com/office/drawing/2014/main" id="{4C5B420C-007F-18BF-48C3-959216728F00}"/>
              </a:ext>
            </a:extLst>
          </p:cNvPr>
          <p:cNvSpPr/>
          <p:nvPr/>
        </p:nvSpPr>
        <p:spPr>
          <a:xfrm>
            <a:off x="5779004" y="3395051"/>
            <a:ext cx="104400" cy="1028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8" name="Oval 67">
            <a:extLst>
              <a:ext uri="{FF2B5EF4-FFF2-40B4-BE49-F238E27FC236}">
                <a16:creationId xmlns:a16="http://schemas.microsoft.com/office/drawing/2014/main" id="{532C1564-CAF9-EDC7-9222-73C64741A3FC}"/>
              </a:ext>
            </a:extLst>
          </p:cNvPr>
          <p:cNvSpPr/>
          <p:nvPr/>
        </p:nvSpPr>
        <p:spPr>
          <a:xfrm>
            <a:off x="5858312" y="3343644"/>
            <a:ext cx="104400" cy="1028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9" name="Oval 68">
            <a:extLst>
              <a:ext uri="{FF2B5EF4-FFF2-40B4-BE49-F238E27FC236}">
                <a16:creationId xmlns:a16="http://schemas.microsoft.com/office/drawing/2014/main" id="{5085AA5F-53F8-E2D5-82C2-B8AD1FBD6567}"/>
              </a:ext>
            </a:extLst>
          </p:cNvPr>
          <p:cNvSpPr/>
          <p:nvPr/>
        </p:nvSpPr>
        <p:spPr>
          <a:xfrm>
            <a:off x="5678442" y="3419440"/>
            <a:ext cx="104400" cy="1028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0" name="Oval 69">
            <a:extLst>
              <a:ext uri="{FF2B5EF4-FFF2-40B4-BE49-F238E27FC236}">
                <a16:creationId xmlns:a16="http://schemas.microsoft.com/office/drawing/2014/main" id="{DC52FB16-9227-0F5D-BC42-18A1B2CB0C5E}"/>
              </a:ext>
            </a:extLst>
          </p:cNvPr>
          <p:cNvSpPr/>
          <p:nvPr/>
        </p:nvSpPr>
        <p:spPr>
          <a:xfrm>
            <a:off x="5604949" y="3363531"/>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2" name="Oval 71">
            <a:extLst>
              <a:ext uri="{FF2B5EF4-FFF2-40B4-BE49-F238E27FC236}">
                <a16:creationId xmlns:a16="http://schemas.microsoft.com/office/drawing/2014/main" id="{886768C1-85D7-E896-3B6D-A88F57306857}"/>
              </a:ext>
            </a:extLst>
          </p:cNvPr>
          <p:cNvSpPr/>
          <p:nvPr/>
        </p:nvSpPr>
        <p:spPr>
          <a:xfrm>
            <a:off x="5684257" y="3278498"/>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3" name="Oval 72">
            <a:extLst>
              <a:ext uri="{FF2B5EF4-FFF2-40B4-BE49-F238E27FC236}">
                <a16:creationId xmlns:a16="http://schemas.microsoft.com/office/drawing/2014/main" id="{8F0DABAB-EC4F-26AE-5136-406F001B3A1F}"/>
              </a:ext>
            </a:extLst>
          </p:cNvPr>
          <p:cNvSpPr/>
          <p:nvPr/>
        </p:nvSpPr>
        <p:spPr>
          <a:xfrm>
            <a:off x="7223170" y="3034230"/>
            <a:ext cx="104400" cy="1028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8A40F2E4-22A6-4A26-538C-B381D7C99FBA}"/>
              </a:ext>
            </a:extLst>
          </p:cNvPr>
          <p:cNvSpPr/>
          <p:nvPr/>
        </p:nvSpPr>
        <p:spPr>
          <a:xfrm>
            <a:off x="8659000" y="2685187"/>
            <a:ext cx="160844" cy="16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75" name="Oval 74">
            <a:extLst>
              <a:ext uri="{FF2B5EF4-FFF2-40B4-BE49-F238E27FC236}">
                <a16:creationId xmlns:a16="http://schemas.microsoft.com/office/drawing/2014/main" id="{0F051713-CD79-AA66-E58C-92E52DC47797}"/>
              </a:ext>
            </a:extLst>
          </p:cNvPr>
          <p:cNvSpPr/>
          <p:nvPr/>
        </p:nvSpPr>
        <p:spPr>
          <a:xfrm>
            <a:off x="8659000" y="2947054"/>
            <a:ext cx="160844" cy="16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2" name="Oval 81">
            <a:extLst>
              <a:ext uri="{FF2B5EF4-FFF2-40B4-BE49-F238E27FC236}">
                <a16:creationId xmlns:a16="http://schemas.microsoft.com/office/drawing/2014/main" id="{49CEB5F9-4BC3-1997-2864-584117CF7546}"/>
              </a:ext>
            </a:extLst>
          </p:cNvPr>
          <p:cNvSpPr/>
          <p:nvPr/>
        </p:nvSpPr>
        <p:spPr>
          <a:xfrm>
            <a:off x="8662502" y="3214756"/>
            <a:ext cx="160844" cy="16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4" name="Oval 83">
            <a:extLst>
              <a:ext uri="{FF2B5EF4-FFF2-40B4-BE49-F238E27FC236}">
                <a16:creationId xmlns:a16="http://schemas.microsoft.com/office/drawing/2014/main" id="{89F97AB5-52DD-B1D8-4DB0-4AF3FDB28D25}"/>
              </a:ext>
            </a:extLst>
          </p:cNvPr>
          <p:cNvSpPr/>
          <p:nvPr/>
        </p:nvSpPr>
        <p:spPr>
          <a:xfrm>
            <a:off x="8659000" y="3483384"/>
            <a:ext cx="160844" cy="16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86" name="TextBox 85">
            <a:extLst>
              <a:ext uri="{FF2B5EF4-FFF2-40B4-BE49-F238E27FC236}">
                <a16:creationId xmlns:a16="http://schemas.microsoft.com/office/drawing/2014/main" id="{75CC7A95-A8D0-100C-75AD-380C1C588095}"/>
              </a:ext>
            </a:extLst>
          </p:cNvPr>
          <p:cNvSpPr txBox="1"/>
          <p:nvPr/>
        </p:nvSpPr>
        <p:spPr>
          <a:xfrm>
            <a:off x="8912531" y="3223873"/>
            <a:ext cx="1067236" cy="185762"/>
          </a:xfrm>
          <a:prstGeom prst="rect">
            <a:avLst/>
          </a:prstGeom>
          <a:noFill/>
        </p:spPr>
        <p:txBody>
          <a:bodyPr wrap="square" lIns="0" tIns="0" rIns="0" bIns="0" rtlCol="0">
            <a:noAutofit/>
          </a:bodyPr>
          <a:lstStyle/>
          <a:p>
            <a:pPr algn="l"/>
            <a:r>
              <a:rPr lang="en-GB" sz="800"/>
              <a:t>Manufacturing Plant</a:t>
            </a:r>
            <a:endParaRPr lang="en-US" sz="800"/>
          </a:p>
        </p:txBody>
      </p:sp>
      <p:sp>
        <p:nvSpPr>
          <p:cNvPr id="91" name="TextBox 90">
            <a:extLst>
              <a:ext uri="{FF2B5EF4-FFF2-40B4-BE49-F238E27FC236}">
                <a16:creationId xmlns:a16="http://schemas.microsoft.com/office/drawing/2014/main" id="{7097F22F-E7C2-AE4D-11FB-4A654A108119}"/>
              </a:ext>
            </a:extLst>
          </p:cNvPr>
          <p:cNvSpPr txBox="1"/>
          <p:nvPr/>
        </p:nvSpPr>
        <p:spPr>
          <a:xfrm>
            <a:off x="8912531" y="2958983"/>
            <a:ext cx="1067236" cy="185762"/>
          </a:xfrm>
          <a:prstGeom prst="rect">
            <a:avLst/>
          </a:prstGeom>
          <a:noFill/>
        </p:spPr>
        <p:txBody>
          <a:bodyPr wrap="square" lIns="0" tIns="0" rIns="0" bIns="0" rtlCol="0">
            <a:noAutofit/>
          </a:bodyPr>
          <a:lstStyle/>
          <a:p>
            <a:pPr algn="l"/>
            <a:r>
              <a:rPr lang="en-GB" sz="800"/>
              <a:t>R&amp;D Facility</a:t>
            </a:r>
            <a:endParaRPr lang="en-US" sz="800"/>
          </a:p>
        </p:txBody>
      </p:sp>
      <p:sp>
        <p:nvSpPr>
          <p:cNvPr id="92" name="TextBox 91">
            <a:extLst>
              <a:ext uri="{FF2B5EF4-FFF2-40B4-BE49-F238E27FC236}">
                <a16:creationId xmlns:a16="http://schemas.microsoft.com/office/drawing/2014/main" id="{06D25D24-64CC-50FD-D2D0-406BF8765D96}"/>
              </a:ext>
            </a:extLst>
          </p:cNvPr>
          <p:cNvSpPr txBox="1"/>
          <p:nvPr/>
        </p:nvSpPr>
        <p:spPr>
          <a:xfrm>
            <a:off x="8912531" y="2694092"/>
            <a:ext cx="1067236" cy="185762"/>
          </a:xfrm>
          <a:prstGeom prst="rect">
            <a:avLst/>
          </a:prstGeom>
          <a:noFill/>
        </p:spPr>
        <p:txBody>
          <a:bodyPr wrap="square" lIns="0" tIns="0" rIns="0" bIns="0" rtlCol="0">
            <a:noAutofit/>
          </a:bodyPr>
          <a:lstStyle/>
          <a:p>
            <a:pPr algn="l"/>
            <a:r>
              <a:rPr lang="en-GB" sz="800"/>
              <a:t>Headquarters (Tempe, AZ)</a:t>
            </a:r>
            <a:endParaRPr lang="en-US" sz="800"/>
          </a:p>
        </p:txBody>
      </p:sp>
      <p:sp>
        <p:nvSpPr>
          <p:cNvPr id="95" name="TextBox 94">
            <a:extLst>
              <a:ext uri="{FF2B5EF4-FFF2-40B4-BE49-F238E27FC236}">
                <a16:creationId xmlns:a16="http://schemas.microsoft.com/office/drawing/2014/main" id="{D378C580-5543-D0FF-6237-29A586F52D2A}"/>
              </a:ext>
            </a:extLst>
          </p:cNvPr>
          <p:cNvSpPr txBox="1"/>
          <p:nvPr/>
        </p:nvSpPr>
        <p:spPr>
          <a:xfrm>
            <a:off x="8912531" y="3465259"/>
            <a:ext cx="1067236" cy="185762"/>
          </a:xfrm>
          <a:prstGeom prst="rect">
            <a:avLst/>
          </a:prstGeom>
          <a:noFill/>
        </p:spPr>
        <p:txBody>
          <a:bodyPr wrap="square" lIns="0" tIns="0" rIns="0" bIns="0" rtlCol="0">
            <a:noAutofit/>
          </a:bodyPr>
          <a:lstStyle/>
          <a:p>
            <a:pPr algn="l"/>
            <a:r>
              <a:rPr lang="en-GB" sz="800"/>
              <a:t>Manufacturing Plant (in production)</a:t>
            </a:r>
            <a:endParaRPr lang="en-US" sz="800"/>
          </a:p>
        </p:txBody>
      </p:sp>
      <p:sp>
        <p:nvSpPr>
          <p:cNvPr id="96" name="Rectangle 95">
            <a:extLst>
              <a:ext uri="{FF2B5EF4-FFF2-40B4-BE49-F238E27FC236}">
                <a16:creationId xmlns:a16="http://schemas.microsoft.com/office/drawing/2014/main" id="{872FE2C7-4C1B-FFA2-38AD-726EFBC5A5DE}"/>
              </a:ext>
            </a:extLst>
          </p:cNvPr>
          <p:cNvSpPr/>
          <p:nvPr/>
        </p:nvSpPr>
        <p:spPr>
          <a:xfrm>
            <a:off x="723900" y="3944938"/>
            <a:ext cx="2123286" cy="4909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spcAft>
                <a:spcPts val="300"/>
              </a:spcAft>
              <a:defRPr/>
            </a:pPr>
            <a:r>
              <a:rPr lang="en-US" sz="900" b="1">
                <a:solidFill>
                  <a:schemeClr val="accent1">
                    <a:lumMod val="75000"/>
                  </a:schemeClr>
                </a:solidFill>
                <a:latin typeface="Open Sans"/>
                <a:ea typeface="Open Sans"/>
                <a:cs typeface="Open Sans"/>
              </a:rPr>
              <a:t>2025 Sales Guidance</a:t>
            </a:r>
          </a:p>
          <a:p>
            <a:pPr defTabSz="457200">
              <a:spcAft>
                <a:spcPts val="300"/>
              </a:spcAft>
              <a:defRPr/>
            </a:pPr>
            <a:r>
              <a:rPr lang="en-US" sz="900">
                <a:solidFill>
                  <a:schemeClr val="accent1">
                    <a:lumMod val="75000"/>
                  </a:schemeClr>
                </a:solidFill>
                <a:latin typeface="Open Sans"/>
                <a:ea typeface="Open Sans"/>
                <a:cs typeface="Open Sans"/>
              </a:rPr>
              <a:t>$4.95B - $5.20B</a:t>
            </a:r>
            <a:br>
              <a:rPr lang="en-US" sz="900">
                <a:solidFill>
                  <a:schemeClr val="accent1">
                    <a:lumMod val="75000"/>
                  </a:schemeClr>
                </a:solidFill>
                <a:latin typeface="Open Sans"/>
                <a:ea typeface="Open Sans"/>
                <a:cs typeface="Open Sans"/>
              </a:rPr>
            </a:br>
            <a:r>
              <a:rPr lang="en-US" sz="900">
                <a:solidFill>
                  <a:schemeClr val="accent1">
                    <a:lumMod val="75000"/>
                  </a:schemeClr>
                </a:solidFill>
                <a:latin typeface="Open Sans"/>
                <a:ea typeface="Open Sans"/>
                <a:cs typeface="Open Sans"/>
              </a:rPr>
              <a:t>(18% - 24% YoY)</a:t>
            </a:r>
          </a:p>
        </p:txBody>
      </p:sp>
      <p:sp>
        <p:nvSpPr>
          <p:cNvPr id="97" name="Rectangle 96">
            <a:extLst>
              <a:ext uri="{FF2B5EF4-FFF2-40B4-BE49-F238E27FC236}">
                <a16:creationId xmlns:a16="http://schemas.microsoft.com/office/drawing/2014/main" id="{9C6A3611-308C-4C97-079B-F20BAED22514}"/>
              </a:ext>
            </a:extLst>
          </p:cNvPr>
          <p:cNvSpPr/>
          <p:nvPr/>
        </p:nvSpPr>
        <p:spPr>
          <a:xfrm>
            <a:off x="723900" y="3357563"/>
            <a:ext cx="2123285" cy="4909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457200">
              <a:spcAft>
                <a:spcPts val="300"/>
              </a:spcAft>
              <a:defRPr/>
            </a:pPr>
            <a:r>
              <a:rPr lang="en-US" sz="900" b="1">
                <a:solidFill>
                  <a:schemeClr val="accent1">
                    <a:lumMod val="75000"/>
                  </a:schemeClr>
                </a:solidFill>
                <a:latin typeface="Open Sans"/>
                <a:ea typeface="Open Sans"/>
                <a:cs typeface="Open Sans"/>
              </a:rPr>
              <a:t>US Solar Market Share</a:t>
            </a:r>
          </a:p>
          <a:p>
            <a:pPr defTabSz="457200">
              <a:lnSpc>
                <a:spcPct val="150000"/>
              </a:lnSpc>
              <a:spcAft>
                <a:spcPts val="300"/>
              </a:spcAft>
              <a:defRPr/>
            </a:pPr>
            <a:r>
              <a:rPr lang="en-US" sz="900">
                <a:solidFill>
                  <a:schemeClr val="accent1">
                    <a:lumMod val="75000"/>
                  </a:schemeClr>
                </a:solidFill>
                <a:latin typeface="Open Sans"/>
                <a:ea typeface="Open Sans"/>
                <a:cs typeface="Open Sans"/>
              </a:rPr>
              <a:t>~</a:t>
            </a:r>
            <a:r>
              <a:rPr lang="en-US" sz="900" kern="1000">
                <a:solidFill>
                  <a:schemeClr val="accent1">
                    <a:lumMod val="75000"/>
                  </a:schemeClr>
                </a:solidFill>
                <a:latin typeface="Open Sans"/>
                <a:ea typeface="Open Sans"/>
                <a:cs typeface="Open Sans"/>
              </a:rPr>
              <a:t>32%</a:t>
            </a:r>
            <a:r>
              <a:rPr lang="en-US" sz="900">
                <a:solidFill>
                  <a:schemeClr val="accent1">
                    <a:lumMod val="75000"/>
                  </a:schemeClr>
                </a:solidFill>
                <a:latin typeface="Open Sans"/>
                <a:ea typeface="Open Sans"/>
                <a:cs typeface="Open Sans"/>
              </a:rPr>
              <a:t> in Q2 2025</a:t>
            </a:r>
          </a:p>
        </p:txBody>
      </p:sp>
      <p:sp>
        <p:nvSpPr>
          <p:cNvPr id="1028" name="Rectangle 1027">
            <a:extLst>
              <a:ext uri="{FF2B5EF4-FFF2-40B4-BE49-F238E27FC236}">
                <a16:creationId xmlns:a16="http://schemas.microsoft.com/office/drawing/2014/main" id="{A6CDA2D8-4C8B-9511-CB5A-961C1A17FE17}"/>
              </a:ext>
            </a:extLst>
          </p:cNvPr>
          <p:cNvSpPr/>
          <p:nvPr/>
        </p:nvSpPr>
        <p:spPr>
          <a:xfrm>
            <a:off x="11477000" y="-484721"/>
            <a:ext cx="3648978" cy="1614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900">
                <a:latin typeface="Open Sans" panose="020B0606030504020204" pitchFamily="34" charset="0"/>
                <a:ea typeface="Open Sans" panose="020B0606030504020204" pitchFamily="34" charset="0"/>
                <a:cs typeface="Open Sans" panose="020B0606030504020204" pitchFamily="34" charset="0"/>
              </a:rPr>
              <a:t>To Dos</a:t>
            </a:r>
          </a:p>
          <a:p>
            <a:pPr marL="171450" indent="-171450">
              <a:buFontTx/>
              <a:buChar char="-"/>
            </a:pPr>
            <a:r>
              <a:rPr lang="en-IE" sz="900">
                <a:latin typeface="Open Sans" panose="020B0606030504020204" pitchFamily="34" charset="0"/>
                <a:ea typeface="Open Sans" panose="020B0606030504020204" pitchFamily="34" charset="0"/>
                <a:cs typeface="Open Sans" panose="020B0606030504020204" pitchFamily="34" charset="0"/>
              </a:rPr>
              <a:t>Edit yellow parts</a:t>
            </a:r>
          </a:p>
          <a:p>
            <a:pPr marL="171450" indent="-171450">
              <a:buFontTx/>
              <a:buChar char="-"/>
            </a:pP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Find more suitable logos in pptx icon library (insert -&gt; icons)</a:t>
            </a:r>
          </a:p>
          <a:p>
            <a:pPr marL="171450" indent="-171450">
              <a:buFontTx/>
              <a:buChar char="-"/>
            </a:pP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Add sources</a:t>
            </a:r>
          </a:p>
          <a:p>
            <a:pPr marL="171450" indent="-171450">
              <a:buFontTx/>
              <a:buChar char="-"/>
            </a:pP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Highlight important things bold (dark blue)</a:t>
            </a:r>
          </a:p>
          <a:p>
            <a:pPr marL="171450" indent="-171450">
              <a:buFontTx/>
              <a:buChar char="-"/>
            </a:pP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Clarify abbreviations in footnotes with 1), especially for </a:t>
            </a:r>
            <a:r>
              <a:rPr lang="en-IE" sz="900" err="1">
                <a:highlight>
                  <a:srgbClr val="00FF00"/>
                </a:highlight>
                <a:latin typeface="Open Sans" panose="020B0606030504020204" pitchFamily="34" charset="0"/>
                <a:ea typeface="Open Sans" panose="020B0606030504020204" pitchFamily="34" charset="0"/>
                <a:cs typeface="Open Sans" panose="020B0606030504020204" pitchFamily="34" charset="0"/>
              </a:rPr>
              <a:t>CdTE</a:t>
            </a: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 and C-SI</a:t>
            </a:r>
          </a:p>
          <a:p>
            <a:pPr marL="171450" indent="-171450">
              <a:buFontTx/>
              <a:buChar char="-"/>
            </a:pPr>
            <a:r>
              <a:rPr lang="en-IE" sz="900">
                <a:highlight>
                  <a:srgbClr val="00FF00"/>
                </a:highlight>
                <a:latin typeface="Open Sans" panose="020B0606030504020204" pitchFamily="34" charset="0"/>
                <a:ea typeface="Open Sans" panose="020B0606030504020204" pitchFamily="34" charset="0"/>
                <a:cs typeface="Open Sans" panose="020B0606030504020204" pitchFamily="34" charset="0"/>
              </a:rPr>
              <a:t>Include </a:t>
            </a:r>
            <a:r>
              <a:rPr lang="en-US" sz="900">
                <a:highlight>
                  <a:srgbClr val="00FF00"/>
                </a:highlight>
                <a:latin typeface="Open Sans" panose="020B0606030504020204" pitchFamily="34" charset="0"/>
                <a:ea typeface="Open Sans" panose="020B0606030504020204" pitchFamily="34" charset="0"/>
                <a:cs typeface="Open Sans" panose="020B0606030504020204" pitchFamily="34" charset="0"/>
              </a:rPr>
              <a:t>Investment activity (acquisition of Evolar)</a:t>
            </a:r>
          </a:p>
          <a:p>
            <a:pPr marL="171450" indent="-171450">
              <a:buFontTx/>
              <a:buChar char="-"/>
            </a:pPr>
            <a:r>
              <a:rPr lang="en-US" sz="900">
                <a:highlight>
                  <a:srgbClr val="00FF00"/>
                </a:highlight>
                <a:latin typeface="Open Sans" panose="020B0606030504020204" pitchFamily="34" charset="0"/>
                <a:ea typeface="Open Sans" panose="020B0606030504020204" pitchFamily="34" charset="0"/>
                <a:cs typeface="Open Sans" panose="020B0606030504020204" pitchFamily="34" charset="0"/>
              </a:rPr>
              <a:t>Factcheck information if I interpreted your content correctly</a:t>
            </a:r>
          </a:p>
        </p:txBody>
      </p:sp>
      <p:sp>
        <p:nvSpPr>
          <p:cNvPr id="1029" name="Slide Number Placeholder 30">
            <a:extLst>
              <a:ext uri="{FF2B5EF4-FFF2-40B4-BE49-F238E27FC236}">
                <a16:creationId xmlns:a16="http://schemas.microsoft.com/office/drawing/2014/main" id="{94E170FD-F09A-9A56-0ADC-C0395A283326}"/>
              </a:ext>
            </a:extLst>
          </p:cNvPr>
          <p:cNvSpPr txBox="1">
            <a:spLocks/>
          </p:cNvSpPr>
          <p:nvPr/>
        </p:nvSpPr>
        <p:spPr>
          <a:xfrm>
            <a:off x="769089" y="6878049"/>
            <a:ext cx="9307600"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Abbreviations: Cadmium Telluride (</a:t>
            </a:r>
            <a:r>
              <a:rPr lang="en-US" err="1">
                <a:latin typeface="Open Sans" panose="020B0606030504020204" pitchFamily="34" charset="0"/>
                <a:ea typeface="Open Sans" panose="020B0606030504020204" pitchFamily="34" charset="0"/>
                <a:cs typeface="Open Sans" panose="020B0606030504020204" pitchFamily="34" charset="0"/>
              </a:rPr>
              <a:t>CdTe</a:t>
            </a:r>
            <a:r>
              <a:rPr lang="en-US">
                <a:latin typeface="Open Sans" panose="020B0606030504020204" pitchFamily="34" charset="0"/>
                <a:ea typeface="Open Sans" panose="020B0606030504020204" pitchFamily="34" charset="0"/>
                <a:cs typeface="Open Sans" panose="020B0606030504020204" pitchFamily="34" charset="0"/>
              </a:rPr>
              <a:t>), c-Si (Crystalline Silicon), BOS (Balance of System). Sources: Market Share estimated as fraction of U.S. Q2 Installed Capacity covered by FSLR Q2 sales (in GWs). Data available at: </a:t>
            </a:r>
            <a:r>
              <a:rPr lang="en-US">
                <a:latin typeface="Open Sans" panose="020B0606030504020204" pitchFamily="34" charset="0"/>
                <a:ea typeface="Open Sans" panose="020B0606030504020204" pitchFamily="34" charset="0"/>
                <a:cs typeface="Open Sans" panose="020B0606030504020204" pitchFamily="34" charset="0"/>
                <a:hlinkClick r:id="rId10"/>
              </a:rPr>
              <a:t>https://seia.org/research-resources/solar-market-insight-report-q3-2025/</a:t>
            </a:r>
            <a:r>
              <a:rPr lang="en-US">
                <a:latin typeface="Open Sans" panose="020B0606030504020204" pitchFamily="34" charset="0"/>
                <a:ea typeface="Open Sans" panose="020B0606030504020204" pitchFamily="34" charset="0"/>
                <a:cs typeface="Open Sans" panose="020B0606030504020204" pitchFamily="34" charset="0"/>
              </a:rPr>
              <a:t> ; High-temperature performance data from First Solar whitepaper available at: </a:t>
            </a:r>
            <a:r>
              <a:rPr lang="en-US">
                <a:latin typeface="Open Sans" panose="020B0606030504020204" pitchFamily="34" charset="0"/>
                <a:ea typeface="Open Sans" panose="020B0606030504020204" pitchFamily="34" charset="0"/>
                <a:cs typeface="Open Sans" panose="020B0606030504020204" pitchFamily="34" charset="0"/>
                <a:hlinkClick r:id="rId11"/>
              </a:rPr>
              <a:t>PVI_17_HighTemperaturePerformance_FirstSolar_PV_Plants_WhitePaper.pdf</a:t>
            </a:r>
            <a:r>
              <a:rPr lang="en-US">
                <a:latin typeface="Open Sans" panose="020B0606030504020204" pitchFamily="34" charset="0"/>
                <a:ea typeface="Open Sans" panose="020B0606030504020204" pitchFamily="34" charset="0"/>
                <a:cs typeface="Open Sans" panose="020B0606030504020204" pitchFamily="34" charset="0"/>
              </a:rPr>
              <a:t> ; Product specifications from First Solar available here: </a:t>
            </a:r>
            <a:r>
              <a:rPr lang="en-US">
                <a:latin typeface="Open Sans" panose="020B0606030504020204" pitchFamily="34" charset="0"/>
                <a:ea typeface="Open Sans" panose="020B0606030504020204" pitchFamily="34" charset="0"/>
                <a:cs typeface="Open Sans" panose="020B0606030504020204" pitchFamily="34" charset="0"/>
                <a:hlinkClick r:id="rId12"/>
              </a:rPr>
              <a:t>https://www.firstsolar.com/-/media/first-solar/documents/corporate-collaterals/fs_corporate_factsheet.ashx</a:t>
            </a:r>
            <a:r>
              <a:rPr lang="en-US">
                <a:latin typeface="Open Sans" panose="020B0606030504020204" pitchFamily="34" charset="0"/>
                <a:ea typeface="Open Sans" panose="020B0606030504020204" pitchFamily="34" charset="0"/>
                <a:cs typeface="Open Sans" panose="020B0606030504020204" pitchFamily="34" charset="0"/>
              </a:rPr>
              <a:t>    </a:t>
            </a:r>
          </a:p>
        </p:txBody>
      </p:sp>
      <p:graphicFrame>
        <p:nvGraphicFramePr>
          <p:cNvPr id="13" name="Chart 12">
            <a:extLst>
              <a:ext uri="{FF2B5EF4-FFF2-40B4-BE49-F238E27FC236}">
                <a16:creationId xmlns:a16="http://schemas.microsoft.com/office/drawing/2014/main" id="{A0E14A1E-A497-6B65-BF78-4BDDBCB51E19}"/>
              </a:ext>
            </a:extLst>
          </p:cNvPr>
          <p:cNvGraphicFramePr/>
          <p:nvPr>
            <p:custDataLst>
              <p:tags r:id="rId3"/>
            </p:custDataLst>
            <p:extLst>
              <p:ext uri="{D42A27DB-BD31-4B8C-83A1-F6EECF244321}">
                <p14:modId xmlns:p14="http://schemas.microsoft.com/office/powerpoint/2010/main" val="2555576284"/>
              </p:ext>
            </p:extLst>
          </p:nvPr>
        </p:nvGraphicFramePr>
        <p:xfrm>
          <a:off x="2470150" y="3313113"/>
          <a:ext cx="1911350" cy="1323975"/>
        </p:xfrm>
        <a:graphic>
          <a:graphicData uri="http://schemas.openxmlformats.org/drawingml/2006/chart">
            <c:chart xmlns:c="http://schemas.openxmlformats.org/drawingml/2006/chart" xmlns:r="http://schemas.openxmlformats.org/officeDocument/2006/relationships" r:id="rId13"/>
          </a:graphicData>
        </a:graphic>
      </p:graphicFrame>
      <p:sp>
        <p:nvSpPr>
          <p:cNvPr id="2081" name="Text Placeholder 2">
            <a:extLst>
              <a:ext uri="{FF2B5EF4-FFF2-40B4-BE49-F238E27FC236}">
                <a16:creationId xmlns:a16="http://schemas.microsoft.com/office/drawing/2014/main" id="{DC5D7A63-6301-2481-E702-DF90BC2C322F}"/>
              </a:ext>
            </a:extLst>
          </p:cNvPr>
          <p:cNvSpPr>
            <a:spLocks/>
          </p:cNvSpPr>
          <p:nvPr>
            <p:custDataLst>
              <p:tags r:id="rId4"/>
            </p:custDataLst>
          </p:nvPr>
        </p:nvSpPr>
        <p:spPr bwMode="gray">
          <a:xfrm>
            <a:off x="3487738" y="3663950"/>
            <a:ext cx="171450" cy="133350"/>
          </a:xfrm>
          <a:prstGeom prst="rect">
            <a:avLst/>
          </a:prstGeom>
          <a:solidFill>
            <a:schemeClr val="accent6"/>
          </a:solidFill>
          <a:ln>
            <a:noFill/>
          </a:ln>
          <a:effectLst/>
        </p:spPr>
        <p:txBody>
          <a:bodyPr vert="horz" wrap="none" lIns="14288" tIns="0" rIns="14288"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D751BD7-D575-49FE-9E88-7517C667748D}" type="datetime'''''9''''''''%'''''''''''''''''''''''">
              <a:rPr lang="en-US" altLang="en-US" sz="800" smtClean="0">
                <a:solidFill>
                  <a:schemeClr val="bg1"/>
                </a:solidFill>
                <a:effectLst/>
              </a:rPr>
              <a:pPr lvl="0" algn="ctr">
                <a:spcBef>
                  <a:spcPct val="0"/>
                </a:spcBef>
                <a:spcAft>
                  <a:spcPct val="0"/>
                </a:spcAft>
              </a:pPr>
              <a:t>9%</a:t>
            </a:fld>
            <a:endParaRPr lang="en-US" sz="800">
              <a:solidFill>
                <a:schemeClr val="bg1"/>
              </a:solidFill>
            </a:endParaRPr>
          </a:p>
        </p:txBody>
      </p:sp>
      <p:pic>
        <p:nvPicPr>
          <p:cNvPr id="2054" name="Picture 6" descr="Indian Flag Logo Png Free Download - Rose Png">
            <a:extLst>
              <a:ext uri="{FF2B5EF4-FFF2-40B4-BE49-F238E27FC236}">
                <a16:creationId xmlns:a16="http://schemas.microsoft.com/office/drawing/2014/main" id="{0CA71286-A982-63C8-1E3C-BC9DB96D33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7950" y="3770313"/>
            <a:ext cx="198496" cy="1984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ance Flag PNG Images, French Images Free - Free Transparent PNG Logos">
            <a:extLst>
              <a:ext uri="{FF2B5EF4-FFF2-40B4-BE49-F238E27FC236}">
                <a16:creationId xmlns:a16="http://schemas.microsoft.com/office/drawing/2014/main" id="{A9E2E62F-E6EE-5B05-C451-722E6A987C8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33825" y="4002088"/>
            <a:ext cx="169086" cy="1690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de in the usa made in usa logo united states of america logo | Premium  Vector">
            <a:extLst>
              <a:ext uri="{FF2B5EF4-FFF2-40B4-BE49-F238E27FC236}">
                <a16:creationId xmlns:a16="http://schemas.microsoft.com/office/drawing/2014/main" id="{0908853C-692D-8B2E-82FF-EB3A7803A58C}"/>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17679" t="15033" r="17196" b="21329"/>
          <a:stretch/>
        </p:blipFill>
        <p:spPr bwMode="auto">
          <a:xfrm>
            <a:off x="3930650" y="3565525"/>
            <a:ext cx="174987" cy="170993"/>
          </a:xfrm>
          <a:prstGeom prst="rect">
            <a:avLst/>
          </a:prstGeom>
          <a:noFill/>
          <a:extLst>
            <a:ext uri="{909E8E84-426E-40DD-AFC4-6F175D3DCCD1}">
              <a14:hiddenFill xmlns:a14="http://schemas.microsoft.com/office/drawing/2010/main">
                <a:solidFill>
                  <a:srgbClr val="FFFFFF"/>
                </a:solidFill>
              </a14:hiddenFill>
            </a:ext>
          </a:extLst>
        </p:spPr>
      </p:pic>
      <p:sp>
        <p:nvSpPr>
          <p:cNvPr id="1084" name="TextBox 1083">
            <a:extLst>
              <a:ext uri="{FF2B5EF4-FFF2-40B4-BE49-F238E27FC236}">
                <a16:creationId xmlns:a16="http://schemas.microsoft.com/office/drawing/2014/main" id="{97C9D8BC-2C42-F26E-3EF4-9CC942F2DCCD}"/>
              </a:ext>
            </a:extLst>
          </p:cNvPr>
          <p:cNvSpPr txBox="1"/>
          <p:nvPr/>
        </p:nvSpPr>
        <p:spPr>
          <a:xfrm>
            <a:off x="4148138" y="4019550"/>
            <a:ext cx="466131" cy="139176"/>
          </a:xfrm>
          <a:prstGeom prst="rect">
            <a:avLst/>
          </a:prstGeom>
          <a:noFill/>
        </p:spPr>
        <p:txBody>
          <a:bodyPr wrap="none" lIns="0" tIns="0" rIns="0" bIns="0" rtlCol="0">
            <a:noAutofit/>
          </a:bodyPr>
          <a:lstStyle/>
          <a:p>
            <a:pPr algn="l"/>
            <a:r>
              <a:rPr lang="en-US" sz="800" i="1">
                <a:solidFill>
                  <a:schemeClr val="accent4"/>
                </a:solidFill>
              </a:rPr>
              <a:t>34m (-50% YoY)</a:t>
            </a:r>
          </a:p>
        </p:txBody>
      </p:sp>
      <p:sp>
        <p:nvSpPr>
          <p:cNvPr id="2051" name="TextBox 2050">
            <a:extLst>
              <a:ext uri="{FF2B5EF4-FFF2-40B4-BE49-F238E27FC236}">
                <a16:creationId xmlns:a16="http://schemas.microsoft.com/office/drawing/2014/main" id="{32DEF537-E298-7A45-8B50-C80D3785FF90}"/>
              </a:ext>
            </a:extLst>
          </p:cNvPr>
          <p:cNvSpPr txBox="1"/>
          <p:nvPr/>
        </p:nvSpPr>
        <p:spPr>
          <a:xfrm>
            <a:off x="4148138" y="3590925"/>
            <a:ext cx="466131" cy="139176"/>
          </a:xfrm>
          <a:prstGeom prst="rect">
            <a:avLst/>
          </a:prstGeom>
          <a:noFill/>
        </p:spPr>
        <p:txBody>
          <a:bodyPr wrap="none" lIns="0" tIns="0" rIns="0" bIns="0" rtlCol="0">
            <a:noAutofit/>
          </a:bodyPr>
          <a:lstStyle/>
          <a:p>
            <a:r>
              <a:rPr lang="en-US" sz="800" i="1">
                <a:solidFill>
                  <a:schemeClr val="accent1">
                    <a:lumMod val="75000"/>
                  </a:schemeClr>
                </a:solidFill>
              </a:rPr>
              <a:t>3,905m (22% YoY)</a:t>
            </a:r>
          </a:p>
        </p:txBody>
      </p:sp>
      <p:sp>
        <p:nvSpPr>
          <p:cNvPr id="2060" name="Oval 2059">
            <a:extLst>
              <a:ext uri="{FF2B5EF4-FFF2-40B4-BE49-F238E27FC236}">
                <a16:creationId xmlns:a16="http://schemas.microsoft.com/office/drawing/2014/main" id="{12DA3727-B20B-AA3D-8513-B29409C18464}"/>
              </a:ext>
            </a:extLst>
          </p:cNvPr>
          <p:cNvSpPr/>
          <p:nvPr/>
        </p:nvSpPr>
        <p:spPr>
          <a:xfrm>
            <a:off x="3941763" y="4205288"/>
            <a:ext cx="151641" cy="152460"/>
          </a:xfrm>
          <a:prstGeom prst="ellipse">
            <a:avLst/>
          </a:prstGeom>
          <a:solidFill>
            <a:schemeClr val="accent5"/>
          </a:solidFill>
          <a:ln>
            <a:noFill/>
          </a:ln>
          <a:effectLst>
            <a:outerShdw blurRad="50800" dist="254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061" name="TextBox 2060">
            <a:extLst>
              <a:ext uri="{FF2B5EF4-FFF2-40B4-BE49-F238E27FC236}">
                <a16:creationId xmlns:a16="http://schemas.microsoft.com/office/drawing/2014/main" id="{AFA0BEBC-3397-9905-DD20-61AD7491171A}"/>
              </a:ext>
            </a:extLst>
          </p:cNvPr>
          <p:cNvSpPr txBox="1"/>
          <p:nvPr/>
        </p:nvSpPr>
        <p:spPr>
          <a:xfrm>
            <a:off x="4148138" y="3805238"/>
            <a:ext cx="466131" cy="139176"/>
          </a:xfrm>
          <a:prstGeom prst="rect">
            <a:avLst/>
          </a:prstGeom>
          <a:noFill/>
        </p:spPr>
        <p:txBody>
          <a:bodyPr wrap="none" lIns="0" tIns="0" rIns="0" bIns="0" rtlCol="0">
            <a:noAutofit/>
          </a:bodyPr>
          <a:lstStyle/>
          <a:p>
            <a:r>
              <a:rPr lang="en-US" sz="800" i="1">
                <a:solidFill>
                  <a:schemeClr val="accent6"/>
                </a:solidFill>
              </a:rPr>
              <a:t>202m (1750% YoY)</a:t>
            </a:r>
          </a:p>
        </p:txBody>
      </p:sp>
      <p:sp>
        <p:nvSpPr>
          <p:cNvPr id="2076" name="TextBox 2075">
            <a:extLst>
              <a:ext uri="{FF2B5EF4-FFF2-40B4-BE49-F238E27FC236}">
                <a16:creationId xmlns:a16="http://schemas.microsoft.com/office/drawing/2014/main" id="{3CD951BC-D729-A4CC-F185-8CC6062CF910}"/>
              </a:ext>
            </a:extLst>
          </p:cNvPr>
          <p:cNvSpPr txBox="1"/>
          <p:nvPr/>
        </p:nvSpPr>
        <p:spPr>
          <a:xfrm>
            <a:off x="4148138" y="4233863"/>
            <a:ext cx="466131" cy="139176"/>
          </a:xfrm>
          <a:prstGeom prst="rect">
            <a:avLst/>
          </a:prstGeom>
          <a:noFill/>
        </p:spPr>
        <p:txBody>
          <a:bodyPr wrap="none" lIns="0" tIns="0" rIns="0" bIns="0" rtlCol="0">
            <a:noAutofit/>
          </a:bodyPr>
          <a:lstStyle/>
          <a:p>
            <a:r>
              <a:rPr lang="en-US" sz="800" i="1">
                <a:solidFill>
                  <a:schemeClr val="accent5">
                    <a:lumMod val="75000"/>
                  </a:schemeClr>
                </a:solidFill>
              </a:rPr>
              <a:t>Other: 65m (26% YoY)</a:t>
            </a:r>
          </a:p>
        </p:txBody>
      </p:sp>
      <p:sp>
        <p:nvSpPr>
          <p:cNvPr id="2090" name="TextBox 2089">
            <a:extLst>
              <a:ext uri="{FF2B5EF4-FFF2-40B4-BE49-F238E27FC236}">
                <a16:creationId xmlns:a16="http://schemas.microsoft.com/office/drawing/2014/main" id="{B177E6CD-2AD2-AD15-6A1B-9301B5FFAC8F}"/>
              </a:ext>
            </a:extLst>
          </p:cNvPr>
          <p:cNvSpPr txBox="1"/>
          <p:nvPr/>
        </p:nvSpPr>
        <p:spPr>
          <a:xfrm>
            <a:off x="11477000" y="1058862"/>
            <a:ext cx="7701774" cy="5355312"/>
          </a:xfrm>
          <a:prstGeom prst="rect">
            <a:avLst/>
          </a:prstGeom>
          <a:solidFill>
            <a:srgbClr val="FFFF00"/>
          </a:solidFill>
        </p:spPr>
        <p:txBody>
          <a:bodyPr wrap="square">
            <a:spAutoFit/>
          </a:bodyPr>
          <a:lstStyle/>
          <a:p>
            <a:pPr algn="l">
              <a:buFont typeface="Arial" panose="020B0604020202020204" pitchFamily="34" charset="0"/>
              <a:buChar char="•"/>
            </a:pPr>
            <a:r>
              <a:rPr lang="en-US" b="1" i="0">
                <a:solidFill>
                  <a:srgbClr val="11304D"/>
                </a:solidFill>
                <a:effectLst/>
                <a:latin typeface="PitchBookFont"/>
              </a:rPr>
              <a:t>General Information:</a:t>
            </a:r>
            <a:r>
              <a:rPr lang="en-US" b="0" i="0">
                <a:solidFill>
                  <a:srgbClr val="11304D"/>
                </a:solidFill>
                <a:effectLst/>
                <a:latin typeface="PitchBookFont"/>
              </a:rPr>
              <a:t> First Solar, founded in 1999 and headquartered in Tempe, AZ, is a manufacturer of solar photovoltaic panels, modules, and systems for utility-scale development projects. The company employs 8,100 people and is recognized as the world's largest thin-film solar module manufacturer, utilizing cadmium telluride technology.</a:t>
            </a:r>
          </a:p>
          <a:p>
            <a:pPr>
              <a:buFont typeface="Arial" panose="020B0604020202020204" pitchFamily="34" charset="0"/>
              <a:buChar char="•"/>
            </a:pPr>
            <a:r>
              <a:rPr lang="en-US" b="1" i="0">
                <a:solidFill>
                  <a:srgbClr val="11304D"/>
                </a:solidFill>
                <a:effectLst/>
                <a:latin typeface="PitchBookFont"/>
              </a:rPr>
              <a:t>Deal History &amp; Financials:</a:t>
            </a:r>
            <a:r>
              <a:rPr lang="en-US" b="0" i="0">
                <a:solidFill>
                  <a:srgbClr val="11304D"/>
                </a:solidFill>
                <a:effectLst/>
                <a:latin typeface="PitchBookFont"/>
              </a:rPr>
              <a:t> First Solar reported $1.59B in quarterly revenue (79.67% growth YoY) and $589.22M Normalized EBITDA as of September 30, 2025. The company </a:t>
            </a:r>
            <a:r>
              <a:rPr lang="en-US" b="0" i="0" err="1">
                <a:solidFill>
                  <a:srgbClr val="11304D"/>
                </a:solidFill>
                <a:effectLst/>
                <a:latin typeface="PitchBookFont"/>
              </a:rPr>
              <a:t>ol</a:t>
            </a:r>
            <a:r>
              <a:rPr lang="en-US" err="1">
                <a:solidFill>
                  <a:srgbClr val="11304D"/>
                </a:solidFill>
                <a:latin typeface="PitchBookFont"/>
              </a:rPr>
              <a:t>completed</a:t>
            </a:r>
            <a:r>
              <a:rPr lang="en-US">
                <a:solidFill>
                  <a:srgbClr val="11304D"/>
                </a:solidFill>
                <a:latin typeface="PitchBookFont"/>
              </a:rPr>
              <a:t> a </a:t>
            </a:r>
            <a:r>
              <a:rPr lang="en-US">
                <a:solidFill>
                  <a:srgbClr val="26649E"/>
                </a:solidFill>
                <a:latin typeface="PitchBookFont"/>
                <a:hlinkClick r:id="rId17"/>
              </a:rPr>
              <a:t>secondary transaction</a:t>
            </a:r>
            <a:r>
              <a:rPr lang="en-US">
                <a:solidFill>
                  <a:srgbClr val="11304D"/>
                </a:solidFill>
                <a:latin typeface="PitchBookFont"/>
              </a:rPr>
              <a:t> on September 21, 2020, where Mr. Lukas T. Walton </a:t>
            </a:r>
            <a:r>
              <a:rPr lang="en-US" err="1">
                <a:solidFill>
                  <a:srgbClr val="11304D"/>
                </a:solidFill>
                <a:latin typeface="PitchBookFont"/>
              </a:rPr>
              <a:t>s</a:t>
            </a:r>
            <a:r>
              <a:rPr lang="en-US" b="0" i="0" err="1">
                <a:solidFill>
                  <a:srgbClr val="11304D"/>
                </a:solidFill>
                <a:effectLst/>
                <a:latin typeface="PitchBookFont"/>
              </a:rPr>
              <a:t>d</a:t>
            </a:r>
            <a:r>
              <a:rPr lang="en-US" b="0" i="0">
                <a:solidFill>
                  <a:srgbClr val="11304D"/>
                </a:solidFill>
                <a:effectLst/>
                <a:latin typeface="PitchBookFont"/>
              </a:rPr>
              <a:t> an 8.2% stake for $592.46M. First Solar </a:t>
            </a:r>
            <a:r>
              <a:rPr lang="en-US" b="0" i="0" u="none" strike="noStrike">
                <a:solidFill>
                  <a:srgbClr val="26649E"/>
                </a:solidFill>
                <a:effectLst/>
                <a:latin typeface="PitchBookFont"/>
                <a:hlinkClick r:id="rId18"/>
              </a:rPr>
              <a:t>raised</a:t>
            </a:r>
            <a:r>
              <a:rPr lang="en-US" b="0" i="0">
                <a:solidFill>
                  <a:srgbClr val="11304D"/>
                </a:solidFill>
                <a:effectLst/>
                <a:latin typeface="PitchBookFont"/>
              </a:rPr>
              <a:t> $400M in its initial public offering on November 17, 2006, selling 20,000,000 shares on NASDAQ under the ticker FSLR.</a:t>
            </a:r>
          </a:p>
          <a:p>
            <a:pPr algn="l">
              <a:buFont typeface="Arial" panose="020B0604020202020204" pitchFamily="34" charset="0"/>
              <a:buChar char="•"/>
            </a:pPr>
            <a:r>
              <a:rPr lang="en-US" b="1" i="0">
                <a:solidFill>
                  <a:srgbClr val="11304D"/>
                </a:solidFill>
                <a:effectLst/>
                <a:latin typeface="PitchBookFont"/>
              </a:rPr>
              <a:t>Investors &amp; Team:</a:t>
            </a:r>
            <a:r>
              <a:rPr lang="en-US" b="0" i="0">
                <a:solidFill>
                  <a:srgbClr val="11304D"/>
                </a:solidFill>
                <a:effectLst/>
                <a:latin typeface="PitchBookFont"/>
              </a:rPr>
              <a:t> First Solar is led by </a:t>
            </a:r>
            <a:r>
              <a:rPr lang="en-US" b="0" i="0" u="none" strike="noStrike">
                <a:solidFill>
                  <a:srgbClr val="26649E"/>
                </a:solidFill>
                <a:effectLst/>
                <a:latin typeface="PitchBookFont"/>
                <a:hlinkClick r:id="rId19"/>
              </a:rPr>
              <a:t>Mark Widmar</a:t>
            </a:r>
            <a:r>
              <a:rPr lang="en-US" b="0" i="0">
                <a:solidFill>
                  <a:srgbClr val="11304D"/>
                </a:solidFill>
                <a:effectLst/>
                <a:latin typeface="PitchBookFont"/>
              </a:rPr>
              <a:t> as CEO. Key executives include </a:t>
            </a:r>
            <a:r>
              <a:rPr lang="en-US" b="0" i="0" u="none" strike="noStrike">
                <a:solidFill>
                  <a:srgbClr val="26649E"/>
                </a:solidFill>
                <a:effectLst/>
                <a:latin typeface="PitchBookFont"/>
                <a:hlinkClick r:id="rId20"/>
              </a:rPr>
              <a:t>Alex Bradley</a:t>
            </a:r>
            <a:r>
              <a:rPr lang="en-US" b="0" i="0">
                <a:solidFill>
                  <a:srgbClr val="11304D"/>
                </a:solidFill>
                <a:effectLst/>
                <a:latin typeface="PitchBookFont"/>
              </a:rPr>
              <a:t> (CFO), </a:t>
            </a:r>
            <a:r>
              <a:rPr lang="en-US" b="0" i="0" u="none" strike="noStrike">
                <a:solidFill>
                  <a:srgbClr val="26649E"/>
                </a:solidFill>
                <a:effectLst/>
                <a:latin typeface="PitchBookFont"/>
                <a:hlinkClick r:id="rId21"/>
              </a:rPr>
              <a:t>Markus Gloeckler</a:t>
            </a:r>
            <a:r>
              <a:rPr lang="en-US" b="0" i="0">
                <a:solidFill>
                  <a:srgbClr val="11304D"/>
                </a:solidFill>
                <a:effectLst/>
                <a:latin typeface="PitchBookFont"/>
              </a:rPr>
              <a:t> (CTO), and </a:t>
            </a:r>
            <a:r>
              <a:rPr lang="en-US" b="0" i="0" u="none" strike="noStrike">
                <a:solidFill>
                  <a:srgbClr val="26649E"/>
                </a:solidFill>
                <a:effectLst/>
                <a:latin typeface="PitchBookFont"/>
                <a:hlinkClick r:id="rId22"/>
              </a:rPr>
              <a:t>Caroline Stockdale</a:t>
            </a:r>
            <a:r>
              <a:rPr lang="en-US" b="0" i="0">
                <a:solidFill>
                  <a:srgbClr val="11304D"/>
                </a:solidFill>
                <a:effectLst/>
                <a:latin typeface="PitchBookFont"/>
              </a:rPr>
              <a:t> (Chief People and Communications Officer). Former investor includes </a:t>
            </a:r>
            <a:r>
              <a:rPr lang="en-US" b="0" i="0" u="none" strike="noStrike">
                <a:solidFill>
                  <a:srgbClr val="26649E"/>
                </a:solidFill>
                <a:effectLst/>
                <a:latin typeface="PitchBookFont"/>
                <a:hlinkClick r:id="rId23"/>
              </a:rPr>
              <a:t>True North Partners.</a:t>
            </a:r>
            <a:endParaRPr lang="en-US" b="0" i="0">
              <a:solidFill>
                <a:srgbClr val="11304D"/>
              </a:solidFill>
              <a:effectLst/>
              <a:latin typeface="PitchBookFont"/>
            </a:endParaRPr>
          </a:p>
          <a:p>
            <a:pPr algn="l">
              <a:buFont typeface="Arial" panose="020B0604020202020204" pitchFamily="34" charset="0"/>
              <a:buChar char="•"/>
            </a:pPr>
            <a:r>
              <a:rPr lang="en-US" b="1" i="0">
                <a:solidFill>
                  <a:srgbClr val="11304D"/>
                </a:solidFill>
                <a:effectLst/>
                <a:latin typeface="PitchBookFont"/>
              </a:rPr>
              <a:t>Investment Activity:</a:t>
            </a:r>
            <a:r>
              <a:rPr lang="en-US" b="0" i="0">
                <a:solidFill>
                  <a:srgbClr val="11304D"/>
                </a:solidFill>
                <a:effectLst/>
                <a:latin typeface="PitchBookFont"/>
              </a:rPr>
              <a:t> First Solar has recently acquired </a:t>
            </a:r>
            <a:r>
              <a:rPr lang="en-US" b="0" i="0" u="none" strike="noStrike">
                <a:solidFill>
                  <a:srgbClr val="26649E"/>
                </a:solidFill>
                <a:effectLst/>
                <a:latin typeface="PitchBookFont"/>
                <a:hlinkClick r:id="rId24"/>
              </a:rPr>
              <a:t>Evolar</a:t>
            </a:r>
            <a:r>
              <a:rPr lang="en-US" b="0" i="0">
                <a:solidFill>
                  <a:srgbClr val="11304D"/>
                </a:solidFill>
                <a:effectLst/>
                <a:latin typeface="PitchBookFont"/>
              </a:rPr>
              <a:t> and made investments in solar technology companies like </a:t>
            </a:r>
            <a:r>
              <a:rPr lang="en-US" b="0" i="0" u="none" strike="noStrike" err="1">
                <a:solidFill>
                  <a:srgbClr val="26649E"/>
                </a:solidFill>
                <a:effectLst/>
                <a:latin typeface="PitchBookFont"/>
                <a:hlinkClick r:id="rId25"/>
              </a:rPr>
              <a:t>CubicPV</a:t>
            </a:r>
            <a:r>
              <a:rPr lang="en-US" b="0" i="0">
                <a:solidFill>
                  <a:srgbClr val="11304D"/>
                </a:solidFill>
                <a:effectLst/>
                <a:latin typeface="PitchBookFont"/>
              </a:rPr>
              <a:t> and </a:t>
            </a:r>
            <a:r>
              <a:rPr lang="en-US" b="0" i="0" u="none" strike="noStrike">
                <a:solidFill>
                  <a:srgbClr val="26649E"/>
                </a:solidFill>
                <a:effectLst/>
                <a:latin typeface="PitchBookFont"/>
                <a:hlinkClick r:id="rId26"/>
              </a:rPr>
              <a:t>Peloton Output Park</a:t>
            </a:r>
            <a:r>
              <a:rPr lang="en-US" b="0" i="0">
                <a:solidFill>
                  <a:srgbClr val="11304D"/>
                </a:solidFill>
                <a:effectLst/>
                <a:latin typeface="PitchBookFont"/>
              </a:rPr>
              <a:t>, focusing on enhancing its manufacturing capabilities and solar panel technology.</a:t>
            </a:r>
          </a:p>
        </p:txBody>
      </p:sp>
      <p:sp>
        <p:nvSpPr>
          <p:cNvPr id="2095" name="文本框 12">
            <a:extLst>
              <a:ext uri="{FF2B5EF4-FFF2-40B4-BE49-F238E27FC236}">
                <a16:creationId xmlns:a16="http://schemas.microsoft.com/office/drawing/2014/main" id="{AD99131F-47D5-D564-4D7A-F2A3E472F7D6}"/>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Company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2096" name="Slide Number Placeholder 2095">
            <a:extLst>
              <a:ext uri="{FF2B5EF4-FFF2-40B4-BE49-F238E27FC236}">
                <a16:creationId xmlns:a16="http://schemas.microsoft.com/office/drawing/2014/main" id="{89C1BD3B-C980-59FB-7B38-91AC11491972}"/>
              </a:ext>
            </a:extLst>
          </p:cNvPr>
          <p:cNvSpPr>
            <a:spLocks noGrp="1"/>
          </p:cNvSpPr>
          <p:nvPr>
            <p:ph type="sldNum" sz="quarter" idx="11"/>
          </p:nvPr>
        </p:nvSpPr>
        <p:spPr/>
        <p:txBody>
          <a:bodyPr/>
          <a:lstStyle/>
          <a:p>
            <a:fld id="{F784C2FE-5F9B-4427-9C28-891DD8B6E49E}" type="slidenum">
              <a:rPr lang="en-US" smtClean="0"/>
              <a:pPr/>
              <a:t>3</a:t>
            </a:fld>
            <a:endParaRPr lang="en-US" sz="900"/>
          </a:p>
        </p:txBody>
      </p:sp>
      <p:pic>
        <p:nvPicPr>
          <p:cNvPr id="5" name="Graphic 4" descr="Presentation with pie chart with solid fill">
            <a:extLst>
              <a:ext uri="{FF2B5EF4-FFF2-40B4-BE49-F238E27FC236}">
                <a16:creationId xmlns:a16="http://schemas.microsoft.com/office/drawing/2014/main" id="{4D3FAECE-E807-90AB-91D6-CAAC37071BA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293938" y="3387725"/>
            <a:ext cx="455284" cy="455284"/>
          </a:xfrm>
          <a:prstGeom prst="rect">
            <a:avLst/>
          </a:prstGeom>
        </p:spPr>
      </p:pic>
      <p:pic>
        <p:nvPicPr>
          <p:cNvPr id="7" name="Graphic 6" descr="Upward trend with solid fill">
            <a:extLst>
              <a:ext uri="{FF2B5EF4-FFF2-40B4-BE49-F238E27FC236}">
                <a16:creationId xmlns:a16="http://schemas.microsoft.com/office/drawing/2014/main" id="{7B75861B-26F0-3269-C25F-AA3532E757D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293938" y="3948113"/>
            <a:ext cx="455284" cy="455284"/>
          </a:xfrm>
          <a:prstGeom prst="rect">
            <a:avLst/>
          </a:prstGeom>
        </p:spPr>
      </p:pic>
      <p:pic>
        <p:nvPicPr>
          <p:cNvPr id="21" name="Picture 20">
            <a:extLst>
              <a:ext uri="{FF2B5EF4-FFF2-40B4-BE49-F238E27FC236}">
                <a16:creationId xmlns:a16="http://schemas.microsoft.com/office/drawing/2014/main" id="{91A5FC4E-1F23-4517-8ED5-588B42D86E8B}"/>
              </a:ext>
            </a:extLst>
          </p:cNvPr>
          <p:cNvPicPr>
            <a:picLocks noChangeAspect="1"/>
          </p:cNvPicPr>
          <p:nvPr/>
        </p:nvPicPr>
        <p:blipFill>
          <a:blip r:embed="rId31"/>
          <a:srcRect t="58024" b="5910"/>
          <a:stretch/>
        </p:blipFill>
        <p:spPr>
          <a:xfrm>
            <a:off x="10871937" y="4477879"/>
            <a:ext cx="4176767" cy="1466530"/>
          </a:xfrm>
          <a:prstGeom prst="rect">
            <a:avLst/>
          </a:prstGeom>
        </p:spPr>
      </p:pic>
    </p:spTree>
    <p:custDataLst>
      <p:custData r:id="rId1"/>
    </p:custDataLst>
    <p:extLst>
      <p:ext uri="{BB962C8B-B14F-4D97-AF65-F5344CB8AC3E}">
        <p14:creationId xmlns:p14="http://schemas.microsoft.com/office/powerpoint/2010/main" val="47566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CAED46-65D0-24DF-295E-CB7364D150D4}"/>
            </a:ext>
          </a:extLst>
        </p:cNvPr>
        <p:cNvGrpSpPr/>
        <p:nvPr/>
      </p:nvGrpSpPr>
      <p:grpSpPr>
        <a:xfrm>
          <a:off x="0" y="0"/>
          <a:ext cx="0" cy="0"/>
          <a:chOff x="0" y="0"/>
          <a:chExt cx="0" cy="0"/>
        </a:xfrm>
      </p:grpSpPr>
      <p:sp>
        <p:nvSpPr>
          <p:cNvPr id="26" name="矩形: 圆角 28">
            <a:extLst>
              <a:ext uri="{FF2B5EF4-FFF2-40B4-BE49-F238E27FC236}">
                <a16:creationId xmlns:a16="http://schemas.microsoft.com/office/drawing/2014/main" id="{29F5A292-8511-616D-4ED5-2500740AB5B3}"/>
              </a:ext>
            </a:extLst>
          </p:cNvPr>
          <p:cNvSpPr/>
          <p:nvPr/>
        </p:nvSpPr>
        <p:spPr>
          <a:xfrm>
            <a:off x="5521960" y="1507482"/>
            <a:ext cx="4493302" cy="247204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3" name="Diagram 32">
            <a:extLst>
              <a:ext uri="{FF2B5EF4-FFF2-40B4-BE49-F238E27FC236}">
                <a16:creationId xmlns:a16="http://schemas.microsoft.com/office/drawing/2014/main" id="{CE96D79F-BE35-E108-80AD-ADA67E26110C}"/>
              </a:ext>
            </a:extLst>
          </p:cNvPr>
          <p:cNvGraphicFramePr/>
          <p:nvPr>
            <p:extLst>
              <p:ext uri="{D42A27DB-BD31-4B8C-83A1-F6EECF244321}">
                <p14:modId xmlns:p14="http://schemas.microsoft.com/office/powerpoint/2010/main" val="218924126"/>
              </p:ext>
            </p:extLst>
          </p:nvPr>
        </p:nvGraphicFramePr>
        <p:xfrm>
          <a:off x="5505207" y="1629122"/>
          <a:ext cx="4507793" cy="1096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think-cell data - do not delete" hidden="1">
            <a:extLst>
              <a:ext uri="{FF2B5EF4-FFF2-40B4-BE49-F238E27FC236}">
                <a16:creationId xmlns:a16="http://schemas.microsoft.com/office/drawing/2014/main" id="{0DAB726B-5D1F-14B4-09E1-B98C1C198022}"/>
              </a:ext>
            </a:extLst>
          </p:cNvPr>
          <p:cNvGraphicFramePr>
            <a:graphicFrameLocks/>
          </p:cNvGraphicFramePr>
          <p:nvPr>
            <p:custDataLst>
              <p:tags r:id="rId2"/>
            </p:custDataLst>
            <p:extLst>
              <p:ext uri="{D42A27DB-BD31-4B8C-83A1-F6EECF244321}">
                <p14:modId xmlns:p14="http://schemas.microsoft.com/office/powerpoint/2010/main" val="26851426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782" imgH="782" progId="TCLayout.ActiveDocument.1">
                  <p:embed/>
                </p:oleObj>
              </mc:Choice>
              <mc:Fallback>
                <p:oleObj name="think-cell Slide" r:id="rId10" imgW="782" imgH="782" progId="TCLayout.ActiveDocument.1">
                  <p:embed/>
                  <p:pic>
                    <p:nvPicPr>
                      <p:cNvPr id="9" name="think-cell data - do not delete" hidden="1">
                        <a:extLst>
                          <a:ext uri="{FF2B5EF4-FFF2-40B4-BE49-F238E27FC236}">
                            <a16:creationId xmlns:a16="http://schemas.microsoft.com/office/drawing/2014/main" id="{0DAB726B-5D1F-14B4-09E1-B98C1C19802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4" name="矩形: 圆角 28">
            <a:extLst>
              <a:ext uri="{FF2B5EF4-FFF2-40B4-BE49-F238E27FC236}">
                <a16:creationId xmlns:a16="http://schemas.microsoft.com/office/drawing/2014/main" id="{C561EB14-F508-64B6-2311-FA6E6A0AD3DA}"/>
              </a:ext>
            </a:extLst>
          </p:cNvPr>
          <p:cNvSpPr/>
          <p:nvPr/>
        </p:nvSpPr>
        <p:spPr>
          <a:xfrm>
            <a:off x="5521960" y="4716004"/>
            <a:ext cx="4493302" cy="201138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矩形: 圆角 28">
            <a:extLst>
              <a:ext uri="{FF2B5EF4-FFF2-40B4-BE49-F238E27FC236}">
                <a16:creationId xmlns:a16="http://schemas.microsoft.com/office/drawing/2014/main" id="{9A2E01E3-298D-80E0-87E7-F64CF310D604}"/>
              </a:ext>
            </a:extLst>
          </p:cNvPr>
          <p:cNvSpPr/>
          <p:nvPr/>
        </p:nvSpPr>
        <p:spPr>
          <a:xfrm>
            <a:off x="758957" y="1507483"/>
            <a:ext cx="4493302" cy="523325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H" sz="9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文本框 16">
            <a:extLst>
              <a:ext uri="{FF2B5EF4-FFF2-40B4-BE49-F238E27FC236}">
                <a16:creationId xmlns:a16="http://schemas.microsoft.com/office/drawing/2014/main" id="{3D0C91BD-53EB-6B9F-FDF9-4B31353B785A}"/>
              </a:ext>
            </a:extLst>
          </p:cNvPr>
          <p:cNvSpPr txBox="1"/>
          <p:nvPr/>
        </p:nvSpPr>
        <p:spPr>
          <a:xfrm>
            <a:off x="736991"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CdTe’s</a:t>
            </a:r>
            <a:r>
              <a:rPr lang="en-US"/>
              <a:t> superior yield, stability and footprint give FSLR a performance edge that silicon competitors cannot replicate</a:t>
            </a:r>
            <a:endParaRPr lang="en-US" altLang="zh-CN"/>
          </a:p>
        </p:txBody>
      </p:sp>
      <p:sp>
        <p:nvSpPr>
          <p:cNvPr id="7" name="文本框 16">
            <a:extLst>
              <a:ext uri="{FF2B5EF4-FFF2-40B4-BE49-F238E27FC236}">
                <a16:creationId xmlns:a16="http://schemas.microsoft.com/office/drawing/2014/main" id="{DA3AD9DC-2EFE-2E0E-490D-ED501DDA4B8C}"/>
              </a:ext>
            </a:extLst>
          </p:cNvPr>
          <p:cNvSpPr txBox="1"/>
          <p:nvPr/>
        </p:nvSpPr>
        <p:spPr>
          <a:xfrm>
            <a:off x="5521960" y="4817706"/>
            <a:ext cx="4483576" cy="1327864"/>
          </a:xfrm>
          <a:prstGeom prst="rect">
            <a:avLst/>
          </a:prstGeom>
          <a:noFill/>
        </p:spPr>
        <p:txBody>
          <a:bodyPr wrap="square" lIns="80582" tIns="40291" rIns="80582" bIns="40291" anchor="t">
            <a:spAutoFit/>
          </a:bodyPr>
          <a:lstStyle/>
          <a:p>
            <a:r>
              <a:rPr lang="en-GB" sz="900" b="1">
                <a:solidFill>
                  <a:srgbClr val="003565"/>
                </a:solidFill>
              </a:rPr>
              <a:t>FSLR is the only top-10 module producer outside China</a:t>
            </a:r>
            <a:r>
              <a:rPr lang="en-GB" sz="900">
                <a:solidFill>
                  <a:srgbClr val="003565"/>
                </a:solidFill>
              </a:rPr>
              <a:t>, with </a:t>
            </a:r>
            <a:r>
              <a:rPr lang="en-GB" sz="900" b="1">
                <a:solidFill>
                  <a:srgbClr val="003565"/>
                </a:solidFill>
              </a:rPr>
              <a:t>&gt;14 GW U.S. capacity by 2026</a:t>
            </a:r>
            <a:r>
              <a:rPr lang="en-GB" sz="900">
                <a:solidFill>
                  <a:srgbClr val="003565"/>
                </a:solidFill>
              </a:rPr>
              <a:t> </a:t>
            </a:r>
            <a:r>
              <a:rPr lang="en-GB" sz="900"/>
              <a:t>from Ohio and Alabama expansions.</a:t>
            </a:r>
          </a:p>
          <a:p>
            <a:pPr marL="171450" indent="-171450">
              <a:buFont typeface="Wingdings" pitchFamily="2" charset="2"/>
              <a:buChar char="§"/>
            </a:pPr>
            <a:r>
              <a:rPr lang="en-GB" sz="900" b="1">
                <a:solidFill>
                  <a:srgbClr val="003565"/>
                </a:solidFill>
              </a:rPr>
              <a:t>U.S. footprint makes FSLR a preferred utility supplier</a:t>
            </a:r>
            <a:r>
              <a:rPr lang="en-GB" sz="900">
                <a:solidFill>
                  <a:srgbClr val="003565"/>
                </a:solidFill>
              </a:rPr>
              <a:t> </a:t>
            </a:r>
            <a:r>
              <a:rPr lang="en-GB" sz="900"/>
              <a:t>amid tariff risk, procurement uncertainty, and stricter grid reliability standards.</a:t>
            </a:r>
          </a:p>
          <a:p>
            <a:endParaRPr lang="en-GB" sz="900"/>
          </a:p>
          <a:p>
            <a:r>
              <a:rPr lang="en-GB" sz="900" b="1">
                <a:solidFill>
                  <a:srgbClr val="003565"/>
                </a:solidFill>
              </a:rPr>
              <a:t>Fully FEOC-compliant operations</a:t>
            </a:r>
            <a:r>
              <a:rPr lang="en-GB" sz="900">
                <a:solidFill>
                  <a:srgbClr val="003565"/>
                </a:solidFill>
              </a:rPr>
              <a:t> </a:t>
            </a:r>
            <a:r>
              <a:rPr lang="en-GB" sz="900"/>
              <a:t>secure IRA 45X + Domestic Content bonuses and meet future U.S. federal procurement rules.</a:t>
            </a:r>
          </a:p>
          <a:p>
            <a:pPr marL="171450" indent="-171450">
              <a:buFont typeface="Wingdings" pitchFamily="2" charset="2"/>
              <a:buChar char="§"/>
            </a:pPr>
            <a:r>
              <a:rPr lang="en-GB" sz="900" b="1">
                <a:solidFill>
                  <a:srgbClr val="003565"/>
                </a:solidFill>
              </a:rPr>
              <a:t>Perrysburg R&amp;D campus (&gt; $1bn)</a:t>
            </a:r>
            <a:r>
              <a:rPr lang="en-GB" sz="900">
                <a:solidFill>
                  <a:srgbClr val="003565"/>
                </a:solidFill>
              </a:rPr>
              <a:t> </a:t>
            </a:r>
            <a:r>
              <a:rPr lang="en-GB" sz="900"/>
              <a:t>supports a roadmap toward </a:t>
            </a:r>
            <a:r>
              <a:rPr lang="en-GB" sz="900" b="1">
                <a:solidFill>
                  <a:srgbClr val="003565"/>
                </a:solidFill>
              </a:rPr>
              <a:t>23–24% efficiency</a:t>
            </a:r>
            <a:r>
              <a:rPr lang="en-GB" sz="900"/>
              <a:t>, reducing BOS and system-level costs.</a:t>
            </a:r>
          </a:p>
        </p:txBody>
      </p:sp>
      <p:sp>
        <p:nvSpPr>
          <p:cNvPr id="31" name="Slide Number Placeholder 30">
            <a:extLst>
              <a:ext uri="{FF2B5EF4-FFF2-40B4-BE49-F238E27FC236}">
                <a16:creationId xmlns:a16="http://schemas.microsoft.com/office/drawing/2014/main" id="{343A8F22-A654-BE4C-D730-E2E7506D848E}"/>
              </a:ext>
            </a:extLst>
          </p:cNvPr>
          <p:cNvSpPr>
            <a:spLocks noGrp="1"/>
          </p:cNvSpPr>
          <p:nvPr>
            <p:ph type="sldNum" sz="quarter" idx="12"/>
          </p:nvPr>
        </p:nvSpPr>
        <p:spPr/>
        <p:txBody>
          <a:bodyPr/>
          <a:lstStyle/>
          <a:p>
            <a:r>
              <a:rPr lang="en-GB" altLang="zh-CN" sz="700">
                <a:latin typeface="Open Sans" panose="020B0606030504020204" pitchFamily="34" charset="0"/>
                <a:cs typeface="Open Sans" panose="020B0606030504020204" pitchFamily="34" charset="0"/>
              </a:rPr>
              <a:t>Source:</a:t>
            </a:r>
            <a:r>
              <a:rPr lang="en-US" sz="700">
                <a:latin typeface="Open Sans" panose="020B0606030504020204" pitchFamily="34" charset="0"/>
                <a:ea typeface="Open Sans" panose="020B0606030504020204" pitchFamily="34" charset="0"/>
                <a:cs typeface="Open Sans" panose="020B0606030504020204" pitchFamily="34" charset="0"/>
              </a:rPr>
              <a:t> First Solar Sustainability Report (2023). Available at: </a:t>
            </a:r>
            <a:r>
              <a:rPr lang="en-US" sz="700">
                <a:latin typeface="Open Sans" panose="020B0606030504020204" pitchFamily="34" charset="0"/>
                <a:ea typeface="Open Sans" panose="020B0606030504020204" pitchFamily="34" charset="0"/>
                <a:cs typeface="Open Sans" panose="020B0606030504020204" pitchFamily="34" charset="0"/>
                <a:hlinkClick r:id="rId12"/>
              </a:rPr>
              <a:t>https://www.responsibilityreports.com/HostedData/ResponsibilityReportArchive/f/NASDAQ_FSLR_2023.pdf</a:t>
            </a:r>
            <a:r>
              <a:rPr lang="en-US" sz="700">
                <a:latin typeface="Open Sans" panose="020B0606030504020204" pitchFamily="34" charset="0"/>
                <a:ea typeface="Open Sans" panose="020B0606030504020204" pitchFamily="34" charset="0"/>
                <a:cs typeface="Open Sans" panose="020B0606030504020204" pitchFamily="34" charset="0"/>
              </a:rPr>
              <a:t>, </a:t>
            </a:r>
            <a:r>
              <a:rPr lang="en-GB" sz="700" i="1"/>
              <a:t>First Solar Annual Report</a:t>
            </a:r>
            <a:r>
              <a:rPr lang="en-GB" sz="700"/>
              <a:t> (2024). Available at: </a:t>
            </a:r>
            <a:r>
              <a:rPr lang="en-GB" sz="700">
                <a:hlinkClick r:id="rId13"/>
              </a:rPr>
              <a:t>https://s202.q4cdn.com/499595574/files/doc_financials/2024/ar/First-Solar-2024-Annual-Report-Web-Ready.pdf</a:t>
            </a:r>
            <a:r>
              <a:rPr lang="en-GB" sz="700"/>
              <a:t>.</a:t>
            </a: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zh-CN" altLang="en-US" sz="700">
              <a:latin typeface="Open Sans" panose="020B0606030504020204" pitchFamily="34" charset="0"/>
              <a:cs typeface="Open Sans" panose="020B0606030504020204" pitchFamily="34" charset="0"/>
            </a:endParaRPr>
          </a:p>
        </p:txBody>
      </p:sp>
      <p:sp>
        <p:nvSpPr>
          <p:cNvPr id="4" name="文本框 16">
            <a:extLst>
              <a:ext uri="{FF2B5EF4-FFF2-40B4-BE49-F238E27FC236}">
                <a16:creationId xmlns:a16="http://schemas.microsoft.com/office/drawing/2014/main" id="{257CB688-D907-8B17-077B-6C4CEFD2A657}"/>
              </a:ext>
            </a:extLst>
          </p:cNvPr>
          <p:cNvSpPr txBox="1"/>
          <p:nvPr/>
        </p:nvSpPr>
        <p:spPr>
          <a:xfrm>
            <a:off x="736991" y="1599972"/>
            <a:ext cx="4486956" cy="1958806"/>
          </a:xfrm>
          <a:prstGeom prst="rect">
            <a:avLst/>
          </a:prstGeom>
          <a:noFill/>
        </p:spPr>
        <p:txBody>
          <a:bodyPr wrap="square" lIns="80582" tIns="40291" rIns="80582" bIns="40291" anchor="t">
            <a:spAutoFit/>
          </a:bodyPr>
          <a:lstStyle/>
          <a:p>
            <a:r>
              <a:rPr lang="en-GB" sz="900" b="1" err="1">
                <a:solidFill>
                  <a:srgbClr val="003565"/>
                </a:solidFill>
              </a:rPr>
              <a:t>CdTe</a:t>
            </a:r>
            <a:r>
              <a:rPr lang="en-GB" sz="900" b="1">
                <a:solidFill>
                  <a:srgbClr val="003565"/>
                </a:solidFill>
              </a:rPr>
              <a:t> modules deliver ~6% higher energy yield vs. c-Si</a:t>
            </a:r>
            <a:r>
              <a:rPr lang="en-GB" sz="900">
                <a:solidFill>
                  <a:srgbClr val="003565"/>
                </a:solidFill>
              </a:rPr>
              <a:t> </a:t>
            </a:r>
            <a:r>
              <a:rPr lang="en-GB" sz="900"/>
              <a:t>in hot, humid, and low-light conditions due to superior spectral response and a </a:t>
            </a:r>
            <a:r>
              <a:rPr lang="en-GB" sz="900" b="1">
                <a:solidFill>
                  <a:srgbClr val="003565"/>
                </a:solidFill>
              </a:rPr>
              <a:t>–0.28%/°C temperature coefficient</a:t>
            </a:r>
            <a:r>
              <a:rPr lang="en-GB" sz="900"/>
              <a:t>.</a:t>
            </a:r>
          </a:p>
          <a:p>
            <a:pPr marL="171450" indent="-171450">
              <a:buFont typeface="Wingdings" pitchFamily="2" charset="2"/>
              <a:buChar char="§"/>
            </a:pPr>
            <a:r>
              <a:rPr lang="en-GB" sz="900" b="1">
                <a:solidFill>
                  <a:srgbClr val="003565"/>
                </a:solidFill>
              </a:rPr>
              <a:t>Thin-film </a:t>
            </a:r>
            <a:r>
              <a:rPr lang="en-GB" sz="900" b="1" err="1">
                <a:solidFill>
                  <a:srgbClr val="003565"/>
                </a:solidFill>
              </a:rPr>
              <a:t>CdTe</a:t>
            </a:r>
            <a:r>
              <a:rPr lang="en-GB" sz="900" b="1">
                <a:solidFill>
                  <a:srgbClr val="003565"/>
                </a:solidFill>
              </a:rPr>
              <a:t> architecture avoids silicon-specific failures</a:t>
            </a:r>
            <a:r>
              <a:rPr lang="en-GB" sz="900">
                <a:solidFill>
                  <a:srgbClr val="003565"/>
                </a:solidFill>
              </a:rPr>
              <a:t> </a:t>
            </a:r>
            <a:r>
              <a:rPr lang="en-GB" sz="900"/>
              <a:t>(cell cracking, LID/LETID, micro-fractures), improving reliability in harsh climates.</a:t>
            </a:r>
          </a:p>
          <a:p>
            <a:endParaRPr lang="en-GB" sz="900" b="1"/>
          </a:p>
          <a:p>
            <a:r>
              <a:rPr lang="en-GB" sz="900" b="1">
                <a:solidFill>
                  <a:srgbClr val="003565"/>
                </a:solidFill>
              </a:rPr>
              <a:t>Lowest life-cycle emissions, water use, and energy-payback time</a:t>
            </a:r>
            <a:r>
              <a:rPr lang="en-GB" sz="900">
                <a:solidFill>
                  <a:srgbClr val="003565"/>
                </a:solidFill>
              </a:rPr>
              <a:t> </a:t>
            </a:r>
            <a:r>
              <a:rPr lang="en-GB" sz="900"/>
              <a:t>in the industry, supporting adoption by utilities with ESG mandates and Scope 3 goals.</a:t>
            </a:r>
          </a:p>
          <a:p>
            <a:pPr marL="171450" indent="-171450">
              <a:buFont typeface="Wingdings" pitchFamily="2" charset="2"/>
              <a:buChar char="§"/>
            </a:pPr>
            <a:r>
              <a:rPr lang="en-GB" sz="900" b="1">
                <a:solidFill>
                  <a:srgbClr val="003565"/>
                </a:solidFill>
              </a:rPr>
              <a:t>0.3% annual degradation rate</a:t>
            </a:r>
            <a:r>
              <a:rPr lang="en-GB" sz="900">
                <a:solidFill>
                  <a:srgbClr val="003565"/>
                </a:solidFill>
              </a:rPr>
              <a:t> </a:t>
            </a:r>
            <a:r>
              <a:rPr lang="en-GB" sz="900"/>
              <a:t>extends useful life by ~9 years relative to c-Si, reducing long-term </a:t>
            </a:r>
            <a:r>
              <a:rPr lang="en-GB" sz="900" b="1"/>
              <a:t>LCOE</a:t>
            </a:r>
            <a:r>
              <a:rPr lang="en-GB" sz="900"/>
              <a:t> for utility-scale assets.</a:t>
            </a:r>
          </a:p>
          <a:p>
            <a:pPr marL="171450" indent="-171450">
              <a:buFont typeface="Wingdings" pitchFamily="2" charset="2"/>
              <a:buChar char="§"/>
            </a:pPr>
            <a:r>
              <a:rPr lang="en-GB" sz="900" b="1">
                <a:solidFill>
                  <a:srgbClr val="003565"/>
                </a:solidFill>
              </a:rPr>
              <a:t>ESG advantage</a:t>
            </a:r>
            <a:r>
              <a:rPr lang="en-GB" sz="900" b="1"/>
              <a:t>:</a:t>
            </a:r>
            <a:r>
              <a:rPr lang="en-GB" sz="900"/>
              <a:t> ~90% material recovery and reusable packaging.</a:t>
            </a:r>
          </a:p>
          <a:p>
            <a:pPr marL="171450" indent="-171450">
              <a:spcAft>
                <a:spcPts val="600"/>
              </a:spcAft>
              <a:buFont typeface="Wingdings" pitchFamily="2" charset="2"/>
              <a:buChar char="§"/>
            </a:pP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600"/>
              </a:spcAft>
              <a:buFont typeface="Wingdings"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6" name="文本框 16">
            <a:extLst>
              <a:ext uri="{FF2B5EF4-FFF2-40B4-BE49-F238E27FC236}">
                <a16:creationId xmlns:a16="http://schemas.microsoft.com/office/drawing/2014/main" id="{3CEFADCC-5B52-E687-5D33-D551CFE82C73}"/>
              </a:ext>
            </a:extLst>
          </p:cNvPr>
          <p:cNvSpPr txBox="1"/>
          <p:nvPr/>
        </p:nvSpPr>
        <p:spPr>
          <a:xfrm>
            <a:off x="5521960" y="1599972"/>
            <a:ext cx="4483576" cy="2158861"/>
          </a:xfrm>
          <a:prstGeom prst="rect">
            <a:avLst/>
          </a:prstGeom>
          <a:noFill/>
        </p:spPr>
        <p:txBody>
          <a:bodyPr wrap="square" lIns="80582" tIns="40291" rIns="80582" bIns="40291" anchor="t">
            <a:spAutoFit/>
          </a:bodyPr>
          <a:lstStyle/>
          <a:p>
            <a:r>
              <a:rPr lang="en-GB" sz="900" b="1">
                <a:solidFill>
                  <a:srgbClr val="003565"/>
                </a:solidFill>
              </a:rPr>
              <a:t>Vertical integration shields FSLR from polysilicon price cycles</a:t>
            </a:r>
            <a:r>
              <a:rPr lang="en-GB" sz="900"/>
              <a:t>, wafer shortages, SEA tariff risks (support stable COGS and higher throughput yields)</a:t>
            </a:r>
          </a:p>
          <a:p>
            <a:endParaRPr lang="en-GB" sz="900"/>
          </a:p>
          <a:p>
            <a:endParaRPr lang="en-GB" sz="900"/>
          </a:p>
          <a:p>
            <a:endParaRPr lang="en-GB" sz="900"/>
          </a:p>
          <a:p>
            <a:endParaRPr lang="en-GB" sz="900"/>
          </a:p>
          <a:p>
            <a:pPr marL="171450" indent="-171450">
              <a:buFont typeface="Wingdings" pitchFamily="2" charset="2"/>
              <a:buChar char="§"/>
            </a:pPr>
            <a:r>
              <a:rPr lang="en-GB" sz="900"/>
              <a:t>A </a:t>
            </a:r>
            <a:r>
              <a:rPr lang="en-GB" sz="900" b="1">
                <a:solidFill>
                  <a:srgbClr val="003565"/>
                </a:solidFill>
              </a:rPr>
              <a:t>single-location continuous-flow process (~4 hours)</a:t>
            </a:r>
            <a:r>
              <a:rPr lang="en-GB" sz="900">
                <a:solidFill>
                  <a:srgbClr val="003565"/>
                </a:solidFill>
              </a:rPr>
              <a:t> </a:t>
            </a:r>
            <a:r>
              <a:rPr lang="en-GB" sz="900"/>
              <a:t>replaces the multi-stage, multi-country silicon chain, reducing logistics and quality-control costs.</a:t>
            </a:r>
          </a:p>
          <a:p>
            <a:endParaRPr lang="en-GB" sz="900" b="1"/>
          </a:p>
          <a:p>
            <a:r>
              <a:rPr lang="en-GB" sz="900" b="1">
                <a:solidFill>
                  <a:srgbClr val="003565"/>
                </a:solidFill>
              </a:rPr>
              <a:t>Proprietary </a:t>
            </a:r>
            <a:r>
              <a:rPr lang="en-GB" sz="900" b="1" err="1">
                <a:solidFill>
                  <a:srgbClr val="003565"/>
                </a:solidFill>
              </a:rPr>
              <a:t>CdTe</a:t>
            </a:r>
            <a:r>
              <a:rPr lang="en-GB" sz="900" b="1">
                <a:solidFill>
                  <a:srgbClr val="003565"/>
                </a:solidFill>
              </a:rPr>
              <a:t> vapor deposition, glass sourcing, and recycling</a:t>
            </a:r>
            <a:r>
              <a:rPr lang="en-GB" sz="900"/>
              <a:t> have cut module cost per watt by </a:t>
            </a:r>
            <a:r>
              <a:rPr lang="en-GB" sz="900" b="1">
                <a:solidFill>
                  <a:srgbClr val="003565"/>
                </a:solidFill>
              </a:rPr>
              <a:t>~35% since 2020</a:t>
            </a:r>
            <a:r>
              <a:rPr lang="en-GB" sz="900"/>
              <a:t>, despite c-Si price volatility.</a:t>
            </a:r>
          </a:p>
          <a:p>
            <a:pPr marL="171450" indent="-171450">
              <a:buFont typeface="Wingdings" pitchFamily="2" charset="2"/>
              <a:buChar char="§"/>
            </a:pPr>
            <a:r>
              <a:rPr lang="en-GB" sz="900"/>
              <a:t>Integrated operations support </a:t>
            </a:r>
            <a:r>
              <a:rPr lang="en-GB" sz="900" b="1">
                <a:solidFill>
                  <a:srgbClr val="003565"/>
                </a:solidFill>
              </a:rPr>
              <a:t>higher gross margins (≈40–55%)</a:t>
            </a:r>
            <a:r>
              <a:rPr lang="en-GB" sz="900">
                <a:solidFill>
                  <a:srgbClr val="003565"/>
                </a:solidFill>
              </a:rPr>
              <a:t> </a:t>
            </a:r>
            <a:r>
              <a:rPr lang="en-GB" sz="900"/>
              <a:t>and </a:t>
            </a:r>
            <a:r>
              <a:rPr lang="en-GB" sz="900" b="1">
                <a:solidFill>
                  <a:srgbClr val="003565"/>
                </a:solidFill>
              </a:rPr>
              <a:t>stable ASPs (~$0.28–0.30/W)</a:t>
            </a:r>
            <a:r>
              <a:rPr lang="en-GB" sz="900">
                <a:solidFill>
                  <a:srgbClr val="003565"/>
                </a:solidFill>
              </a:rPr>
              <a:t>, </a:t>
            </a:r>
            <a:r>
              <a:rPr lang="en-GB" sz="900"/>
              <a:t>outperforming c-Si peers even in volatile markets.</a:t>
            </a:r>
          </a:p>
          <a:p>
            <a:pPr marL="171450" indent="-171450">
              <a:buFont typeface="Wingdings" pitchFamily="2" charset="2"/>
              <a:buChar char="§"/>
            </a:pPr>
            <a:r>
              <a:rPr lang="en-GB" sz="900"/>
              <a:t>Margin resilience reflects </a:t>
            </a:r>
            <a:r>
              <a:rPr lang="en-GB" sz="900" b="1">
                <a:solidFill>
                  <a:srgbClr val="003565"/>
                </a:solidFill>
              </a:rPr>
              <a:t>technology differentiation</a:t>
            </a:r>
            <a:r>
              <a:rPr lang="en-GB" sz="900">
                <a:solidFill>
                  <a:srgbClr val="003565"/>
                </a:solidFill>
              </a:rPr>
              <a:t> </a:t>
            </a:r>
            <a:r>
              <a:rPr lang="en-GB" sz="900"/>
              <a:t>and </a:t>
            </a:r>
            <a:r>
              <a:rPr lang="en-GB" sz="900" b="1">
                <a:solidFill>
                  <a:srgbClr val="003565"/>
                </a:solidFill>
              </a:rPr>
              <a:t>U.S. policy support</a:t>
            </a:r>
            <a:r>
              <a:rPr lang="en-GB" sz="900"/>
              <a:t>, reinforcing strong pricing power.</a:t>
            </a:r>
          </a:p>
        </p:txBody>
      </p:sp>
      <p:sp>
        <p:nvSpPr>
          <p:cNvPr id="10" name="Footer Placeholder 4">
            <a:extLst>
              <a:ext uri="{FF2B5EF4-FFF2-40B4-BE49-F238E27FC236}">
                <a16:creationId xmlns:a16="http://schemas.microsoft.com/office/drawing/2014/main" id="{EB445871-4525-6015-74EB-AF678ECF487F}"/>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Chart 10">
            <a:extLst>
              <a:ext uri="{FF2B5EF4-FFF2-40B4-BE49-F238E27FC236}">
                <a16:creationId xmlns:a16="http://schemas.microsoft.com/office/drawing/2014/main" id="{3A6E3248-06B5-756B-CFDC-356CE8E6EC59}"/>
              </a:ext>
            </a:extLst>
          </p:cNvPr>
          <p:cNvGraphicFramePr/>
          <p:nvPr>
            <p:extLst>
              <p:ext uri="{D42A27DB-BD31-4B8C-83A1-F6EECF244321}">
                <p14:modId xmlns:p14="http://schemas.microsoft.com/office/powerpoint/2010/main" val="3121189768"/>
              </p:ext>
            </p:extLst>
          </p:nvPr>
        </p:nvGraphicFramePr>
        <p:xfrm>
          <a:off x="3573179" y="3684093"/>
          <a:ext cx="1580437" cy="2407621"/>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8" name="Chart 17">
            <a:extLst>
              <a:ext uri="{FF2B5EF4-FFF2-40B4-BE49-F238E27FC236}">
                <a16:creationId xmlns:a16="http://schemas.microsoft.com/office/drawing/2014/main" id="{8E5D2797-D35D-91A6-039E-2AC3C86D6F01}"/>
              </a:ext>
            </a:extLst>
          </p:cNvPr>
          <p:cNvGraphicFramePr/>
          <p:nvPr>
            <p:extLst>
              <p:ext uri="{D42A27DB-BD31-4B8C-83A1-F6EECF244321}">
                <p14:modId xmlns:p14="http://schemas.microsoft.com/office/powerpoint/2010/main" val="851209710"/>
              </p:ext>
            </p:extLst>
          </p:nvPr>
        </p:nvGraphicFramePr>
        <p:xfrm>
          <a:off x="2278531" y="3696087"/>
          <a:ext cx="1418407" cy="236023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0" name="Chart 19">
            <a:extLst>
              <a:ext uri="{FF2B5EF4-FFF2-40B4-BE49-F238E27FC236}">
                <a16:creationId xmlns:a16="http://schemas.microsoft.com/office/drawing/2014/main" id="{24C42D84-64B2-B8F2-6923-7A7226A6C6BC}"/>
              </a:ext>
            </a:extLst>
          </p:cNvPr>
          <p:cNvGraphicFramePr/>
          <p:nvPr>
            <p:extLst>
              <p:ext uri="{D42A27DB-BD31-4B8C-83A1-F6EECF244321}">
                <p14:modId xmlns:p14="http://schemas.microsoft.com/office/powerpoint/2010/main" val="1803524702"/>
              </p:ext>
            </p:extLst>
          </p:nvPr>
        </p:nvGraphicFramePr>
        <p:xfrm>
          <a:off x="840553" y="3638001"/>
          <a:ext cx="1476000" cy="2527111"/>
        </p:xfrm>
        <a:graphic>
          <a:graphicData uri="http://schemas.openxmlformats.org/drawingml/2006/chart">
            <c:chart xmlns:c="http://schemas.openxmlformats.org/drawingml/2006/chart" xmlns:r="http://schemas.openxmlformats.org/officeDocument/2006/relationships" r:id="rId16"/>
          </a:graphicData>
        </a:graphic>
      </p:graphicFrame>
      <p:sp>
        <p:nvSpPr>
          <p:cNvPr id="5" name="Title 1">
            <a:extLst>
              <a:ext uri="{FF2B5EF4-FFF2-40B4-BE49-F238E27FC236}">
                <a16:creationId xmlns:a16="http://schemas.microsoft.com/office/drawing/2014/main" id="{1DF9B683-6F08-00F9-D060-39AB38069CB8}"/>
              </a:ext>
            </a:extLst>
          </p:cNvPr>
          <p:cNvSpPr>
            <a:spLocks noGrp="1"/>
          </p:cNvSpPr>
          <p:nvPr>
            <p:ph type="title"/>
          </p:nvPr>
        </p:nvSpPr>
        <p:spPr>
          <a:xfrm>
            <a:off x="738664" y="414000"/>
            <a:ext cx="7992586" cy="580772"/>
          </a:xfrm>
        </p:spPr>
        <p:txBody>
          <a:bodyPr vert="horz" rIns="0"/>
          <a:lstStyle/>
          <a:p>
            <a:r>
              <a:rPr lang="en-IE">
                <a:solidFill>
                  <a:schemeClr val="accent1">
                    <a:lumMod val="75000"/>
                  </a:schemeClr>
                </a:solidFill>
              </a:rPr>
              <a:t>Undisputed Domestic Leader </a:t>
            </a:r>
            <a:r>
              <a:rPr lang="en-US" b="0"/>
              <a:t>| </a:t>
            </a:r>
            <a:r>
              <a:rPr lang="en-US" altLang="zh-CN" b="0" err="1">
                <a:latin typeface="Times New Roman" panose="02020603050405020304" pitchFamily="18" charset="0"/>
                <a:ea typeface="Open Sans" panose="020B0606030504020204" pitchFamily="34" charset="0"/>
                <a:cs typeface="Times New Roman" panose="02020603050405020304" pitchFamily="18" charset="0"/>
              </a:rPr>
              <a:t>CdTe</a:t>
            </a:r>
            <a:r>
              <a:rPr lang="en-US" altLang="zh-CN" b="0">
                <a:latin typeface="Times New Roman" panose="02020603050405020304" pitchFamily="18" charset="0"/>
                <a:ea typeface="Open Sans" panose="020B0606030504020204" pitchFamily="34" charset="0"/>
                <a:cs typeface="Times New Roman" panose="02020603050405020304" pitchFamily="18" charset="0"/>
              </a:rPr>
              <a:t> delivers superior energy yield and FSLR’s integrated U.S. supply chain enables a structurally lower cost per watt</a:t>
            </a:r>
            <a:endParaRPr lang="en-IE" b="0"/>
          </a:p>
        </p:txBody>
      </p:sp>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16E12FF-7230-D658-183C-49FE82D41A81}"/>
              </a:ext>
            </a:extLst>
          </p:cNvPr>
          <p:cNvSpPr>
            <a:spLocks noChangeArrowheads="1"/>
          </p:cNvSpPr>
          <p:nvPr/>
        </p:nvSpPr>
        <p:spPr bwMode="gray">
          <a:xfrm>
            <a:off x="5518580" y="4361175"/>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Domestic Leadership: Scaled U.S. Manufacturing</a:t>
            </a:r>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EC24D93-8FF1-95AD-65EA-E0F3D5EADDA8}"/>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Technology Leadership: </a:t>
            </a:r>
            <a:r>
              <a:rPr kumimoji="0" lang="en-US" sz="1400" b="1" i="0" u="none" strike="noStrike" kern="1200" cap="none" spc="0" normalizeH="0" baseline="0" noProof="0" err="1">
                <a:ln>
                  <a:noFill/>
                </a:ln>
                <a:solidFill>
                  <a:srgbClr val="003868"/>
                </a:solidFill>
                <a:effectLst/>
                <a:uLnTx/>
                <a:uFillTx/>
                <a:latin typeface="Playfair Display"/>
                <a:ea typeface="MS PGothic"/>
                <a:cs typeface="Arial"/>
              </a:rPr>
              <a:t>CdTe</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Solar Innovation</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B0D8ECA-F047-7A0B-F06D-4E2BB2EEA364}"/>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Cost Leadership: Vertical Integration &amp; Efficiency</a:t>
            </a:r>
          </a:p>
        </p:txBody>
      </p:sp>
      <p:sp>
        <p:nvSpPr>
          <p:cNvPr id="25" name="文本框 16">
            <a:extLst>
              <a:ext uri="{FF2B5EF4-FFF2-40B4-BE49-F238E27FC236}">
                <a16:creationId xmlns:a16="http://schemas.microsoft.com/office/drawing/2014/main" id="{12DD8C33-2CDB-8575-3E0E-7BF697FC6EFE}"/>
              </a:ext>
            </a:extLst>
          </p:cNvPr>
          <p:cNvSpPr txBox="1"/>
          <p:nvPr/>
        </p:nvSpPr>
        <p:spPr>
          <a:xfrm>
            <a:off x="5525090" y="6336962"/>
            <a:ext cx="4490172"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FSLR’s domestic scale and FEOC compliance uniquely position it as the preferred supplier in a tightening U.S. policy environment</a:t>
            </a:r>
            <a:endParaRPr lang="en-US" altLang="zh-CN"/>
          </a:p>
        </p:txBody>
      </p:sp>
      <p:sp>
        <p:nvSpPr>
          <p:cNvPr id="34" name="TextBox 33">
            <a:extLst>
              <a:ext uri="{FF2B5EF4-FFF2-40B4-BE49-F238E27FC236}">
                <a16:creationId xmlns:a16="http://schemas.microsoft.com/office/drawing/2014/main" id="{90C96553-3B7A-0B3B-B76E-1A834F7AA97B}"/>
              </a:ext>
            </a:extLst>
          </p:cNvPr>
          <p:cNvSpPr txBox="1"/>
          <p:nvPr/>
        </p:nvSpPr>
        <p:spPr>
          <a:xfrm>
            <a:off x="758957" y="3357058"/>
            <a:ext cx="4439752" cy="261610"/>
          </a:xfrm>
          <a:prstGeom prst="rect">
            <a:avLst/>
          </a:prstGeom>
          <a:noFill/>
        </p:spPr>
        <p:txBody>
          <a:bodyPr wrap="square">
            <a:spAutoFit/>
          </a:bodyPr>
          <a:lstStyle/>
          <a:p>
            <a:pPr rtl="0">
              <a:defRPr sz="1080" b="0" i="0" u="none" strike="noStrike" kern="1200" spc="0" baseline="0">
                <a:solidFill>
                  <a:prstClr val="black">
                    <a:lumMod val="65000"/>
                    <a:lumOff val="35000"/>
                  </a:prstClr>
                </a:solidFill>
                <a:latin typeface="+mn-lt"/>
                <a:ea typeface="+mn-ea"/>
                <a:cs typeface="+mn-cs"/>
              </a:defRPr>
            </a:pPr>
            <a:r>
              <a:rPr lang="en-US" sz="1100" b="1">
                <a:solidFill>
                  <a:schemeClr val="accent1">
                    <a:lumMod val="75000"/>
                  </a:schemeClr>
                </a:solidFill>
              </a:rPr>
              <a:t>Environmental Footprints of First Solar Compared to C-Si</a:t>
            </a:r>
          </a:p>
        </p:txBody>
      </p:sp>
      <p:sp>
        <p:nvSpPr>
          <p:cNvPr id="35" name="文本框 16">
            <a:extLst>
              <a:ext uri="{FF2B5EF4-FFF2-40B4-BE49-F238E27FC236}">
                <a16:creationId xmlns:a16="http://schemas.microsoft.com/office/drawing/2014/main" id="{5913EA37-8A21-69A8-C0F3-64B409C0748C}"/>
              </a:ext>
            </a:extLst>
          </p:cNvPr>
          <p:cNvSpPr txBox="1"/>
          <p:nvPr/>
        </p:nvSpPr>
        <p:spPr>
          <a:xfrm>
            <a:off x="5521960" y="3921622"/>
            <a:ext cx="4474288"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Vertical integration delivers a structurally lower cost base and higher, more resilient margins through the cycle.</a:t>
            </a:r>
            <a:endParaRPr lang="en-US" altLang="zh-CN"/>
          </a:p>
        </p:txBody>
      </p:sp>
      <p:sp>
        <p:nvSpPr>
          <p:cNvPr id="2" name="Oval 1">
            <a:extLst>
              <a:ext uri="{FF2B5EF4-FFF2-40B4-BE49-F238E27FC236}">
                <a16:creationId xmlns:a16="http://schemas.microsoft.com/office/drawing/2014/main" id="{D72451B9-2C40-2CD1-1689-D882D0B289ED}"/>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1</a:t>
            </a:r>
          </a:p>
        </p:txBody>
      </p:sp>
      <p:sp>
        <p:nvSpPr>
          <p:cNvPr id="23" name="TextBox 22">
            <a:extLst>
              <a:ext uri="{FF2B5EF4-FFF2-40B4-BE49-F238E27FC236}">
                <a16:creationId xmlns:a16="http://schemas.microsoft.com/office/drawing/2014/main" id="{064C2C89-32F2-CD20-7FC6-AABF7AC1B943}"/>
              </a:ext>
            </a:extLst>
          </p:cNvPr>
          <p:cNvSpPr txBox="1"/>
          <p:nvPr/>
        </p:nvSpPr>
        <p:spPr>
          <a:xfrm>
            <a:off x="1644303" y="-413652"/>
            <a:ext cx="7455594" cy="369332"/>
          </a:xfrm>
          <a:prstGeom prst="rect">
            <a:avLst/>
          </a:prstGeom>
          <a:solidFill>
            <a:srgbClr val="FFD41F"/>
          </a:solidFill>
        </p:spPr>
        <p:txBody>
          <a:bodyPr wrap="square">
            <a:spAutoFit/>
          </a:bodyPr>
          <a:lstStyle>
            <a:defPPr>
              <a:defRPr lang="en-US"/>
            </a:defPPr>
            <a:lvl1pPr algn="ctr">
              <a:defRPr b="1">
                <a:solidFill>
                  <a:srgbClr val="FF0000"/>
                </a:solidFill>
              </a:defRPr>
            </a:lvl1pPr>
          </a:lstStyle>
          <a:p>
            <a:r>
              <a:rPr lang="en-US"/>
              <a:t>Technology + Vertical Integration = Structural Cost Advantage</a:t>
            </a:r>
          </a:p>
        </p:txBody>
      </p:sp>
      <p:sp>
        <p:nvSpPr>
          <p:cNvPr id="37" name="文本框 12">
            <a:extLst>
              <a:ext uri="{FF2B5EF4-FFF2-40B4-BE49-F238E27FC236}">
                <a16:creationId xmlns:a16="http://schemas.microsoft.com/office/drawing/2014/main" id="{2105CED5-FAC2-13B3-7BFF-B8BB8D42C7F3}"/>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1</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8" name="Slide Number Placeholder 2">
            <a:extLst>
              <a:ext uri="{FF2B5EF4-FFF2-40B4-BE49-F238E27FC236}">
                <a16:creationId xmlns:a16="http://schemas.microsoft.com/office/drawing/2014/main" id="{9257B46C-AA29-CF66-89A7-B5AD121E843F}"/>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30</a:t>
            </a:fld>
            <a:endParaRPr lang="en-US" sz="900"/>
          </a:p>
        </p:txBody>
      </p:sp>
      <p:sp>
        <p:nvSpPr>
          <p:cNvPr id="16" name="Rectangle 15">
            <a:extLst>
              <a:ext uri="{FF2B5EF4-FFF2-40B4-BE49-F238E27FC236}">
                <a16:creationId xmlns:a16="http://schemas.microsoft.com/office/drawing/2014/main" id="{9C8E263B-9A1F-C1A4-A6F9-958AD6731937}"/>
              </a:ext>
            </a:extLst>
          </p:cNvPr>
          <p:cNvSpPr/>
          <p:nvPr/>
        </p:nvSpPr>
        <p:spPr>
          <a:xfrm>
            <a:off x="1309069" y="5990687"/>
            <a:ext cx="121920" cy="121920"/>
          </a:xfrm>
          <a:prstGeom prst="rect">
            <a:avLst/>
          </a:prstGeom>
          <a:solidFill>
            <a:srgbClr val="003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2AC6DA08-2F54-FB71-4DFA-FE17AE373B68}"/>
              </a:ext>
            </a:extLst>
          </p:cNvPr>
          <p:cNvSpPr txBox="1"/>
          <p:nvPr/>
        </p:nvSpPr>
        <p:spPr>
          <a:xfrm>
            <a:off x="1400020" y="5934280"/>
            <a:ext cx="1135948"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C-Si</a:t>
            </a:r>
          </a:p>
        </p:txBody>
      </p:sp>
      <p:sp>
        <p:nvSpPr>
          <p:cNvPr id="21" name="Rectangle 20">
            <a:extLst>
              <a:ext uri="{FF2B5EF4-FFF2-40B4-BE49-F238E27FC236}">
                <a16:creationId xmlns:a16="http://schemas.microsoft.com/office/drawing/2014/main" id="{EA76F404-8568-708E-3CE2-B48002CE4F20}"/>
              </a:ext>
            </a:extLst>
          </p:cNvPr>
          <p:cNvSpPr/>
          <p:nvPr/>
        </p:nvSpPr>
        <p:spPr>
          <a:xfrm>
            <a:off x="2047139" y="5977013"/>
            <a:ext cx="121920" cy="121920"/>
          </a:xfrm>
          <a:prstGeom prst="rect">
            <a:avLst/>
          </a:prstGeom>
          <a:solidFill>
            <a:srgbClr val="48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B13EFEA6-805D-90BC-73D4-A7635305F8C9}"/>
              </a:ext>
            </a:extLst>
          </p:cNvPr>
          <p:cNvSpPr txBox="1"/>
          <p:nvPr/>
        </p:nvSpPr>
        <p:spPr>
          <a:xfrm>
            <a:off x="2138089" y="5920606"/>
            <a:ext cx="1295029"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6</a:t>
            </a:r>
          </a:p>
        </p:txBody>
      </p:sp>
      <p:sp>
        <p:nvSpPr>
          <p:cNvPr id="27" name="Rectangle 26">
            <a:extLst>
              <a:ext uri="{FF2B5EF4-FFF2-40B4-BE49-F238E27FC236}">
                <a16:creationId xmlns:a16="http://schemas.microsoft.com/office/drawing/2014/main" id="{DC1356D7-DF3D-F1AF-2BA1-FD7053062464}"/>
              </a:ext>
            </a:extLst>
          </p:cNvPr>
          <p:cNvSpPr/>
          <p:nvPr/>
        </p:nvSpPr>
        <p:spPr>
          <a:xfrm>
            <a:off x="3512816" y="5972127"/>
            <a:ext cx="121920" cy="12192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4C32E043-2D1B-A065-B5C4-7450AAA0A3D6}"/>
              </a:ext>
            </a:extLst>
          </p:cNvPr>
          <p:cNvSpPr txBox="1"/>
          <p:nvPr/>
        </p:nvSpPr>
        <p:spPr>
          <a:xfrm>
            <a:off x="3603767" y="5915720"/>
            <a:ext cx="1379514"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7</a:t>
            </a:r>
          </a:p>
        </p:txBody>
      </p:sp>
    </p:spTree>
    <p:custDataLst>
      <p:custData r:id="rId1"/>
    </p:custDataLst>
    <p:extLst>
      <p:ext uri="{BB962C8B-B14F-4D97-AF65-F5344CB8AC3E}">
        <p14:creationId xmlns:p14="http://schemas.microsoft.com/office/powerpoint/2010/main" val="2254543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D0DC37-A0AD-1652-8840-4C521289489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E7FAD0B-BAD5-241F-A659-1E82693D7817}"/>
              </a:ext>
            </a:extLst>
          </p:cNvPr>
          <p:cNvGraphicFramePr>
            <a:graphicFrameLocks/>
          </p:cNvGraphicFramePr>
          <p:nvPr>
            <p:custDataLst>
              <p:tags r:id="rId2"/>
            </p:custDataLst>
            <p:extLst>
              <p:ext uri="{D42A27DB-BD31-4B8C-83A1-F6EECF244321}">
                <p14:modId xmlns:p14="http://schemas.microsoft.com/office/powerpoint/2010/main" val="2873382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8" name="think-cell data - do not delete" hidden="1">
                        <a:extLst>
                          <a:ext uri="{FF2B5EF4-FFF2-40B4-BE49-F238E27FC236}">
                            <a16:creationId xmlns:a16="http://schemas.microsoft.com/office/drawing/2014/main" id="{5E7FAD0B-BAD5-241F-A659-1E82693D78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矩形: 圆角 28">
            <a:extLst>
              <a:ext uri="{FF2B5EF4-FFF2-40B4-BE49-F238E27FC236}">
                <a16:creationId xmlns:a16="http://schemas.microsoft.com/office/drawing/2014/main" id="{4370CD8D-7B9F-06E4-472D-6B4AE4E23EF2}"/>
              </a:ext>
            </a:extLst>
          </p:cNvPr>
          <p:cNvSpPr/>
          <p:nvPr/>
        </p:nvSpPr>
        <p:spPr>
          <a:xfrm>
            <a:off x="5521960" y="4450080"/>
            <a:ext cx="4493302" cy="2277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Heavy capex cycle is winding down, with 2025–2028 growth funded largely via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45X credit </a:t>
            </a:r>
            <a:r>
              <a:rPr lang="en-US" sz="9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monetisation</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operating cash flow.</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Q3-25 results show a maturing financial profile (GM 38.3%, $456m net income) even before new capacity and full 45X capture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Transferability of tax credits (&gt; $2bn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monetised</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 far) accelerates free cash flow, reducing reliance on debt or equity financing</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low net-debt position and expanding U.S. margin structure position it as a durable cash generator through the decade.</a:t>
            </a: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矩形: 圆角 28">
            <a:extLst>
              <a:ext uri="{FF2B5EF4-FFF2-40B4-BE49-F238E27FC236}">
                <a16:creationId xmlns:a16="http://schemas.microsoft.com/office/drawing/2014/main" id="{168E3B72-008C-E336-92F9-933BABD188C2}"/>
              </a:ext>
            </a:extLst>
          </p:cNvPr>
          <p:cNvSpPr/>
          <p:nvPr/>
        </p:nvSpPr>
        <p:spPr>
          <a:xfrm>
            <a:off x="5521960" y="1507483"/>
            <a:ext cx="4493302" cy="20318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highlight>
                  <a:srgbClr val="FFFF00"/>
                </a:highlight>
                <a:latin typeface="Open Sans" panose="020B0606030504020204" pitchFamily="34" charset="0"/>
                <a:ea typeface="Open Sans" panose="020B0606030504020204" pitchFamily="34" charset="0"/>
                <a:cs typeface="Open Sans" panose="020B0606030504020204" pitchFamily="34" charset="0"/>
              </a:rPr>
              <a:t>Updated 2024 forecasts raise U.S. 5-year demand growth from </a:t>
            </a:r>
            <a:r>
              <a:rPr lang="en-US" sz="900" b="1">
                <a:solidFill>
                  <a:schemeClr val="accent1">
                    <a:lumMod val="75000"/>
                  </a:schemeClr>
                </a:solidFill>
                <a:highlight>
                  <a:srgbClr val="FFFF00"/>
                </a:highlight>
                <a:latin typeface="Open Sans" panose="020B0606030504020204" pitchFamily="34" charset="0"/>
                <a:ea typeface="Open Sans" panose="020B0606030504020204" pitchFamily="34" charset="0"/>
                <a:cs typeface="Open Sans" panose="020B0606030504020204" pitchFamily="34" charset="0"/>
              </a:rPr>
              <a:t>+3.6% to +12.5%, </a:t>
            </a:r>
            <a:r>
              <a:rPr lang="en-US" sz="900">
                <a:solidFill>
                  <a:schemeClr val="tx1"/>
                </a:solidFill>
                <a:highlight>
                  <a:srgbClr val="FFFF00"/>
                </a:highlight>
                <a:latin typeface="Open Sans" panose="020B0606030504020204" pitchFamily="34" charset="0"/>
                <a:ea typeface="Open Sans" panose="020B0606030504020204" pitchFamily="34" charset="0"/>
                <a:cs typeface="Open Sans" panose="020B0606030504020204" pitchFamily="34" charset="0"/>
              </a:rPr>
              <a:t>driven by data </a:t>
            </a:r>
            <a:r>
              <a:rPr lang="en-US" sz="900" err="1">
                <a:solidFill>
                  <a:schemeClr val="tx1"/>
                </a:solidFill>
                <a:highlight>
                  <a:srgbClr val="FFFF00"/>
                </a:highlight>
                <a:latin typeface="Open Sans" panose="020B0606030504020204" pitchFamily="34" charset="0"/>
                <a:ea typeface="Open Sans" panose="020B0606030504020204" pitchFamily="34" charset="0"/>
                <a:cs typeface="Open Sans" panose="020B0606030504020204" pitchFamily="34" charset="0"/>
              </a:rPr>
              <a:t>centres</a:t>
            </a:r>
            <a:r>
              <a:rPr lang="en-US" sz="900">
                <a:solidFill>
                  <a:schemeClr val="tx1"/>
                </a:solidFill>
                <a:highlight>
                  <a:srgbClr val="FFFF00"/>
                </a:highlight>
                <a:latin typeface="Open Sans" panose="020B0606030504020204" pitchFamily="34" charset="0"/>
                <a:ea typeface="Open Sans" panose="020B0606030504020204" pitchFamily="34" charset="0"/>
                <a:cs typeface="Open Sans" panose="020B0606030504020204" pitchFamily="34" charset="0"/>
              </a:rPr>
              <a:t>, electrification, AI and industrial reshoring</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centre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-driven clusters (TX, VA, OH) increasingly require utility-scale solar to meet 24/7 load obligations, expanding contracted demand for domestic modules</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capacity additions remain below required levels, keeping domestic module supply tight despite global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3.7 GW U.S. expansion (2026–27) is fully FEOC-compliant and 45X-eligible, adding profitable volume in a structurally undersupplied market.</a:t>
            </a: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矩形: 圆角 28">
            <a:extLst>
              <a:ext uri="{FF2B5EF4-FFF2-40B4-BE49-F238E27FC236}">
                <a16:creationId xmlns:a16="http://schemas.microsoft.com/office/drawing/2014/main" id="{317C9DD7-FEA6-B745-CBA3-49722679F07C}"/>
              </a:ext>
            </a:extLst>
          </p:cNvPr>
          <p:cNvSpPr/>
          <p:nvPr/>
        </p:nvSpPr>
        <p:spPr>
          <a:xfrm>
            <a:off x="758957" y="1507483"/>
            <a:ext cx="4493302" cy="52332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contracted backlog totals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53.7 GW ($16.4bn)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through 2030, insulating it from spot-market volatility and global silicon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factories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fully booked through 2028</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ensuring fixed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utilisation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rates and predictable margin capture across the conversion cycle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79.2 GW pipeline (90%+ North America)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gives optionality for repricing at higher ASPs as demand tightens and FEOC enforcement intensifies</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Multi-year take-or-pay structures reduce revenue volatility and ensure stable cash conversion even during policy or interest-rate fluctuations.</a:t>
            </a:r>
          </a:p>
          <a:p>
            <a:pPr>
              <a:spcAft>
                <a:spcPts val="600"/>
              </a:spcAft>
              <a:buClr>
                <a:schemeClr val="accent1"/>
              </a:buCl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文本框 16">
            <a:extLst>
              <a:ext uri="{FF2B5EF4-FFF2-40B4-BE49-F238E27FC236}">
                <a16:creationId xmlns:a16="http://schemas.microsoft.com/office/drawing/2014/main" id="{FEC10980-74F4-FA3C-0DF3-14773081C8E9}"/>
              </a:ext>
            </a:extLst>
          </p:cNvPr>
          <p:cNvSpPr txBox="1"/>
          <p:nvPr/>
        </p:nvSpPr>
        <p:spPr>
          <a:xfrm>
            <a:off x="736991"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Contracted volumes secure </a:t>
            </a:r>
            <a:r>
              <a:rPr lang="en-US" i="1" err="1"/>
              <a:t>utilisation</a:t>
            </a:r>
            <a:r>
              <a:rPr lang="en-US" i="1"/>
              <a:t> and margins, giving FSLR unmatched earnings visibility into the next decade.</a:t>
            </a:r>
            <a:endParaRPr lang="en-US" altLang="zh-CN" i="1"/>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EC76F8F-EB70-CB3E-636B-C6A4640A8BEE}"/>
              </a:ext>
            </a:extLst>
          </p:cNvPr>
          <p:cNvSpPr>
            <a:spLocks noChangeArrowheads="1"/>
          </p:cNvSpPr>
          <p:nvPr/>
        </p:nvSpPr>
        <p:spPr bwMode="gray">
          <a:xfrm>
            <a:off x="5519055" y="4115159"/>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Shifting From Capex to Cash Generation</a:t>
            </a:r>
          </a:p>
        </p:txBody>
      </p:sp>
      <p:sp>
        <p:nvSpPr>
          <p:cNvPr id="3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2CE3F4D-F32F-1F3C-8A5B-B1B6EDD20B2B}"/>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Backlog Secures Multi-Year Revenue &amp; Pricing</a:t>
            </a:r>
          </a:p>
        </p:txBody>
      </p:sp>
      <p:sp>
        <p:nvSpPr>
          <p:cNvPr id="3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EE9B26BE-82AA-1B28-B55E-CB14DD70802F}"/>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US Load Growth Supports Capacity Expansion</a:t>
            </a:r>
          </a:p>
        </p:txBody>
      </p:sp>
      <p:sp>
        <p:nvSpPr>
          <p:cNvPr id="34" name="文本框 16">
            <a:extLst>
              <a:ext uri="{FF2B5EF4-FFF2-40B4-BE49-F238E27FC236}">
                <a16:creationId xmlns:a16="http://schemas.microsoft.com/office/drawing/2014/main" id="{077AF871-FED6-3A6E-3A38-C4A20632C1E3}"/>
              </a:ext>
            </a:extLst>
          </p:cNvPr>
          <p:cNvSpPr txBox="1"/>
          <p:nvPr/>
        </p:nvSpPr>
        <p:spPr>
          <a:xfrm>
            <a:off x="5525090" y="6336962"/>
            <a:ext cx="4490172"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FSLR is entering a high-margin, cash-generative phase with minimal financing needs and expanding free cash flow.</a:t>
            </a:r>
            <a:endParaRPr lang="en-US" altLang="zh-CN" i="1"/>
          </a:p>
        </p:txBody>
      </p:sp>
      <p:sp>
        <p:nvSpPr>
          <p:cNvPr id="35" name="文本框 16">
            <a:extLst>
              <a:ext uri="{FF2B5EF4-FFF2-40B4-BE49-F238E27FC236}">
                <a16:creationId xmlns:a16="http://schemas.microsoft.com/office/drawing/2014/main" id="{899D7F18-71AA-20DE-D6F9-358CF65F8C0B}"/>
              </a:ext>
            </a:extLst>
          </p:cNvPr>
          <p:cNvSpPr txBox="1"/>
          <p:nvPr/>
        </p:nvSpPr>
        <p:spPr>
          <a:xfrm>
            <a:off x="5525389" y="3472451"/>
            <a:ext cx="4474288"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Structural demand growth ensures domestic module supply remains tight, supporting continued ASP and share gains.</a:t>
            </a:r>
            <a:endParaRPr lang="en-US" altLang="zh-CN" i="1"/>
          </a:p>
        </p:txBody>
      </p:sp>
      <p:sp>
        <p:nvSpPr>
          <p:cNvPr id="31" name="Slide Number Placeholder 30">
            <a:extLst>
              <a:ext uri="{FF2B5EF4-FFF2-40B4-BE49-F238E27FC236}">
                <a16:creationId xmlns:a16="http://schemas.microsoft.com/office/drawing/2014/main" id="{DBD34FD8-20FF-7FAC-C283-668215872897}"/>
              </a:ext>
            </a:extLst>
          </p:cNvPr>
          <p:cNvSpPr>
            <a:spLocks noGrp="1"/>
          </p:cNvSpPr>
          <p:nvPr>
            <p:ph type="sldNum" sz="quarter" idx="12"/>
          </p:nvPr>
        </p:nvSpPr>
        <p:spPr/>
        <p:txBody>
          <a:bodyPr/>
          <a:lstStyle/>
          <a:p>
            <a:r>
              <a:rPr lang="en-US" altLang="zh-CN" sz="700"/>
              <a:t>Source: Capital IQ; Strategic Industries Surging: Driving US Power Demand (2024). Available at https://gridstrategiesllc.com/wp-content/uploads/National-Load-Growth-Report-2024.pdf;</a:t>
            </a:r>
          </a:p>
          <a:p>
            <a:r>
              <a:rPr lang="en-US" altLang="zh-CN" sz="700"/>
              <a:t>First Solar, Inc Q3 25 Earnings Call. Available at https://www.morningstar.com/stocks/xnas/fslr/earnings-transcripts</a:t>
            </a:r>
          </a:p>
          <a:p>
            <a:endParaRPr lang="en-US" altLang="zh-CN" sz="700"/>
          </a:p>
          <a:p>
            <a:endParaRPr lang="en-US" altLang="zh-CN" sz="700"/>
          </a:p>
        </p:txBody>
      </p:sp>
      <p:sp>
        <p:nvSpPr>
          <p:cNvPr id="4" name="Title 1">
            <a:extLst>
              <a:ext uri="{FF2B5EF4-FFF2-40B4-BE49-F238E27FC236}">
                <a16:creationId xmlns:a16="http://schemas.microsoft.com/office/drawing/2014/main" id="{BE3743A0-4B33-E79A-E77F-91E9953D0E57}"/>
              </a:ext>
            </a:extLst>
          </p:cNvPr>
          <p:cNvSpPr>
            <a:spLocks noGrp="1"/>
          </p:cNvSpPr>
          <p:nvPr>
            <p:ph type="title"/>
          </p:nvPr>
        </p:nvSpPr>
        <p:spPr>
          <a:xfrm>
            <a:off x="738664" y="414000"/>
            <a:ext cx="7916386" cy="580772"/>
          </a:xfrm>
        </p:spPr>
        <p:txBody>
          <a:bodyPr vert="horz" rIns="0"/>
          <a:lstStyle/>
          <a:p>
            <a:r>
              <a:rPr lang="en-IE">
                <a:solidFill>
                  <a:schemeClr val="accent1">
                    <a:lumMod val="75000"/>
                  </a:schemeClr>
                </a:solidFill>
              </a:rPr>
              <a:t>Premium Margins + Visibility </a:t>
            </a:r>
            <a:r>
              <a:rPr lang="en-US" b="0"/>
              <a:t>| </a:t>
            </a:r>
            <a:r>
              <a:rPr lang="en-US" altLang="zh-CN" b="0">
                <a:latin typeface="Times New Roman"/>
                <a:ea typeface="等线"/>
                <a:cs typeface="Times New Roman"/>
              </a:rPr>
              <a:t>A contracted backlog and rising U.S. load growth secure throughput, pricing stability and cash generation through 2030</a:t>
            </a:r>
            <a:endParaRPr lang="en-IE" b="0"/>
          </a:p>
        </p:txBody>
      </p:sp>
      <p:sp>
        <p:nvSpPr>
          <p:cNvPr id="2" name="Oval 1">
            <a:extLst>
              <a:ext uri="{FF2B5EF4-FFF2-40B4-BE49-F238E27FC236}">
                <a16:creationId xmlns:a16="http://schemas.microsoft.com/office/drawing/2014/main" id="{242B01C9-2B4E-073E-C1B2-D4F4A24A0F64}"/>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sp>
        <p:nvSpPr>
          <p:cNvPr id="17" name="TextBox 16">
            <a:extLst>
              <a:ext uri="{FF2B5EF4-FFF2-40B4-BE49-F238E27FC236}">
                <a16:creationId xmlns:a16="http://schemas.microsoft.com/office/drawing/2014/main" id="{4C2A2BF0-41CB-311B-084D-F4B54FD1A16C}"/>
              </a:ext>
            </a:extLst>
          </p:cNvPr>
          <p:cNvSpPr txBox="1"/>
          <p:nvPr/>
        </p:nvSpPr>
        <p:spPr>
          <a:xfrm>
            <a:off x="1008421" y="-424185"/>
            <a:ext cx="9021268" cy="369332"/>
          </a:xfrm>
          <a:prstGeom prst="rect">
            <a:avLst/>
          </a:prstGeom>
          <a:solidFill>
            <a:srgbClr val="FFD41F"/>
          </a:solidFill>
        </p:spPr>
        <p:txBody>
          <a:bodyPr wrap="square">
            <a:spAutoFit/>
          </a:bodyPr>
          <a:lstStyle/>
          <a:p>
            <a:r>
              <a:rPr lang="en-US" b="1">
                <a:solidFill>
                  <a:srgbClr val="FF0000"/>
                </a:solidFill>
              </a:rPr>
              <a:t>Main Message: Backlog + U.S. Load Growth = Multi-Year Margin Expansion</a:t>
            </a:r>
          </a:p>
        </p:txBody>
      </p:sp>
      <p:graphicFrame>
        <p:nvGraphicFramePr>
          <p:cNvPr id="18" name="Chart 17">
            <a:extLst>
              <a:ext uri="{FF2B5EF4-FFF2-40B4-BE49-F238E27FC236}">
                <a16:creationId xmlns:a16="http://schemas.microsoft.com/office/drawing/2014/main" id="{32BDC207-8993-0286-E05F-B6B159EEE7CC}"/>
              </a:ext>
            </a:extLst>
          </p:cNvPr>
          <p:cNvGraphicFramePr/>
          <p:nvPr>
            <p:extLst>
              <p:ext uri="{D42A27DB-BD31-4B8C-83A1-F6EECF244321}">
                <p14:modId xmlns:p14="http://schemas.microsoft.com/office/powerpoint/2010/main" val="3737258456"/>
              </p:ext>
            </p:extLst>
          </p:nvPr>
        </p:nvGraphicFramePr>
        <p:xfrm>
          <a:off x="1798097" y="3074747"/>
          <a:ext cx="3217661" cy="173431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4B5AF0F0-1A71-B8E8-4080-24D7D7A362D6}"/>
              </a:ext>
            </a:extLst>
          </p:cNvPr>
          <p:cNvGraphicFramePr/>
          <p:nvPr>
            <p:extLst>
              <p:ext uri="{D42A27DB-BD31-4B8C-83A1-F6EECF244321}">
                <p14:modId xmlns:p14="http://schemas.microsoft.com/office/powerpoint/2010/main" val="3506383311"/>
              </p:ext>
            </p:extLst>
          </p:nvPr>
        </p:nvGraphicFramePr>
        <p:xfrm>
          <a:off x="1942742" y="4645389"/>
          <a:ext cx="2882393" cy="1788620"/>
        </p:xfrm>
        <a:graphic>
          <a:graphicData uri="http://schemas.openxmlformats.org/drawingml/2006/chart">
            <c:chart xmlns:c="http://schemas.openxmlformats.org/drawingml/2006/chart" xmlns:r="http://schemas.openxmlformats.org/officeDocument/2006/relationships" r:id="rId8"/>
          </a:graphicData>
        </a:graphic>
      </p:graphicFrame>
      <p:sp>
        <p:nvSpPr>
          <p:cNvPr id="20" name="矩形: 圆角 3">
            <a:extLst>
              <a:ext uri="{FF2B5EF4-FFF2-40B4-BE49-F238E27FC236}">
                <a16:creationId xmlns:a16="http://schemas.microsoft.com/office/drawing/2014/main" id="{DC9CF5B9-F32C-4513-E8F7-1BB5E51F43FC}"/>
              </a:ext>
            </a:extLst>
          </p:cNvPr>
          <p:cNvSpPr/>
          <p:nvPr/>
        </p:nvSpPr>
        <p:spPr>
          <a:xfrm>
            <a:off x="962157" y="3039140"/>
            <a:ext cx="1664203" cy="373047"/>
          </a:xfrm>
          <a:prstGeom prst="rect">
            <a:avLst/>
          </a:prstGeom>
          <a:solidFill>
            <a:schemeClr val="bg1">
              <a:lumMod val="95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US" altLang="zh-CN" sz="881" b="1">
                <a:solidFill>
                  <a:srgbClr val="013565"/>
                </a:solidFill>
                <a:highlight>
                  <a:srgbClr val="FFFF00"/>
                </a:highlight>
                <a:latin typeface="Open Sans" panose="020B0606030504020204" pitchFamily="34" charset="0"/>
                <a:ea typeface="Open Sans" panose="020B0606030504020204" pitchFamily="34" charset="0"/>
                <a:cs typeface="Open Sans" panose="020B0606030504020204" pitchFamily="34" charset="0"/>
              </a:rPr>
              <a:t>Total Booking Opportunities (GW)</a:t>
            </a:r>
          </a:p>
        </p:txBody>
      </p:sp>
      <p:sp>
        <p:nvSpPr>
          <p:cNvPr id="21" name="矩形: 圆角 3">
            <a:extLst>
              <a:ext uri="{FF2B5EF4-FFF2-40B4-BE49-F238E27FC236}">
                <a16:creationId xmlns:a16="http://schemas.microsoft.com/office/drawing/2014/main" id="{E535F0A6-C596-E43F-A8BA-51798EB5EB97}"/>
              </a:ext>
            </a:extLst>
          </p:cNvPr>
          <p:cNvSpPr/>
          <p:nvPr/>
        </p:nvSpPr>
        <p:spPr>
          <a:xfrm>
            <a:off x="962157" y="4609063"/>
            <a:ext cx="1664203" cy="390427"/>
          </a:xfrm>
          <a:prstGeom prst="rect">
            <a:avLst/>
          </a:prstGeom>
          <a:solidFill>
            <a:schemeClr val="bg1">
              <a:lumMod val="95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US" altLang="zh-CN" sz="881" b="1">
                <a:solidFill>
                  <a:srgbClr val="013565"/>
                </a:solidFill>
                <a:highlight>
                  <a:srgbClr val="FFFF00"/>
                </a:highlight>
                <a:latin typeface="Open Sans" panose="020B0606030504020204" pitchFamily="34" charset="0"/>
                <a:ea typeface="Open Sans" panose="020B0606030504020204" pitchFamily="34" charset="0"/>
                <a:cs typeface="Open Sans" panose="020B0606030504020204" pitchFamily="34" charset="0"/>
              </a:rPr>
              <a:t>Mid-to-late Stage Opportunities (GW)</a:t>
            </a:r>
          </a:p>
        </p:txBody>
      </p:sp>
      <p:grpSp>
        <p:nvGrpSpPr>
          <p:cNvPr id="22" name="Group 21">
            <a:extLst>
              <a:ext uri="{FF2B5EF4-FFF2-40B4-BE49-F238E27FC236}">
                <a16:creationId xmlns:a16="http://schemas.microsoft.com/office/drawing/2014/main" id="{A0A98596-0EAE-6EAC-332F-967AC42C734A}"/>
              </a:ext>
            </a:extLst>
          </p:cNvPr>
          <p:cNvGrpSpPr/>
          <p:nvPr/>
        </p:nvGrpSpPr>
        <p:grpSpPr>
          <a:xfrm>
            <a:off x="9870925" y="4683793"/>
            <a:ext cx="3130878" cy="2089055"/>
            <a:chOff x="520568" y="3864101"/>
            <a:chExt cx="3423744" cy="2474509"/>
          </a:xfrm>
        </p:grpSpPr>
        <p:grpSp>
          <p:nvGrpSpPr>
            <p:cNvPr id="23" name="Group 22">
              <a:extLst>
                <a:ext uri="{FF2B5EF4-FFF2-40B4-BE49-F238E27FC236}">
                  <a16:creationId xmlns:a16="http://schemas.microsoft.com/office/drawing/2014/main" id="{9F7A53A9-94BA-AF89-8E26-AA8AAD488925}"/>
                </a:ext>
              </a:extLst>
            </p:cNvPr>
            <p:cNvGrpSpPr/>
            <p:nvPr/>
          </p:nvGrpSpPr>
          <p:grpSpPr>
            <a:xfrm>
              <a:off x="520568" y="4147794"/>
              <a:ext cx="3423744" cy="2190816"/>
              <a:chOff x="618546" y="3209988"/>
              <a:chExt cx="3423744" cy="2966417"/>
            </a:xfrm>
          </p:grpSpPr>
          <p:grpSp>
            <p:nvGrpSpPr>
              <p:cNvPr id="25" name="Group 24">
                <a:extLst>
                  <a:ext uri="{FF2B5EF4-FFF2-40B4-BE49-F238E27FC236}">
                    <a16:creationId xmlns:a16="http://schemas.microsoft.com/office/drawing/2014/main" id="{A7EA729A-6DC2-D368-8183-1731CF0505A4}"/>
                  </a:ext>
                </a:extLst>
              </p:cNvPr>
              <p:cNvGrpSpPr/>
              <p:nvPr/>
            </p:nvGrpSpPr>
            <p:grpSpPr>
              <a:xfrm>
                <a:off x="618546" y="3209988"/>
                <a:ext cx="3419835" cy="2820061"/>
                <a:chOff x="618546" y="3540710"/>
                <a:chExt cx="3419835" cy="2820061"/>
              </a:xfrm>
            </p:grpSpPr>
            <p:grpSp>
              <p:nvGrpSpPr>
                <p:cNvPr id="38" name="Group 37">
                  <a:extLst>
                    <a:ext uri="{FF2B5EF4-FFF2-40B4-BE49-F238E27FC236}">
                      <a16:creationId xmlns:a16="http://schemas.microsoft.com/office/drawing/2014/main" id="{1CE83C3C-4F8E-DC1B-1C03-6574B052A13D}"/>
                    </a:ext>
                  </a:extLst>
                </p:cNvPr>
                <p:cNvGrpSpPr/>
                <p:nvPr/>
              </p:nvGrpSpPr>
              <p:grpSpPr>
                <a:xfrm>
                  <a:off x="618546" y="3540710"/>
                  <a:ext cx="3419835" cy="2820061"/>
                  <a:chOff x="618546" y="3540710"/>
                  <a:chExt cx="3419835" cy="2820061"/>
                </a:xfrm>
              </p:grpSpPr>
              <p:graphicFrame>
                <p:nvGraphicFramePr>
                  <p:cNvPr id="41" name="Chart 40">
                    <a:extLst>
                      <a:ext uri="{FF2B5EF4-FFF2-40B4-BE49-F238E27FC236}">
                        <a16:creationId xmlns:a16="http://schemas.microsoft.com/office/drawing/2014/main" id="{390CE7CA-C08A-10A6-D045-AD9BD9DBECFF}"/>
                      </a:ext>
                    </a:extLst>
                  </p:cNvPr>
                  <p:cNvGraphicFramePr/>
                  <p:nvPr>
                    <p:extLst>
                      <p:ext uri="{D42A27DB-BD31-4B8C-83A1-F6EECF244321}">
                        <p14:modId xmlns:p14="http://schemas.microsoft.com/office/powerpoint/2010/main" val="578172228"/>
                      </p:ext>
                    </p:extLst>
                  </p:nvPr>
                </p:nvGraphicFramePr>
                <p:xfrm>
                  <a:off x="618546" y="3540710"/>
                  <a:ext cx="3419835" cy="2820061"/>
                </p:xfrm>
                <a:graphic>
                  <a:graphicData uri="http://schemas.openxmlformats.org/drawingml/2006/chart">
                    <c:chart xmlns:c="http://schemas.openxmlformats.org/drawingml/2006/chart" xmlns:r="http://schemas.openxmlformats.org/officeDocument/2006/relationships" r:id="rId9"/>
                  </a:graphicData>
                </a:graphic>
              </p:graphicFrame>
              <p:cxnSp>
                <p:nvCxnSpPr>
                  <p:cNvPr id="42" name="Straight Connector 41">
                    <a:extLst>
                      <a:ext uri="{FF2B5EF4-FFF2-40B4-BE49-F238E27FC236}">
                        <a16:creationId xmlns:a16="http://schemas.microsoft.com/office/drawing/2014/main" id="{C85F0CC9-FE2F-9AE0-83F8-95E28F50EDB0}"/>
                      </a:ext>
                    </a:extLst>
                  </p:cNvPr>
                  <p:cNvCxnSpPr>
                    <a:cxnSpLocks/>
                  </p:cNvCxnSpPr>
                  <p:nvPr/>
                </p:nvCxnSpPr>
                <p:spPr>
                  <a:xfrm>
                    <a:off x="1197713" y="3655586"/>
                    <a:ext cx="0" cy="247849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39" name="Straight Connector 38">
                  <a:extLst>
                    <a:ext uri="{FF2B5EF4-FFF2-40B4-BE49-F238E27FC236}">
                      <a16:creationId xmlns:a16="http://schemas.microsoft.com/office/drawing/2014/main" id="{0F225329-9F08-F45A-3807-134270E9C289}"/>
                    </a:ext>
                  </a:extLst>
                </p:cNvPr>
                <p:cNvCxnSpPr>
                  <a:cxnSpLocks/>
                </p:cNvCxnSpPr>
                <p:nvPr/>
              </p:nvCxnSpPr>
              <p:spPr>
                <a:xfrm>
                  <a:off x="1197713" y="6138371"/>
                  <a:ext cx="2699822" cy="0"/>
                </a:xfrm>
                <a:prstGeom prst="line">
                  <a:avLst/>
                </a:prstGeom>
                <a:ln w="1333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4C278DE-3842-0477-4704-32540E60C1BB}"/>
                  </a:ext>
                </a:extLst>
              </p:cNvPr>
              <p:cNvSpPr txBox="1"/>
              <p:nvPr/>
            </p:nvSpPr>
            <p:spPr>
              <a:xfrm>
                <a:off x="1197864" y="5841963"/>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2023A</a:t>
                </a:r>
              </a:p>
            </p:txBody>
          </p:sp>
          <p:sp>
            <p:nvSpPr>
              <p:cNvPr id="27" name="TextBox 26">
                <a:extLst>
                  <a:ext uri="{FF2B5EF4-FFF2-40B4-BE49-F238E27FC236}">
                    <a16:creationId xmlns:a16="http://schemas.microsoft.com/office/drawing/2014/main" id="{20B03626-3666-7928-ACAC-40F5A98925DA}"/>
                  </a:ext>
                </a:extLst>
              </p:cNvPr>
              <p:cNvSpPr txBox="1"/>
              <p:nvPr/>
            </p:nvSpPr>
            <p:spPr>
              <a:xfrm>
                <a:off x="1665961" y="5841963"/>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2024A</a:t>
                </a:r>
              </a:p>
            </p:txBody>
          </p:sp>
          <p:sp>
            <p:nvSpPr>
              <p:cNvPr id="29" name="TextBox 28">
                <a:extLst>
                  <a:ext uri="{FF2B5EF4-FFF2-40B4-BE49-F238E27FC236}">
                    <a16:creationId xmlns:a16="http://schemas.microsoft.com/office/drawing/2014/main" id="{29E2D3B1-0946-23A8-49E1-8EAE5BA41A34}"/>
                  </a:ext>
                </a:extLst>
              </p:cNvPr>
              <p:cNvSpPr txBox="1"/>
              <p:nvPr/>
            </p:nvSpPr>
            <p:spPr>
              <a:xfrm>
                <a:off x="2093965" y="5841962"/>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2025E</a:t>
                </a:r>
              </a:p>
            </p:txBody>
          </p:sp>
          <p:sp>
            <p:nvSpPr>
              <p:cNvPr id="30" name="TextBox 29">
                <a:extLst>
                  <a:ext uri="{FF2B5EF4-FFF2-40B4-BE49-F238E27FC236}">
                    <a16:creationId xmlns:a16="http://schemas.microsoft.com/office/drawing/2014/main" id="{F1EB22D9-798F-B868-5A8D-3F3BBE15435F}"/>
                  </a:ext>
                </a:extLst>
              </p:cNvPr>
              <p:cNvSpPr txBox="1"/>
              <p:nvPr/>
            </p:nvSpPr>
            <p:spPr>
              <a:xfrm>
                <a:off x="2535218" y="5843016"/>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2026E</a:t>
                </a:r>
              </a:p>
            </p:txBody>
          </p:sp>
          <p:sp>
            <p:nvSpPr>
              <p:cNvPr id="36" name="TextBox 35">
                <a:extLst>
                  <a:ext uri="{FF2B5EF4-FFF2-40B4-BE49-F238E27FC236}">
                    <a16:creationId xmlns:a16="http://schemas.microsoft.com/office/drawing/2014/main" id="{4E616296-AEA2-D066-AD30-0B46879151A6}"/>
                  </a:ext>
                </a:extLst>
              </p:cNvPr>
              <p:cNvSpPr txBox="1"/>
              <p:nvPr/>
            </p:nvSpPr>
            <p:spPr>
              <a:xfrm>
                <a:off x="2992717" y="5841962"/>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2027E</a:t>
                </a:r>
              </a:p>
            </p:txBody>
          </p:sp>
          <p:sp>
            <p:nvSpPr>
              <p:cNvPr id="37" name="TextBox 36">
                <a:extLst>
                  <a:ext uri="{FF2B5EF4-FFF2-40B4-BE49-F238E27FC236}">
                    <a16:creationId xmlns:a16="http://schemas.microsoft.com/office/drawing/2014/main" id="{4349C5D0-AAC6-A658-80A0-A04C6542C11C}"/>
                  </a:ext>
                </a:extLst>
              </p:cNvPr>
              <p:cNvSpPr txBox="1"/>
              <p:nvPr/>
            </p:nvSpPr>
            <p:spPr>
              <a:xfrm>
                <a:off x="3426394" y="5839653"/>
                <a:ext cx="615896" cy="333389"/>
              </a:xfrm>
              <a:prstGeom prst="rect">
                <a:avLst/>
              </a:prstGeom>
              <a:noFill/>
            </p:spPr>
            <p:txBody>
              <a:bodyPr wrap="square" rtlCol="0">
                <a:spAutoFit/>
              </a:bodyPr>
              <a:lstStyle/>
              <a:p>
                <a:r>
                  <a:rPr lang="en-US" sz="1000">
                    <a:latin typeface="Times New Roman" panose="02020603050405020304" pitchFamily="18" charset="0"/>
                    <a:cs typeface="Times New Roman" panose="02020603050405020304" pitchFamily="18" charset="0"/>
                  </a:rPr>
                  <a:t>2028E</a:t>
                </a:r>
              </a:p>
            </p:txBody>
          </p:sp>
        </p:grpSp>
        <p:sp>
          <p:nvSpPr>
            <p:cNvPr id="24" name="矩形: 圆角 3">
              <a:extLst>
                <a:ext uri="{FF2B5EF4-FFF2-40B4-BE49-F238E27FC236}">
                  <a16:creationId xmlns:a16="http://schemas.microsoft.com/office/drawing/2014/main" id="{073D5544-71D7-4F17-1FC0-2CF6056EF821}"/>
                </a:ext>
              </a:extLst>
            </p:cNvPr>
            <p:cNvSpPr/>
            <p:nvPr/>
          </p:nvSpPr>
          <p:spPr>
            <a:xfrm>
              <a:off x="696617" y="3864101"/>
              <a:ext cx="3243785" cy="29734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FCF ($Bn)</a:t>
              </a:r>
            </a:p>
          </p:txBody>
        </p:sp>
      </p:grpSp>
      <p:sp>
        <p:nvSpPr>
          <p:cNvPr id="43" name="Rectangle 42">
            <a:extLst>
              <a:ext uri="{FF2B5EF4-FFF2-40B4-BE49-F238E27FC236}">
                <a16:creationId xmlns:a16="http://schemas.microsoft.com/office/drawing/2014/main" id="{BE232722-84C8-F38C-0857-36A820B3074E}"/>
              </a:ext>
            </a:extLst>
          </p:cNvPr>
          <p:cNvSpPr/>
          <p:nvPr/>
        </p:nvSpPr>
        <p:spPr>
          <a:xfrm>
            <a:off x="8294813" y="129551"/>
            <a:ext cx="2387481" cy="7470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a:latin typeface="Open Sans" panose="020B0606030504020204" pitchFamily="34" charset="0"/>
                <a:ea typeface="Open Sans" panose="020B0606030504020204" pitchFamily="34" charset="0"/>
                <a:cs typeface="Open Sans" panose="020B0606030504020204" pitchFamily="34" charset="0"/>
              </a:rPr>
              <a:t>Needs to be more targeted to First Solar</a:t>
            </a:r>
          </a:p>
          <a:p>
            <a:pPr marL="171450" indent="-171450">
              <a:buFont typeface="Arial" panose="020B0604020202020204" pitchFamily="34" charset="0"/>
              <a:buChar char="•"/>
            </a:pPr>
            <a:r>
              <a:rPr lang="en-US" sz="1000">
                <a:latin typeface="Open Sans" panose="020B0606030504020204" pitchFamily="34" charset="0"/>
                <a:ea typeface="Open Sans" panose="020B0606030504020204" pitchFamily="34" charset="0"/>
                <a:cs typeface="Open Sans" panose="020B0606030504020204" pitchFamily="34" charset="0"/>
              </a:rPr>
              <a:t>Question about graphics</a:t>
            </a:r>
          </a:p>
        </p:txBody>
      </p:sp>
      <p:sp>
        <p:nvSpPr>
          <p:cNvPr id="44" name="文本框 12">
            <a:extLst>
              <a:ext uri="{FF2B5EF4-FFF2-40B4-BE49-F238E27FC236}">
                <a16:creationId xmlns:a16="http://schemas.microsoft.com/office/drawing/2014/main" id="{1E06F021-B5E8-8312-EC3F-4F49A68F49AB}"/>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3</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pic>
        <p:nvPicPr>
          <p:cNvPr id="45" name="Picture 44" descr="A graph showing the number of energy forecasts&#10;&#10;AI-generated content may be incorrect.">
            <a:extLst>
              <a:ext uri="{FF2B5EF4-FFF2-40B4-BE49-F238E27FC236}">
                <a16:creationId xmlns:a16="http://schemas.microsoft.com/office/drawing/2014/main" id="{DD75AD2C-A8B4-9F22-FF71-49034A2D20A0}"/>
              </a:ext>
            </a:extLst>
          </p:cNvPr>
          <p:cNvPicPr>
            <a:picLocks noChangeAspect="1"/>
          </p:cNvPicPr>
          <p:nvPr/>
        </p:nvPicPr>
        <p:blipFill>
          <a:blip r:embed="rId10"/>
          <a:stretch>
            <a:fillRect/>
          </a:stretch>
        </p:blipFill>
        <p:spPr>
          <a:xfrm>
            <a:off x="8687396" y="1899956"/>
            <a:ext cx="3195134" cy="1970121"/>
          </a:xfrm>
          <a:prstGeom prst="rect">
            <a:avLst/>
          </a:prstGeom>
        </p:spPr>
      </p:pic>
    </p:spTree>
    <p:custDataLst>
      <p:custData r:id="rId1"/>
    </p:custDataLst>
    <p:extLst>
      <p:ext uri="{BB962C8B-B14F-4D97-AF65-F5344CB8AC3E}">
        <p14:creationId xmlns:p14="http://schemas.microsoft.com/office/powerpoint/2010/main" val="238484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descr="A green line graph with red and green lines&#10;&#10;AI-generated content may be incorrect.">
            <a:extLst>
              <a:ext uri="{FF2B5EF4-FFF2-40B4-BE49-F238E27FC236}">
                <a16:creationId xmlns:a16="http://schemas.microsoft.com/office/drawing/2014/main" id="{7FE114D4-816E-A9C9-1BFB-2DC35D323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88" y="1474240"/>
            <a:ext cx="5407465" cy="2360114"/>
          </a:xfrm>
          <a:prstGeom prst="rect">
            <a:avLst/>
          </a:prstGeom>
        </p:spPr>
      </p:pic>
      <p:graphicFrame>
        <p:nvGraphicFramePr>
          <p:cNvPr id="5" name="think-cell data - do not delete" hidden="1">
            <a:extLst>
              <a:ext uri="{FF2B5EF4-FFF2-40B4-BE49-F238E27FC236}">
                <a16:creationId xmlns:a16="http://schemas.microsoft.com/office/drawing/2014/main" id="{3096E060-8C31-6E84-C8DA-F4C4197ABDDB}"/>
              </a:ext>
            </a:extLst>
          </p:cNvPr>
          <p:cNvGraphicFramePr>
            <a:graphicFrameLocks/>
          </p:cNvGraphicFramePr>
          <p:nvPr>
            <p:custDataLst>
              <p:tags r:id="rId2"/>
            </p:custDataLst>
            <p:extLst>
              <p:ext uri="{D42A27DB-BD31-4B8C-83A1-F6EECF244321}">
                <p14:modId xmlns:p14="http://schemas.microsoft.com/office/powerpoint/2010/main" val="291497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5" name="think-cell data - do not delete" hidden="1">
                        <a:extLst>
                          <a:ext uri="{FF2B5EF4-FFF2-40B4-BE49-F238E27FC236}">
                            <a16:creationId xmlns:a16="http://schemas.microsoft.com/office/drawing/2014/main" id="{3096E060-8C31-6E84-C8DA-F4C4197ABD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2552F8-E86D-359B-89AC-1DA40EB1B11E}"/>
              </a:ext>
            </a:extLst>
          </p:cNvPr>
          <p:cNvSpPr>
            <a:spLocks noGrp="1"/>
          </p:cNvSpPr>
          <p:nvPr>
            <p:ph type="title"/>
          </p:nvPr>
        </p:nvSpPr>
        <p:spPr>
          <a:xfrm>
            <a:off x="738664" y="414000"/>
            <a:ext cx="7455595" cy="580772"/>
          </a:xfrm>
        </p:spPr>
        <p:txBody>
          <a:bodyPr vert="horz" rIns="0"/>
          <a:lstStyle/>
          <a:p>
            <a:r>
              <a:rPr lang="en-IE"/>
              <a:t>FSLR Story </a:t>
            </a:r>
            <a:r>
              <a:rPr lang="en-US" b="0"/>
              <a:t>| </a:t>
            </a:r>
            <a:r>
              <a:rPr lang="en-GB" b="0"/>
              <a:t>Performance That Outshines Global Competitors</a:t>
            </a:r>
            <a:endParaRPr lang="en-IE" b="0">
              <a:highlight>
                <a:srgbClr val="FFFF00"/>
              </a:highlight>
            </a:endParaRPr>
          </a:p>
        </p:txBody>
      </p:sp>
      <p:sp>
        <p:nvSpPr>
          <p:cNvPr id="3" name="Slide Number Placeholder 2">
            <a:extLst>
              <a:ext uri="{FF2B5EF4-FFF2-40B4-BE49-F238E27FC236}">
                <a16:creationId xmlns:a16="http://schemas.microsoft.com/office/drawing/2014/main" id="{AE040DD9-DF8E-0878-3DFC-B009418E0704}"/>
              </a:ext>
            </a:extLst>
          </p:cNvPr>
          <p:cNvSpPr>
            <a:spLocks noGrp="1"/>
          </p:cNvSpPr>
          <p:nvPr>
            <p:ph type="sldNum" sz="quarter" idx="11"/>
          </p:nvPr>
        </p:nvSpPr>
        <p:spPr/>
        <p:txBody>
          <a:bodyPr/>
          <a:lstStyle/>
          <a:p>
            <a:fld id="{F784C2FE-5F9B-4427-9C28-891DD8B6E49E}" type="slidenum">
              <a:rPr lang="en-US" smtClean="0"/>
              <a:pPr/>
              <a:t>32</a:t>
            </a:fld>
            <a:endParaRPr lang="en-US" sz="900"/>
          </a:p>
        </p:txBody>
      </p:sp>
      <p:graphicFrame>
        <p:nvGraphicFramePr>
          <p:cNvPr id="9" name="Table 8">
            <a:extLst>
              <a:ext uri="{FF2B5EF4-FFF2-40B4-BE49-F238E27FC236}">
                <a16:creationId xmlns:a16="http://schemas.microsoft.com/office/drawing/2014/main" id="{E130E08F-91C5-50F0-4BC8-B7630648504A}"/>
              </a:ext>
            </a:extLst>
          </p:cNvPr>
          <p:cNvGraphicFramePr>
            <a:graphicFrameLocks noGrp="1"/>
          </p:cNvGraphicFramePr>
          <p:nvPr>
            <p:extLst>
              <p:ext uri="{D42A27DB-BD31-4B8C-83A1-F6EECF244321}">
                <p14:modId xmlns:p14="http://schemas.microsoft.com/office/powerpoint/2010/main" val="2056810696"/>
              </p:ext>
            </p:extLst>
          </p:nvPr>
        </p:nvGraphicFramePr>
        <p:xfrm>
          <a:off x="738188" y="4391199"/>
          <a:ext cx="9267348" cy="2285160"/>
        </p:xfrm>
        <a:graphic>
          <a:graphicData uri="http://schemas.openxmlformats.org/drawingml/2006/table">
            <a:tbl>
              <a:tblPr firstRow="1" firstCol="1">
                <a:tableStyleId>{B301B821-A1FF-4177-AEE7-76D212191A09}</a:tableStyleId>
              </a:tblPr>
              <a:tblGrid>
                <a:gridCol w="1406701">
                  <a:extLst>
                    <a:ext uri="{9D8B030D-6E8A-4147-A177-3AD203B41FA5}">
                      <a16:colId xmlns:a16="http://schemas.microsoft.com/office/drawing/2014/main" val="2727430537"/>
                    </a:ext>
                  </a:extLst>
                </a:gridCol>
                <a:gridCol w="3657600">
                  <a:extLst>
                    <a:ext uri="{9D8B030D-6E8A-4147-A177-3AD203B41FA5}">
                      <a16:colId xmlns:a16="http://schemas.microsoft.com/office/drawing/2014/main" val="1518797477"/>
                    </a:ext>
                  </a:extLst>
                </a:gridCol>
                <a:gridCol w="4203047">
                  <a:extLst>
                    <a:ext uri="{9D8B030D-6E8A-4147-A177-3AD203B41FA5}">
                      <a16:colId xmlns:a16="http://schemas.microsoft.com/office/drawing/2014/main" val="374064905"/>
                    </a:ext>
                  </a:extLst>
                </a:gridCol>
              </a:tblGrid>
              <a:tr h="252000">
                <a:tc>
                  <a:txBody>
                    <a:bodyPr/>
                    <a:lstStyle/>
                    <a:p>
                      <a:pPr>
                        <a:buNone/>
                      </a:pPr>
                      <a:r>
                        <a:rPr lang="en-GB" sz="900" b="1"/>
                        <a:t>Category</a:t>
                      </a:r>
                      <a:endParaRPr lang="en-GB" sz="900"/>
                    </a:p>
                  </a:txBody>
                  <a:tcPr marL="50015" marR="50015" marT="25008" marB="25008" anchor="ctr">
                    <a:solidFill>
                      <a:schemeClr val="accent1">
                        <a:lumMod val="75000"/>
                      </a:schemeClr>
                    </a:solidFill>
                  </a:tcPr>
                </a:tc>
                <a:tc>
                  <a:txBody>
                    <a:bodyPr/>
                    <a:lstStyle/>
                    <a:p>
                      <a:pPr>
                        <a:buNone/>
                      </a:pPr>
                      <a:r>
                        <a:rPr lang="en-GB" sz="900" b="1"/>
                        <a:t>First Solar (FSLR)</a:t>
                      </a:r>
                      <a:endParaRPr lang="en-GB" sz="900"/>
                    </a:p>
                  </a:txBody>
                  <a:tcPr marL="50015" marR="50015" marT="25008" marB="25008" anchor="ctr">
                    <a:solidFill>
                      <a:schemeClr val="accent1">
                        <a:lumMod val="75000"/>
                      </a:schemeClr>
                    </a:solidFill>
                  </a:tcPr>
                </a:tc>
                <a:tc>
                  <a:txBody>
                    <a:bodyPr/>
                    <a:lstStyle/>
                    <a:p>
                      <a:pPr>
                        <a:buNone/>
                      </a:pPr>
                      <a:r>
                        <a:rPr lang="en-GB" sz="900" b="1"/>
                        <a:t>Foreign Competitors (Jinko, </a:t>
                      </a:r>
                      <a:r>
                        <a:rPr lang="en-GB" sz="900" b="1" err="1"/>
                        <a:t>LONGi</a:t>
                      </a:r>
                      <a:r>
                        <a:rPr lang="en-GB" sz="900" b="1"/>
                        <a:t>, Trina)</a:t>
                      </a:r>
                      <a:endParaRPr lang="en-GB" sz="900"/>
                    </a:p>
                  </a:txBody>
                  <a:tcPr marL="50015" marR="50015" marT="25008" marB="25008" anchor="ctr">
                    <a:solidFill>
                      <a:schemeClr val="accent1">
                        <a:lumMod val="75000"/>
                      </a:schemeClr>
                    </a:solidFill>
                  </a:tcPr>
                </a:tc>
                <a:extLst>
                  <a:ext uri="{0D108BD9-81ED-4DB2-BD59-A6C34878D82A}">
                    <a16:rowId xmlns:a16="http://schemas.microsoft.com/office/drawing/2014/main" val="2687245661"/>
                  </a:ext>
                </a:extLst>
              </a:tr>
              <a:tr h="456438">
                <a:tc>
                  <a:txBody>
                    <a:bodyPr/>
                    <a:lstStyle/>
                    <a:p>
                      <a:pPr>
                        <a:buNone/>
                      </a:pPr>
                      <a:r>
                        <a:rPr lang="en-GB" sz="900" b="1"/>
                        <a:t>Technology</a:t>
                      </a:r>
                      <a:endParaRPr lang="en-GB" sz="900"/>
                    </a:p>
                  </a:txBody>
                  <a:tcPr marL="50015" marR="50015" marT="25008" marB="25008" anchor="ctr"/>
                </a:tc>
                <a:tc>
                  <a:txBody>
                    <a:bodyPr/>
                    <a:lstStyle/>
                    <a:p>
                      <a:pPr>
                        <a:buNone/>
                      </a:pPr>
                      <a:r>
                        <a:rPr lang="en-GB" sz="900" b="1">
                          <a:solidFill>
                            <a:srgbClr val="003565"/>
                          </a:solidFill>
                        </a:rPr>
                        <a:t>CdTe</a:t>
                      </a:r>
                      <a:r>
                        <a:rPr lang="en-GB" sz="900"/>
                        <a:t> thin-film modules, high-temp &amp; low-light efficiency, 4–8% higher real-world yield, lowest carbon footprint, fully US-based R&amp;D</a:t>
                      </a:r>
                    </a:p>
                  </a:txBody>
                  <a:tcPr marL="50015" marR="50015" marT="25008" marB="25008" anchor="ctr"/>
                </a:tc>
                <a:tc>
                  <a:txBody>
                    <a:bodyPr/>
                    <a:lstStyle/>
                    <a:p>
                      <a:pPr>
                        <a:buNone/>
                      </a:pPr>
                      <a:r>
                        <a:rPr lang="en-GB" sz="900" b="1">
                          <a:solidFill>
                            <a:srgbClr val="003565"/>
                          </a:solidFill>
                        </a:rPr>
                        <a:t>Crystalline silicon modules </a:t>
                      </a:r>
                      <a:r>
                        <a:rPr lang="en-GB" sz="900"/>
                        <a:t>(mono-PERC/TOPCon), weaker real-world performance in heat, higher carbon intensity (~600–900 gCO₂e/Wp), R&amp;D focused on incremental cell efficiency</a:t>
                      </a:r>
                    </a:p>
                  </a:txBody>
                  <a:tcPr marL="50015" marR="50015" marT="25008" marB="25008" anchor="ctr"/>
                </a:tc>
                <a:extLst>
                  <a:ext uri="{0D108BD9-81ED-4DB2-BD59-A6C34878D82A}">
                    <a16:rowId xmlns:a16="http://schemas.microsoft.com/office/drawing/2014/main" val="3974385970"/>
                  </a:ext>
                </a:extLst>
              </a:tr>
              <a:tr h="456438">
                <a:tc>
                  <a:txBody>
                    <a:bodyPr/>
                    <a:lstStyle/>
                    <a:p>
                      <a:pPr>
                        <a:buNone/>
                      </a:pPr>
                      <a:r>
                        <a:rPr lang="en-GB" sz="900" b="1"/>
                        <a:t>Cost &amp; Supply Chain</a:t>
                      </a:r>
                      <a:endParaRPr lang="en-GB" sz="900"/>
                    </a:p>
                  </a:txBody>
                  <a:tcPr marL="50015" marR="50015" marT="25008" marB="25008" anchor="ctr"/>
                </a:tc>
                <a:tc>
                  <a:txBody>
                    <a:bodyPr/>
                    <a:lstStyle/>
                    <a:p>
                      <a:pPr>
                        <a:buNone/>
                      </a:pPr>
                      <a:r>
                        <a:rPr lang="en-GB" sz="900"/>
                        <a:t>Fully </a:t>
                      </a:r>
                      <a:r>
                        <a:rPr lang="en-GB" sz="900" b="1">
                          <a:solidFill>
                            <a:srgbClr val="003565"/>
                          </a:solidFill>
                        </a:rPr>
                        <a:t>vertically integrated </a:t>
                      </a:r>
                      <a:r>
                        <a:rPr lang="en-GB" sz="900"/>
                        <a:t>(glass → semiconductor → module), avoids polysilicon price volatility, module cost ↓ ~35% since 2020, &gt;90% materials recycled, $20B+ backlog</a:t>
                      </a:r>
                    </a:p>
                  </a:txBody>
                  <a:tcPr marL="50015" marR="50015" marT="25008" marB="25008" anchor="ctr"/>
                </a:tc>
                <a:tc>
                  <a:txBody>
                    <a:bodyPr/>
                    <a:lstStyle/>
                    <a:p>
                      <a:pPr>
                        <a:buNone/>
                      </a:pPr>
                      <a:r>
                        <a:rPr lang="en-GB" sz="900" b="1">
                          <a:solidFill>
                            <a:srgbClr val="003565"/>
                          </a:solidFill>
                        </a:rPr>
                        <a:t>Dependent</a:t>
                      </a:r>
                      <a:r>
                        <a:rPr lang="en-GB" sz="900"/>
                        <a:t> on global polysilicon &amp; wafer supply, price volatility risk, heavily reliant on Chinese subsidies, exposure to US tariffs</a:t>
                      </a:r>
                    </a:p>
                  </a:txBody>
                  <a:tcPr marL="50015" marR="50015" marT="25008" marB="25008" anchor="ctr"/>
                </a:tc>
                <a:extLst>
                  <a:ext uri="{0D108BD9-81ED-4DB2-BD59-A6C34878D82A}">
                    <a16:rowId xmlns:a16="http://schemas.microsoft.com/office/drawing/2014/main" val="3581266648"/>
                  </a:ext>
                </a:extLst>
              </a:tr>
              <a:tr h="456438">
                <a:tc>
                  <a:txBody>
                    <a:bodyPr/>
                    <a:lstStyle/>
                    <a:p>
                      <a:pPr>
                        <a:buNone/>
                      </a:pPr>
                      <a:r>
                        <a:rPr lang="en-GB" sz="900" b="1"/>
                        <a:t>Geographic &amp; Policy</a:t>
                      </a:r>
                      <a:endParaRPr lang="en-GB" sz="900"/>
                    </a:p>
                  </a:txBody>
                  <a:tcPr marL="50015" marR="50015" marT="25008" marB="25008" anchor="ctr"/>
                </a:tc>
                <a:tc>
                  <a:txBody>
                    <a:bodyPr/>
                    <a:lstStyle/>
                    <a:p>
                      <a:pPr>
                        <a:buNone/>
                      </a:pPr>
                      <a:r>
                        <a:rPr lang="en-GB" sz="900" b="1">
                          <a:solidFill>
                            <a:srgbClr val="003565"/>
                          </a:solidFill>
                        </a:rPr>
                        <a:t>US-based</a:t>
                      </a:r>
                      <a:r>
                        <a:rPr lang="en-GB" sz="900"/>
                        <a:t> (Ohio &amp; Alabama), 100% IRA-compliant ($0.17/W tax credits), strong domestic sales (~80% in US), aligned with US reshoring</a:t>
                      </a:r>
                    </a:p>
                  </a:txBody>
                  <a:tcPr marL="50015" marR="50015" marT="25008" marB="25008" anchor="ctr"/>
                </a:tc>
                <a:tc>
                  <a:txBody>
                    <a:bodyPr/>
                    <a:lstStyle/>
                    <a:p>
                      <a:pPr>
                        <a:buNone/>
                      </a:pPr>
                      <a:r>
                        <a:rPr lang="en-GB" sz="900"/>
                        <a:t>Majority of manufacturing in China, Malaysia, Vietnam, limited US IRA access, increasing </a:t>
                      </a:r>
                      <a:r>
                        <a:rPr lang="en-GB" sz="900" b="1">
                          <a:solidFill>
                            <a:srgbClr val="003565"/>
                          </a:solidFill>
                        </a:rPr>
                        <a:t>regulatory headwinds</a:t>
                      </a:r>
                    </a:p>
                  </a:txBody>
                  <a:tcPr marL="50015" marR="50015" marT="25008" marB="25008" anchor="ctr"/>
                </a:tc>
                <a:extLst>
                  <a:ext uri="{0D108BD9-81ED-4DB2-BD59-A6C34878D82A}">
                    <a16:rowId xmlns:a16="http://schemas.microsoft.com/office/drawing/2014/main" val="2738839763"/>
                  </a:ext>
                </a:extLst>
              </a:tr>
              <a:tr h="320781">
                <a:tc>
                  <a:txBody>
                    <a:bodyPr/>
                    <a:lstStyle/>
                    <a:p>
                      <a:pPr>
                        <a:buNone/>
                      </a:pPr>
                      <a:r>
                        <a:rPr lang="en-GB" sz="900" b="1"/>
                        <a:t>Financials</a:t>
                      </a:r>
                      <a:endParaRPr lang="en-GB" sz="900"/>
                    </a:p>
                  </a:txBody>
                  <a:tcPr marL="50015" marR="50015" marT="25008" marB="25008" anchor="ctr"/>
                </a:tc>
                <a:tc>
                  <a:txBody>
                    <a:bodyPr/>
                    <a:lstStyle/>
                    <a:p>
                      <a:pPr>
                        <a:buNone/>
                      </a:pPr>
                      <a:r>
                        <a:rPr lang="en-GB" sz="900" b="1">
                          <a:solidFill>
                            <a:srgbClr val="003565"/>
                          </a:solidFill>
                        </a:rPr>
                        <a:t>Gross margin ~37% </a:t>
                      </a:r>
                      <a:r>
                        <a:rPr lang="en-GB" sz="900"/>
                        <a:t>FY 2024, strong cash position, long-term revenue visibility, capex offset by IRA credits</a:t>
                      </a:r>
                    </a:p>
                  </a:txBody>
                  <a:tcPr marL="50015" marR="50015" marT="25008" marB="25008" anchor="ctr"/>
                </a:tc>
                <a:tc>
                  <a:txBody>
                    <a:bodyPr/>
                    <a:lstStyle/>
                    <a:p>
                      <a:pPr>
                        <a:buNone/>
                      </a:pPr>
                      <a:r>
                        <a:rPr lang="en-GB" sz="900" b="1">
                          <a:solidFill>
                            <a:srgbClr val="003565"/>
                          </a:solidFill>
                        </a:rPr>
                        <a:t>Gross margins ~20%</a:t>
                      </a:r>
                      <a:r>
                        <a:rPr lang="en-GB" sz="900" b="0"/>
                        <a:t>, </a:t>
                      </a:r>
                      <a:r>
                        <a:rPr lang="en-GB" sz="900"/>
                        <a:t>higher debt exposure, spot-market driven revenue, oversupply in China reduces module prices</a:t>
                      </a:r>
                    </a:p>
                  </a:txBody>
                  <a:tcPr marL="50015" marR="50015" marT="25008" marB="25008" anchor="ctr"/>
                </a:tc>
                <a:extLst>
                  <a:ext uri="{0D108BD9-81ED-4DB2-BD59-A6C34878D82A}">
                    <a16:rowId xmlns:a16="http://schemas.microsoft.com/office/drawing/2014/main" val="281044994"/>
                  </a:ext>
                </a:extLst>
              </a:tr>
              <a:tr h="320781">
                <a:tc>
                  <a:txBody>
                    <a:bodyPr/>
                    <a:lstStyle/>
                    <a:p>
                      <a:pPr>
                        <a:buNone/>
                      </a:pPr>
                      <a:r>
                        <a:rPr lang="en-GB" sz="900" b="1"/>
                        <a:t>Strategic Positioning</a:t>
                      </a:r>
                      <a:endParaRPr lang="en-GB" sz="900"/>
                    </a:p>
                  </a:txBody>
                  <a:tcPr marL="50015" marR="50015" marT="25008" marB="25008" anchor="ctr"/>
                </a:tc>
                <a:tc>
                  <a:txBody>
                    <a:bodyPr/>
                    <a:lstStyle/>
                    <a:p>
                      <a:pPr>
                        <a:buNone/>
                      </a:pPr>
                      <a:r>
                        <a:rPr lang="en-GB" sz="900" b="1">
                          <a:solidFill>
                            <a:srgbClr val="003565"/>
                          </a:solidFill>
                        </a:rPr>
                        <a:t>America’s solar champion</a:t>
                      </a:r>
                      <a:r>
                        <a:rPr lang="en-GB" sz="900"/>
                        <a:t>, unique US product, structural moat from policy + technology + manufacturing</a:t>
                      </a:r>
                    </a:p>
                  </a:txBody>
                  <a:tcPr marL="50015" marR="50015" marT="25008" marB="25008" anchor="ctr"/>
                </a:tc>
                <a:tc>
                  <a:txBody>
                    <a:bodyPr/>
                    <a:lstStyle/>
                    <a:p>
                      <a:pPr>
                        <a:buNone/>
                      </a:pPr>
                      <a:r>
                        <a:rPr lang="en-GB" sz="900"/>
                        <a:t>Strong global volumes, commoditized technology, increasing </a:t>
                      </a:r>
                      <a:r>
                        <a:rPr lang="en-GB" sz="900" b="1">
                          <a:solidFill>
                            <a:srgbClr val="003565"/>
                          </a:solidFill>
                        </a:rPr>
                        <a:t>difficulty accessing US market</a:t>
                      </a:r>
                    </a:p>
                  </a:txBody>
                  <a:tcPr marL="50015" marR="50015" marT="25008" marB="25008" anchor="ctr"/>
                </a:tc>
                <a:extLst>
                  <a:ext uri="{0D108BD9-81ED-4DB2-BD59-A6C34878D82A}">
                    <a16:rowId xmlns:a16="http://schemas.microsoft.com/office/drawing/2014/main" val="1730087118"/>
                  </a:ext>
                </a:extLst>
              </a:tr>
            </a:tbl>
          </a:graphicData>
        </a:graphic>
      </p:graphicFrame>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528AB05-6F54-9468-0AB6-F09A3E49381F}"/>
              </a:ext>
            </a:extLst>
          </p:cNvPr>
          <p:cNvSpPr>
            <a:spLocks noChangeArrowheads="1"/>
          </p:cNvSpPr>
          <p:nvPr/>
        </p:nvSpPr>
        <p:spPr bwMode="gray">
          <a:xfrm>
            <a:off x="739141" y="1154189"/>
            <a:ext cx="926640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LTM Peer Stock Price Change</a:t>
            </a:r>
          </a:p>
        </p:txBody>
      </p:sp>
      <p:sp>
        <p:nvSpPr>
          <p:cNvPr id="6" name="文本框 12">
            <a:extLst>
              <a:ext uri="{FF2B5EF4-FFF2-40B4-BE49-F238E27FC236}">
                <a16:creationId xmlns:a16="http://schemas.microsoft.com/office/drawing/2014/main" id="{2EA9FF9B-0186-5EB1-44CD-33BB76E18E9D}"/>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Market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7" name="Slide Number Placeholder 30">
            <a:extLst>
              <a:ext uri="{FF2B5EF4-FFF2-40B4-BE49-F238E27FC236}">
                <a16:creationId xmlns:a16="http://schemas.microsoft.com/office/drawing/2014/main" id="{3B9909BB-7ADD-746A-9020-85C970535D9B}"/>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700"/>
              <a:t>Notes: </a:t>
            </a:r>
          </a:p>
          <a:p>
            <a:r>
              <a:rPr lang="en-US" sz="700">
                <a:latin typeface="Open Sans" panose="020B0606030504020204" pitchFamily="34" charset="0"/>
                <a:ea typeface="Open Sans" panose="020B0606030504020204" pitchFamily="34" charset="0"/>
                <a:cs typeface="Open Sans" panose="020B0606030504020204" pitchFamily="34" charset="0"/>
              </a:rPr>
              <a:t>Source:</a:t>
            </a:r>
          </a:p>
        </p:txBody>
      </p:sp>
      <p:pic>
        <p:nvPicPr>
          <p:cNvPr id="4" name="Picture 4" descr="Jinko Solar | Soltis">
            <a:extLst>
              <a:ext uri="{FF2B5EF4-FFF2-40B4-BE49-F238E27FC236}">
                <a16:creationId xmlns:a16="http://schemas.microsoft.com/office/drawing/2014/main" id="{FE027AB6-6B70-1A8E-286C-4ABC8B7F95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057" t="27574" r="17358" b="39446"/>
          <a:stretch>
            <a:fillRect/>
          </a:stretch>
        </p:blipFill>
        <p:spPr bwMode="auto">
          <a:xfrm>
            <a:off x="738188" y="3945066"/>
            <a:ext cx="972329" cy="3354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NGi Green Energy Technology Logo In Transparent PNG And, 58% OFF">
            <a:extLst>
              <a:ext uri="{FF2B5EF4-FFF2-40B4-BE49-F238E27FC236}">
                <a16:creationId xmlns:a16="http://schemas.microsoft.com/office/drawing/2014/main" id="{1C133E30-EDAA-C1C4-3B9D-DA69633B24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46" t="40523" r="24853" b="40871"/>
          <a:stretch>
            <a:fillRect/>
          </a:stretch>
        </p:blipFill>
        <p:spPr bwMode="auto">
          <a:xfrm>
            <a:off x="1801264" y="3945067"/>
            <a:ext cx="910425" cy="3354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68B5738B-24B1-5507-909D-D79FE3B5D52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962" t="43824" r="24805" b="44142"/>
          <a:stretch>
            <a:fillRect/>
          </a:stretch>
        </p:blipFill>
        <p:spPr bwMode="auto">
          <a:xfrm>
            <a:off x="2802436" y="3942989"/>
            <a:ext cx="1417457" cy="3395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JA Solar Holdings logo in PNG SVG Vector format - Free Download">
            <a:extLst>
              <a:ext uri="{FF2B5EF4-FFF2-40B4-BE49-F238E27FC236}">
                <a16:creationId xmlns:a16="http://schemas.microsoft.com/office/drawing/2014/main" id="{95DCBE76-34B9-B94E-3E13-14386780C1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986" t="45570" r="24965" b="45356"/>
          <a:stretch>
            <a:fillRect/>
          </a:stretch>
        </p:blipFill>
        <p:spPr bwMode="auto">
          <a:xfrm>
            <a:off x="4310640" y="3970801"/>
            <a:ext cx="1719536" cy="31176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595AE2E-FBCA-9C8D-2B58-117898A46E84}"/>
              </a:ext>
            </a:extLst>
          </p:cNvPr>
          <p:cNvSpPr txBox="1"/>
          <p:nvPr/>
        </p:nvSpPr>
        <p:spPr>
          <a:xfrm>
            <a:off x="3732904" y="785308"/>
            <a:ext cx="0" cy="0"/>
          </a:xfrm>
          <a:prstGeom prst="rect">
            <a:avLst/>
          </a:prstGeom>
          <a:noFill/>
        </p:spPr>
        <p:txBody>
          <a:bodyPr wrap="none" lIns="0" tIns="0" rIns="0" bIns="0" rtlCol="0">
            <a:noAutofit/>
          </a:bodyPr>
          <a:lstStyle/>
          <a:p>
            <a:pPr algn="l"/>
            <a:endParaRPr lang="en-US" sz="800"/>
          </a:p>
        </p:txBody>
      </p:sp>
      <p:sp>
        <p:nvSpPr>
          <p:cNvPr id="15" name="Rectangle 14">
            <a:extLst>
              <a:ext uri="{FF2B5EF4-FFF2-40B4-BE49-F238E27FC236}">
                <a16:creationId xmlns:a16="http://schemas.microsoft.com/office/drawing/2014/main" id="{BBEDD2EF-E0BA-A452-203C-594A7DD902A9}"/>
              </a:ext>
            </a:extLst>
          </p:cNvPr>
          <p:cNvSpPr/>
          <p:nvPr/>
        </p:nvSpPr>
        <p:spPr>
          <a:xfrm>
            <a:off x="8300222" y="100135"/>
            <a:ext cx="2240210" cy="1054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800">
                <a:latin typeface="Open Sans" panose="020B0606030504020204" pitchFamily="34" charset="0"/>
                <a:ea typeface="Open Sans" panose="020B0606030504020204" pitchFamily="34" charset="0"/>
                <a:cs typeface="Open Sans" panose="020B0606030504020204" pitchFamily="34" charset="0"/>
              </a:rPr>
              <a:t>To-Do’s:</a:t>
            </a:r>
          </a:p>
          <a:p>
            <a:pPr marL="171450" indent="-171450">
              <a:buFontTx/>
              <a:buChar char="-"/>
            </a:pPr>
            <a:r>
              <a:rPr lang="en-IE" sz="800">
                <a:latin typeface="Open Sans" panose="020B0606030504020204" pitchFamily="34" charset="0"/>
                <a:ea typeface="Open Sans" panose="020B0606030504020204" pitchFamily="34" charset="0"/>
                <a:cs typeface="Open Sans" panose="020B0606030504020204" pitchFamily="34" charset="0"/>
              </a:rPr>
              <a:t>Include Logos in the competitors column</a:t>
            </a:r>
          </a:p>
          <a:p>
            <a:pPr marL="171450" indent="-171450">
              <a:buFontTx/>
              <a:buChar char="-"/>
            </a:pPr>
            <a:r>
              <a:rPr lang="en-IE" sz="800">
                <a:latin typeface="Open Sans" panose="020B0606030504020204" pitchFamily="34" charset="0"/>
                <a:ea typeface="Open Sans" panose="020B0606030504020204" pitchFamily="34" charset="0"/>
                <a:cs typeface="Open Sans" panose="020B0606030504020204" pitchFamily="34" charset="0"/>
              </a:rPr>
              <a:t>Indicate main historic catalyst for the stock chart</a:t>
            </a:r>
          </a:p>
        </p:txBody>
      </p:sp>
      <p:sp>
        <p:nvSpPr>
          <p:cNvPr id="24" name="Oval 23">
            <a:extLst>
              <a:ext uri="{FF2B5EF4-FFF2-40B4-BE49-F238E27FC236}">
                <a16:creationId xmlns:a16="http://schemas.microsoft.com/office/drawing/2014/main" id="{7DFCC380-7445-EBF5-6AEF-2AA78E0DB1DA}"/>
              </a:ext>
            </a:extLst>
          </p:cNvPr>
          <p:cNvSpPr/>
          <p:nvPr/>
        </p:nvSpPr>
        <p:spPr>
          <a:xfrm>
            <a:off x="1955463" y="3009975"/>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5" name="文本框 16">
            <a:extLst>
              <a:ext uri="{FF2B5EF4-FFF2-40B4-BE49-F238E27FC236}">
                <a16:creationId xmlns:a16="http://schemas.microsoft.com/office/drawing/2014/main" id="{E0A508DF-EF71-ACAB-22CA-C978D40AD05A}"/>
              </a:ext>
            </a:extLst>
          </p:cNvPr>
          <p:cNvSpPr txBox="1"/>
          <p:nvPr/>
        </p:nvSpPr>
        <p:spPr>
          <a:xfrm>
            <a:off x="1939698" y="3007115"/>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EBD1E262-FF5D-CFF4-4803-F986300C3ACA}"/>
              </a:ext>
            </a:extLst>
          </p:cNvPr>
          <p:cNvSpPr/>
          <p:nvPr/>
        </p:nvSpPr>
        <p:spPr>
          <a:xfrm>
            <a:off x="2407087" y="2346333"/>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16">
            <a:extLst>
              <a:ext uri="{FF2B5EF4-FFF2-40B4-BE49-F238E27FC236}">
                <a16:creationId xmlns:a16="http://schemas.microsoft.com/office/drawing/2014/main" id="{19745389-0B17-C5A7-5D5A-C2801265AD9C}"/>
              </a:ext>
            </a:extLst>
          </p:cNvPr>
          <p:cNvSpPr txBox="1"/>
          <p:nvPr/>
        </p:nvSpPr>
        <p:spPr>
          <a:xfrm>
            <a:off x="2391322" y="2343473"/>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Oval 28">
            <a:extLst>
              <a:ext uri="{FF2B5EF4-FFF2-40B4-BE49-F238E27FC236}">
                <a16:creationId xmlns:a16="http://schemas.microsoft.com/office/drawing/2014/main" id="{801E544E-9327-C9B1-EF78-4076C4D81660}"/>
              </a:ext>
            </a:extLst>
          </p:cNvPr>
          <p:cNvSpPr/>
          <p:nvPr/>
        </p:nvSpPr>
        <p:spPr>
          <a:xfrm>
            <a:off x="3588010" y="201364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文本框 16">
            <a:extLst>
              <a:ext uri="{FF2B5EF4-FFF2-40B4-BE49-F238E27FC236}">
                <a16:creationId xmlns:a16="http://schemas.microsoft.com/office/drawing/2014/main" id="{B2ECA31A-2E1D-3AE5-B518-E79038F4EE15}"/>
              </a:ext>
            </a:extLst>
          </p:cNvPr>
          <p:cNvSpPr txBox="1"/>
          <p:nvPr/>
        </p:nvSpPr>
        <p:spPr>
          <a:xfrm>
            <a:off x="3572245" y="2010784"/>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B294DF62-3E96-0B72-DEC6-8387A70A0195}"/>
              </a:ext>
            </a:extLst>
          </p:cNvPr>
          <p:cNvSpPr/>
          <p:nvPr/>
        </p:nvSpPr>
        <p:spPr>
          <a:xfrm>
            <a:off x="3939956" y="201208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5" name="文本框 16">
            <a:extLst>
              <a:ext uri="{FF2B5EF4-FFF2-40B4-BE49-F238E27FC236}">
                <a16:creationId xmlns:a16="http://schemas.microsoft.com/office/drawing/2014/main" id="{FD96BF8A-E303-01EE-A88D-141D1C7C5B97}"/>
              </a:ext>
            </a:extLst>
          </p:cNvPr>
          <p:cNvSpPr txBox="1"/>
          <p:nvPr/>
        </p:nvSpPr>
        <p:spPr>
          <a:xfrm>
            <a:off x="3924191" y="2009224"/>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014721F2-DF38-8DE0-8A1C-3051773CEDB0}"/>
              </a:ext>
            </a:extLst>
          </p:cNvPr>
          <p:cNvSpPr txBox="1"/>
          <p:nvPr/>
        </p:nvSpPr>
        <p:spPr>
          <a:xfrm>
            <a:off x="5090378" y="641016"/>
            <a:ext cx="0" cy="0"/>
          </a:xfrm>
          <a:prstGeom prst="rect">
            <a:avLst/>
          </a:prstGeom>
          <a:noFill/>
        </p:spPr>
        <p:txBody>
          <a:bodyPr wrap="none" lIns="0" tIns="0" rIns="0" bIns="0" rtlCol="0">
            <a:noAutofit/>
          </a:bodyPr>
          <a:lstStyle/>
          <a:p>
            <a:pPr algn="l"/>
            <a:endParaRPr lang="en-US" sz="800"/>
          </a:p>
        </p:txBody>
      </p:sp>
      <p:sp>
        <p:nvSpPr>
          <p:cNvPr id="48" name="Oval 47">
            <a:extLst>
              <a:ext uri="{FF2B5EF4-FFF2-40B4-BE49-F238E27FC236}">
                <a16:creationId xmlns:a16="http://schemas.microsoft.com/office/drawing/2014/main" id="{FCB24379-ADA4-4874-91D5-E05CD9F2CF4B}"/>
              </a:ext>
            </a:extLst>
          </p:cNvPr>
          <p:cNvSpPr/>
          <p:nvPr/>
        </p:nvSpPr>
        <p:spPr>
          <a:xfrm>
            <a:off x="5297430" y="1867792"/>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9" name="文本框 16">
            <a:extLst>
              <a:ext uri="{FF2B5EF4-FFF2-40B4-BE49-F238E27FC236}">
                <a16:creationId xmlns:a16="http://schemas.microsoft.com/office/drawing/2014/main" id="{CD36E998-957E-8103-0324-9E7900D022D2}"/>
              </a:ext>
            </a:extLst>
          </p:cNvPr>
          <p:cNvSpPr txBox="1"/>
          <p:nvPr/>
        </p:nvSpPr>
        <p:spPr>
          <a:xfrm>
            <a:off x="5281665" y="1864932"/>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Oval 49">
            <a:extLst>
              <a:ext uri="{FF2B5EF4-FFF2-40B4-BE49-F238E27FC236}">
                <a16:creationId xmlns:a16="http://schemas.microsoft.com/office/drawing/2014/main" id="{FA0231E7-C5A1-3041-5CE6-F621B0418519}"/>
              </a:ext>
            </a:extLst>
          </p:cNvPr>
          <p:cNvSpPr/>
          <p:nvPr/>
        </p:nvSpPr>
        <p:spPr>
          <a:xfrm>
            <a:off x="1240626" y="2965017"/>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1" name="文本框 16">
            <a:extLst>
              <a:ext uri="{FF2B5EF4-FFF2-40B4-BE49-F238E27FC236}">
                <a16:creationId xmlns:a16="http://schemas.microsoft.com/office/drawing/2014/main" id="{C24B95D6-F0CA-1D87-C115-E7CBBCD65F50}"/>
              </a:ext>
            </a:extLst>
          </p:cNvPr>
          <p:cNvSpPr txBox="1"/>
          <p:nvPr/>
        </p:nvSpPr>
        <p:spPr>
          <a:xfrm>
            <a:off x="1224861" y="2962157"/>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Arc 56">
            <a:extLst>
              <a:ext uri="{FF2B5EF4-FFF2-40B4-BE49-F238E27FC236}">
                <a16:creationId xmlns:a16="http://schemas.microsoft.com/office/drawing/2014/main" id="{BF9D0298-3CFE-8284-24D4-ED10ABCE93F3}"/>
              </a:ext>
            </a:extLst>
          </p:cNvPr>
          <p:cNvSpPr/>
          <p:nvPr/>
        </p:nvSpPr>
        <p:spPr>
          <a:xfrm rot="11196375" flipH="1">
            <a:off x="950377" y="2482563"/>
            <a:ext cx="682059" cy="876611"/>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212DADEA-F706-11BA-2DC0-387308D74C22}"/>
              </a:ext>
            </a:extLst>
          </p:cNvPr>
          <p:cNvSpPr/>
          <p:nvPr/>
        </p:nvSpPr>
        <p:spPr>
          <a:xfrm rot="16200000" flipH="1">
            <a:off x="1941901" y="2625322"/>
            <a:ext cx="682059" cy="876611"/>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B81B5BC9-9F31-FC46-2FD8-84F3093FED8C}"/>
              </a:ext>
            </a:extLst>
          </p:cNvPr>
          <p:cNvSpPr/>
          <p:nvPr/>
        </p:nvSpPr>
        <p:spPr>
          <a:xfrm rot="17373975">
            <a:off x="1528218" y="2888800"/>
            <a:ext cx="2825576" cy="1261829"/>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61D286B7-F610-47D5-242F-02603F2BB134}"/>
              </a:ext>
            </a:extLst>
          </p:cNvPr>
          <p:cNvSpPr/>
          <p:nvPr/>
        </p:nvSpPr>
        <p:spPr>
          <a:xfrm rot="1666109">
            <a:off x="2560970" y="2152300"/>
            <a:ext cx="1356406" cy="631878"/>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E91AE27C-43E2-F115-4A1E-922AD63A88C3}"/>
              </a:ext>
            </a:extLst>
          </p:cNvPr>
          <p:cNvSpPr/>
          <p:nvPr/>
        </p:nvSpPr>
        <p:spPr>
          <a:xfrm rot="10257914" flipH="1">
            <a:off x="3486739" y="878935"/>
            <a:ext cx="707517" cy="1750976"/>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339FAE98-B6B0-F680-6104-77AE0A2A80E9}"/>
              </a:ext>
            </a:extLst>
          </p:cNvPr>
          <p:cNvSpPr/>
          <p:nvPr/>
        </p:nvSpPr>
        <p:spPr>
          <a:xfrm rot="11411873" flipH="1">
            <a:off x="4934583" y="944785"/>
            <a:ext cx="707517" cy="1557632"/>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nvGrpSpPr>
          <p:cNvPr id="66" name="Group 65">
            <a:extLst>
              <a:ext uri="{FF2B5EF4-FFF2-40B4-BE49-F238E27FC236}">
                <a16:creationId xmlns:a16="http://schemas.microsoft.com/office/drawing/2014/main" id="{045A8ADD-1F62-91EB-9714-D541575EB4FD}"/>
              </a:ext>
            </a:extLst>
          </p:cNvPr>
          <p:cNvGrpSpPr/>
          <p:nvPr/>
        </p:nvGrpSpPr>
        <p:grpSpPr>
          <a:xfrm>
            <a:off x="6338441" y="1711033"/>
            <a:ext cx="4007225" cy="2598340"/>
            <a:chOff x="6391834" y="1638373"/>
            <a:chExt cx="4007225" cy="2598340"/>
          </a:xfrm>
        </p:grpSpPr>
        <p:sp>
          <p:nvSpPr>
            <p:cNvPr id="33" name="文本框 16">
              <a:extLst>
                <a:ext uri="{FF2B5EF4-FFF2-40B4-BE49-F238E27FC236}">
                  <a16:creationId xmlns:a16="http://schemas.microsoft.com/office/drawing/2014/main" id="{9ADEFA37-105B-01FD-6E0E-986CB242FED2}"/>
                </a:ext>
              </a:extLst>
            </p:cNvPr>
            <p:cNvSpPr txBox="1"/>
            <p:nvPr/>
          </p:nvSpPr>
          <p:spPr>
            <a:xfrm>
              <a:off x="6391834" y="1638373"/>
              <a:ext cx="4007225" cy="2598340"/>
            </a:xfrm>
            <a:prstGeom prst="rect">
              <a:avLst/>
            </a:prstGeom>
            <a:noFill/>
          </p:spPr>
          <p:txBody>
            <a:bodyPr wrap="square" lIns="80582" tIns="40291" rIns="80582" bIns="40291" anchor="t">
              <a:spAutoFit/>
            </a:bodyPr>
            <a:lstStyle/>
            <a:p>
              <a:pPr marL="171450" indent="-171450">
                <a:lnSpc>
                  <a:spcPct val="150000"/>
                </a:lnSpc>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Global </a:t>
              </a:r>
              <a:r>
                <a:rPr lang="en-US" altLang="zh-CN"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polysilicon</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shortage</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benefit non-silicon FSLR</a:t>
              </a:r>
            </a:p>
            <a:p>
              <a:pPr marL="171450" indent="-171450">
                <a:lnSpc>
                  <a:spcPct val="150000"/>
                </a:lnSpc>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Q3 2021 Earnings Call reported an unexpected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drop in revenues</a:t>
              </a:r>
            </a:p>
            <a:p>
              <a:pPr marL="171450" indent="-171450">
                <a:lnSpc>
                  <a:spcPct val="150000"/>
                </a:lnSpc>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Inflation Reduction Act ignite optimism in clean energy industry, FSLR acquire </a:t>
              </a:r>
              <a:r>
                <a:rPr lang="en-US" altLang="zh-CN" sz="900" b="1" err="1">
                  <a:solidFill>
                    <a:srgbClr val="003565"/>
                  </a:solidFill>
                  <a:latin typeface="Open Sans" panose="020B0606030504020204" pitchFamily="34" charset="0"/>
                  <a:ea typeface="Open Sans" panose="020B0606030504020204" pitchFamily="34" charset="0"/>
                  <a:cs typeface="Open Sans" panose="020B0606030504020204" pitchFamily="34" charset="0"/>
                </a:rPr>
                <a:t>Evolar</a:t>
              </a:r>
              <a:r>
                <a:rPr lang="en-US" altLang="zh-CN" sz="900">
                  <a:latin typeface="Open Sans" panose="020B0606030504020204" pitchFamily="34" charset="0"/>
                  <a:ea typeface="Open Sans" panose="020B0606030504020204" pitchFamily="34" charset="0"/>
                  <a:cs typeface="Open Sans" panose="020B0606030504020204" pitchFamily="34" charset="0"/>
                </a:rPr>
                <a:t> for photovoltaics, thin-film efficiency achievements</a:t>
              </a:r>
            </a:p>
            <a:p>
              <a:pPr marL="171450" indent="-171450">
                <a:lnSpc>
                  <a:spcPct val="150000"/>
                </a:lnSpc>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High treasury yields and high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interest rates</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against inflation</a:t>
              </a:r>
            </a:p>
            <a:p>
              <a:pPr marL="171450" indent="-171450">
                <a:lnSpc>
                  <a:spcPct val="150000"/>
                </a:lnSpc>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Q1 2024 Earnings Call reported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higher earnings </a:t>
              </a:r>
              <a:r>
                <a:rPr lang="en-US" altLang="zh-CN" sz="900">
                  <a:latin typeface="Open Sans" panose="020B0606030504020204" pitchFamily="34" charset="0"/>
                  <a:ea typeface="Open Sans" panose="020B0606030504020204" pitchFamily="34" charset="0"/>
                  <a:cs typeface="Open Sans" panose="020B0606030504020204" pitchFamily="34" charset="0"/>
                </a:rPr>
                <a:t>than Q1 2023, gross profit margins increasing 37.3&amp; YoY</a:t>
              </a:r>
            </a:p>
            <a:p>
              <a:pPr marL="171450" indent="-171450">
                <a:lnSpc>
                  <a:spcPct val="150000"/>
                </a:lnSpc>
                <a:spcAft>
                  <a:spcPts val="600"/>
                </a:spcAft>
                <a:buFont typeface="Wingdings" panose="05000000000000000000" pitchFamily="2" charset="2"/>
                <a:buChar char="§"/>
              </a:pPr>
              <a:r>
                <a:rPr lang="en-GB" sz="900" b="1"/>
                <a:t>IRA incentives</a:t>
              </a:r>
              <a:r>
                <a:rPr lang="en-GB" sz="900"/>
                <a:t>, strong U.S. demand, expanded domestic manufacturing</a:t>
              </a: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lnSpc>
                  <a:spcPct val="150000"/>
                </a:lnSpc>
                <a:spcAft>
                  <a:spcPts val="600"/>
                </a:spcAft>
                <a:buFont typeface="Wingdings" panose="05000000000000000000"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01733DAC-541D-636A-6BF4-C08E3991A554}"/>
                </a:ext>
              </a:extLst>
            </p:cNvPr>
            <p:cNvSpPr/>
            <p:nvPr/>
          </p:nvSpPr>
          <p:spPr>
            <a:xfrm>
              <a:off x="6407599" y="1710777"/>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7" name="文本框 16">
              <a:extLst>
                <a:ext uri="{FF2B5EF4-FFF2-40B4-BE49-F238E27FC236}">
                  <a16:creationId xmlns:a16="http://schemas.microsoft.com/office/drawing/2014/main" id="{54C88725-1A60-5403-1EA7-005FA36DA0F6}"/>
                </a:ext>
              </a:extLst>
            </p:cNvPr>
            <p:cNvSpPr txBox="1"/>
            <p:nvPr/>
          </p:nvSpPr>
          <p:spPr>
            <a:xfrm>
              <a:off x="6391834" y="1707917"/>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Oval 38">
              <a:extLst>
                <a:ext uri="{FF2B5EF4-FFF2-40B4-BE49-F238E27FC236}">
                  <a16:creationId xmlns:a16="http://schemas.microsoft.com/office/drawing/2014/main" id="{8A868B1E-AA05-B0DB-316D-91FA0D6AE2D9}"/>
                </a:ext>
              </a:extLst>
            </p:cNvPr>
            <p:cNvSpPr/>
            <p:nvPr/>
          </p:nvSpPr>
          <p:spPr>
            <a:xfrm>
              <a:off x="6407599" y="1997332"/>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0" name="文本框 16">
              <a:extLst>
                <a:ext uri="{FF2B5EF4-FFF2-40B4-BE49-F238E27FC236}">
                  <a16:creationId xmlns:a16="http://schemas.microsoft.com/office/drawing/2014/main" id="{10004B14-3679-1EFF-C1EE-114F22DBEF47}"/>
                </a:ext>
              </a:extLst>
            </p:cNvPr>
            <p:cNvSpPr txBox="1"/>
            <p:nvPr/>
          </p:nvSpPr>
          <p:spPr>
            <a:xfrm>
              <a:off x="6391834" y="1994472"/>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Oval 40">
              <a:extLst>
                <a:ext uri="{FF2B5EF4-FFF2-40B4-BE49-F238E27FC236}">
                  <a16:creationId xmlns:a16="http://schemas.microsoft.com/office/drawing/2014/main" id="{D7634519-80F5-AD5D-65C9-A269D7FC6269}"/>
                </a:ext>
              </a:extLst>
            </p:cNvPr>
            <p:cNvSpPr/>
            <p:nvPr/>
          </p:nvSpPr>
          <p:spPr>
            <a:xfrm>
              <a:off x="6413597" y="2276086"/>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2" name="文本框 16">
              <a:extLst>
                <a:ext uri="{FF2B5EF4-FFF2-40B4-BE49-F238E27FC236}">
                  <a16:creationId xmlns:a16="http://schemas.microsoft.com/office/drawing/2014/main" id="{CE204EE2-3905-4616-81D5-97FCA12E1570}"/>
                </a:ext>
              </a:extLst>
            </p:cNvPr>
            <p:cNvSpPr txBox="1"/>
            <p:nvPr/>
          </p:nvSpPr>
          <p:spPr>
            <a:xfrm>
              <a:off x="6397832" y="2273226"/>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Oval 42">
              <a:extLst>
                <a:ext uri="{FF2B5EF4-FFF2-40B4-BE49-F238E27FC236}">
                  <a16:creationId xmlns:a16="http://schemas.microsoft.com/office/drawing/2014/main" id="{861FD23D-4B63-B362-5AB7-F1F453D7AAEA}"/>
                </a:ext>
              </a:extLst>
            </p:cNvPr>
            <p:cNvSpPr/>
            <p:nvPr/>
          </p:nvSpPr>
          <p:spPr>
            <a:xfrm>
              <a:off x="6413597" y="2764196"/>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4" name="文本框 16">
              <a:extLst>
                <a:ext uri="{FF2B5EF4-FFF2-40B4-BE49-F238E27FC236}">
                  <a16:creationId xmlns:a16="http://schemas.microsoft.com/office/drawing/2014/main" id="{541466D0-21CF-6EE0-8CDA-6589AF957AF8}"/>
                </a:ext>
              </a:extLst>
            </p:cNvPr>
            <p:cNvSpPr txBox="1"/>
            <p:nvPr/>
          </p:nvSpPr>
          <p:spPr>
            <a:xfrm>
              <a:off x="6397832" y="2761336"/>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Oval 44">
              <a:extLst>
                <a:ext uri="{FF2B5EF4-FFF2-40B4-BE49-F238E27FC236}">
                  <a16:creationId xmlns:a16="http://schemas.microsoft.com/office/drawing/2014/main" id="{AE5C9420-7CF1-A1F2-CC0B-478D1F5815C8}"/>
                </a:ext>
              </a:extLst>
            </p:cNvPr>
            <p:cNvSpPr/>
            <p:nvPr/>
          </p:nvSpPr>
          <p:spPr>
            <a:xfrm>
              <a:off x="6420105" y="3042572"/>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6" name="文本框 16">
              <a:extLst>
                <a:ext uri="{FF2B5EF4-FFF2-40B4-BE49-F238E27FC236}">
                  <a16:creationId xmlns:a16="http://schemas.microsoft.com/office/drawing/2014/main" id="{A1AC556D-E771-E8DA-F50B-610FB6ACE5F1}"/>
                </a:ext>
              </a:extLst>
            </p:cNvPr>
            <p:cNvSpPr txBox="1"/>
            <p:nvPr/>
          </p:nvSpPr>
          <p:spPr>
            <a:xfrm>
              <a:off x="6404340" y="3039712"/>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D71A24CE-36ED-414F-BCBA-1A7D9EBC8EBA}"/>
                </a:ext>
              </a:extLst>
            </p:cNvPr>
            <p:cNvSpPr/>
            <p:nvPr/>
          </p:nvSpPr>
          <p:spPr>
            <a:xfrm>
              <a:off x="6416811" y="352365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5" name="文本框 16">
              <a:extLst>
                <a:ext uri="{FF2B5EF4-FFF2-40B4-BE49-F238E27FC236}">
                  <a16:creationId xmlns:a16="http://schemas.microsoft.com/office/drawing/2014/main" id="{524BA80E-E9CF-1553-2318-C048AA6A750B}"/>
                </a:ext>
              </a:extLst>
            </p:cNvPr>
            <p:cNvSpPr txBox="1"/>
            <p:nvPr/>
          </p:nvSpPr>
          <p:spPr>
            <a:xfrm>
              <a:off x="6401046" y="3520799"/>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custDataLst>
      <p:custData r:id="rId1"/>
    </p:custDataLst>
    <p:extLst>
      <p:ext uri="{BB962C8B-B14F-4D97-AF65-F5344CB8AC3E}">
        <p14:creationId xmlns:p14="http://schemas.microsoft.com/office/powerpoint/2010/main" val="463803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67B2E9-CD92-ECE1-0A5A-B4A5B768945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9F4D9E4-E20A-4D27-7988-1B0D49E81577}"/>
              </a:ext>
            </a:extLst>
          </p:cNvPr>
          <p:cNvGraphicFramePr>
            <a:graphicFrameLocks/>
          </p:cNvGraphicFramePr>
          <p:nvPr>
            <p:custDataLst>
              <p:tags r:id="rId2"/>
            </p:custDataLst>
            <p:extLst>
              <p:ext uri="{D42A27DB-BD31-4B8C-83A1-F6EECF244321}">
                <p14:modId xmlns:p14="http://schemas.microsoft.com/office/powerpoint/2010/main" val="1858874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782" imgH="782" progId="TCLayout.ActiveDocument.1">
                  <p:embed/>
                </p:oleObj>
              </mc:Choice>
              <mc:Fallback>
                <p:oleObj name="think-cell Slide" r:id="rId17" imgW="782" imgH="782" progId="TCLayout.ActiveDocument.1">
                  <p:embed/>
                  <p:pic>
                    <p:nvPicPr>
                      <p:cNvPr id="8" name="think-cell data - do not delete" hidden="1">
                        <a:extLst>
                          <a:ext uri="{FF2B5EF4-FFF2-40B4-BE49-F238E27FC236}">
                            <a16:creationId xmlns:a16="http://schemas.microsoft.com/office/drawing/2014/main" id="{B9F4D9E4-E20A-4D27-7988-1B0D49E8157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矩形: 圆角 28">
            <a:extLst>
              <a:ext uri="{FF2B5EF4-FFF2-40B4-BE49-F238E27FC236}">
                <a16:creationId xmlns:a16="http://schemas.microsoft.com/office/drawing/2014/main" id="{F771FB50-710D-6EA0-0588-5D5C9DAB0D1F}"/>
              </a:ext>
            </a:extLst>
          </p:cNvPr>
          <p:cNvSpPr/>
          <p:nvPr/>
        </p:nvSpPr>
        <p:spPr>
          <a:xfrm>
            <a:off x="2624944" y="4266908"/>
            <a:ext cx="3036802" cy="2277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a:spcAft>
                <a:spcPts val="600"/>
              </a:spcAft>
              <a:buClr>
                <a:schemeClr val="accent1"/>
              </a:buClr>
            </a:pP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矩形: 圆角 28">
            <a:extLst>
              <a:ext uri="{FF2B5EF4-FFF2-40B4-BE49-F238E27FC236}">
                <a16:creationId xmlns:a16="http://schemas.microsoft.com/office/drawing/2014/main" id="{C31FC309-4ED7-E934-01CF-C9E785F284D2}"/>
              </a:ext>
            </a:extLst>
          </p:cNvPr>
          <p:cNvSpPr/>
          <p:nvPr/>
        </p:nvSpPr>
        <p:spPr>
          <a:xfrm>
            <a:off x="732795" y="4264143"/>
            <a:ext cx="2039608" cy="2277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Heavy capex cycle is winding down, with 2025–2028 growth funded largely via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45X credit </a:t>
            </a:r>
            <a:r>
              <a:rPr lang="en-US" sz="9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monetisation</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operating cash flow.</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Q3-25 results show a maturing financial profile (GM 38.3%, $456m net income) even before new capacity and full 45X capture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Transferability of tax credits (&gt; $2bn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monetised</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 far) accelerates free cash flow, reducing reliance on debt or equity financing</a:t>
            </a:r>
          </a:p>
        </p:txBody>
      </p:sp>
      <p:sp>
        <p:nvSpPr>
          <p:cNvPr id="11" name="矩形: 圆角 28">
            <a:extLst>
              <a:ext uri="{FF2B5EF4-FFF2-40B4-BE49-F238E27FC236}">
                <a16:creationId xmlns:a16="http://schemas.microsoft.com/office/drawing/2014/main" id="{FBA4641E-4224-A971-A386-FF63F8403BEF}"/>
              </a:ext>
            </a:extLst>
          </p:cNvPr>
          <p:cNvSpPr/>
          <p:nvPr/>
        </p:nvSpPr>
        <p:spPr>
          <a:xfrm>
            <a:off x="5942096" y="1413064"/>
            <a:ext cx="4073165" cy="4953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5-year load growth forecast has increased by almost 5x, from 23 GW to 128 GW driven by data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centres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electrification, AI and industrial reshoring</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Data-</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centre</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-driven clusters (TX, VA, OH) increasingly require utility-scale solar to meet 24/7 load obligations, expanding contracted demand for domestic modules</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capacity additions remain below required levels, keeping domestic module supply tight despite global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3.7 GW U.S. expansion (2026–27) is fully FEOC-compliant and 45X-eligible, adding profitable volume in a structurally undersupplied market.</a:t>
            </a: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矩形: 圆角 28">
            <a:extLst>
              <a:ext uri="{FF2B5EF4-FFF2-40B4-BE49-F238E27FC236}">
                <a16:creationId xmlns:a16="http://schemas.microsoft.com/office/drawing/2014/main" id="{D2B595E7-4097-52B2-9BDA-DFA66FAE16C2}"/>
              </a:ext>
            </a:extLst>
          </p:cNvPr>
          <p:cNvSpPr/>
          <p:nvPr/>
        </p:nvSpPr>
        <p:spPr>
          <a:xfrm>
            <a:off x="738661" y="1424208"/>
            <a:ext cx="4904143" cy="2544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contracted backlog totals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53.7 GW ($16.4bn)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through 2030, insulating it from spot-market volatility and global silicon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factories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fully booked through 2028</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ensuring fixed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utilisation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rates and predictable margin capture across the conversion cycle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79.2 GW pipeline (90%+ North America)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gives optionality for repricing at higher ASPs as demand tightens and FEOC enforcement intensifies</a:t>
            </a:r>
          </a:p>
          <a:p>
            <a:pPr>
              <a:spcAft>
                <a:spcPts val="600"/>
              </a:spcAft>
              <a:buClr>
                <a:schemeClr val="accent1"/>
              </a:buCl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文本框 16">
            <a:extLst>
              <a:ext uri="{FF2B5EF4-FFF2-40B4-BE49-F238E27FC236}">
                <a16:creationId xmlns:a16="http://schemas.microsoft.com/office/drawing/2014/main" id="{0663ED4B-789E-2B5C-9F65-39525F57C8C2}"/>
              </a:ext>
            </a:extLst>
          </p:cNvPr>
          <p:cNvSpPr txBox="1"/>
          <p:nvPr/>
        </p:nvSpPr>
        <p:spPr>
          <a:xfrm>
            <a:off x="3494503" y="2864310"/>
            <a:ext cx="1995437" cy="783765"/>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Contracted volumes secure </a:t>
            </a:r>
            <a:r>
              <a:rPr lang="en-US" i="1" err="1"/>
              <a:t>utilisation</a:t>
            </a:r>
            <a:r>
              <a:rPr lang="en-US" i="1"/>
              <a:t> and margins, giving FSLR unmatched earnings visibility into the next decade</a:t>
            </a:r>
            <a:endParaRPr lang="en-US" altLang="zh-CN" i="1"/>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3EC4315-855E-5328-044B-7B97D5A3B383}"/>
              </a:ext>
            </a:extLst>
          </p:cNvPr>
          <p:cNvSpPr>
            <a:spLocks noChangeArrowheads="1"/>
          </p:cNvSpPr>
          <p:nvPr/>
        </p:nvSpPr>
        <p:spPr bwMode="gray">
          <a:xfrm>
            <a:off x="739139" y="4006152"/>
            <a:ext cx="4904143"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Shifting From Capex to Cash Generation</a:t>
            </a:r>
          </a:p>
        </p:txBody>
      </p:sp>
      <p:sp>
        <p:nvSpPr>
          <p:cNvPr id="3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5AFBB73-7609-0033-ECB0-CB95C4D7BBBF}"/>
              </a:ext>
            </a:extLst>
          </p:cNvPr>
          <p:cNvSpPr>
            <a:spLocks noChangeArrowheads="1"/>
          </p:cNvSpPr>
          <p:nvPr/>
        </p:nvSpPr>
        <p:spPr bwMode="gray">
          <a:xfrm>
            <a:off x="739140" y="1154189"/>
            <a:ext cx="4872509"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Backlog Secures Multi-Year Revenue &amp; Pricing</a:t>
            </a:r>
          </a:p>
        </p:txBody>
      </p:sp>
      <p:sp>
        <p:nvSpPr>
          <p:cNvPr id="3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FB78254-D243-EFFF-62DF-A1D2B93C7138}"/>
              </a:ext>
            </a:extLst>
          </p:cNvPr>
          <p:cNvSpPr>
            <a:spLocks noChangeArrowheads="1"/>
          </p:cNvSpPr>
          <p:nvPr/>
        </p:nvSpPr>
        <p:spPr bwMode="gray">
          <a:xfrm>
            <a:off x="5942096" y="1135968"/>
            <a:ext cx="4057581"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US Load Growth Supports Capacity Expansion</a:t>
            </a:r>
          </a:p>
        </p:txBody>
      </p:sp>
      <p:sp>
        <p:nvSpPr>
          <p:cNvPr id="34" name="文本框 16">
            <a:extLst>
              <a:ext uri="{FF2B5EF4-FFF2-40B4-BE49-F238E27FC236}">
                <a16:creationId xmlns:a16="http://schemas.microsoft.com/office/drawing/2014/main" id="{36ADAB32-BD47-C1A5-3EC1-D88BCB2A5077}"/>
              </a:ext>
            </a:extLst>
          </p:cNvPr>
          <p:cNvSpPr txBox="1"/>
          <p:nvPr/>
        </p:nvSpPr>
        <p:spPr>
          <a:xfrm>
            <a:off x="734712" y="6449200"/>
            <a:ext cx="4908092" cy="308170"/>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FSLR is entering a high-margin, cash-generative phase with minimal financing needs and expanding free cash flow.</a:t>
            </a:r>
            <a:endParaRPr lang="en-US" altLang="zh-CN" i="1"/>
          </a:p>
        </p:txBody>
      </p:sp>
      <p:sp>
        <p:nvSpPr>
          <p:cNvPr id="35" name="文本框 16">
            <a:extLst>
              <a:ext uri="{FF2B5EF4-FFF2-40B4-BE49-F238E27FC236}">
                <a16:creationId xmlns:a16="http://schemas.microsoft.com/office/drawing/2014/main" id="{D99499A5-E0E4-2CB1-387B-43F6EF6FE7A8}"/>
              </a:ext>
            </a:extLst>
          </p:cNvPr>
          <p:cNvSpPr txBox="1"/>
          <p:nvPr/>
        </p:nvSpPr>
        <p:spPr>
          <a:xfrm>
            <a:off x="5942095" y="6366942"/>
            <a:ext cx="4057581"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Structural demand growth ensures domestic module supply remains tight, supporting continued ASP and share gains.</a:t>
            </a:r>
            <a:endParaRPr lang="en-US" altLang="zh-CN" i="1"/>
          </a:p>
        </p:txBody>
      </p:sp>
      <p:sp>
        <p:nvSpPr>
          <p:cNvPr id="31" name="Slide Number Placeholder 30">
            <a:extLst>
              <a:ext uri="{FF2B5EF4-FFF2-40B4-BE49-F238E27FC236}">
                <a16:creationId xmlns:a16="http://schemas.microsoft.com/office/drawing/2014/main" id="{A63209C8-7467-16E9-8E04-346B66286B33}"/>
              </a:ext>
            </a:extLst>
          </p:cNvPr>
          <p:cNvSpPr>
            <a:spLocks noGrp="1"/>
          </p:cNvSpPr>
          <p:nvPr>
            <p:ph type="sldNum" sz="quarter" idx="12"/>
          </p:nvPr>
        </p:nvSpPr>
        <p:spPr/>
        <p:txBody>
          <a:bodyPr/>
          <a:lstStyle/>
          <a:p>
            <a:r>
              <a:rPr lang="en-US" altLang="zh-CN" sz="700"/>
              <a:t>Source: Capital IQ; Strategic Industries Surging: Driving US Power Demand (2024). Available at https://</a:t>
            </a:r>
            <a:r>
              <a:rPr lang="en-US" altLang="zh-CN" sz="700" err="1"/>
              <a:t>gridstrategiesllc.com</a:t>
            </a:r>
            <a:r>
              <a:rPr lang="en-US" altLang="zh-CN" sz="700"/>
              <a:t>/wp-content/uploads/National-Load-Growth-Report-2024.pdf;</a:t>
            </a:r>
          </a:p>
          <a:p>
            <a:r>
              <a:rPr lang="en-US" altLang="zh-CN" sz="700"/>
              <a:t>First Solar, Inc Q3 25 Earnings Call. Available at https://</a:t>
            </a:r>
            <a:r>
              <a:rPr lang="en-US" altLang="zh-CN" sz="700" err="1"/>
              <a:t>www.morningstar.com</a:t>
            </a:r>
            <a:r>
              <a:rPr lang="en-US" altLang="zh-CN" sz="700"/>
              <a:t>/stocks/</a:t>
            </a:r>
            <a:r>
              <a:rPr lang="en-US" altLang="zh-CN" sz="700" err="1"/>
              <a:t>xnas</a:t>
            </a:r>
            <a:r>
              <a:rPr lang="en-US" altLang="zh-CN" sz="700"/>
              <a:t>/</a:t>
            </a:r>
            <a:r>
              <a:rPr lang="en-US" altLang="zh-CN" sz="700" err="1"/>
              <a:t>fslr</a:t>
            </a:r>
            <a:r>
              <a:rPr lang="en-US" altLang="zh-CN" sz="700"/>
              <a:t>/earnings-transcripts</a:t>
            </a:r>
          </a:p>
          <a:p>
            <a:endParaRPr lang="en-US" altLang="zh-CN" sz="700"/>
          </a:p>
          <a:p>
            <a:endParaRPr lang="en-US" altLang="zh-CN" sz="700"/>
          </a:p>
        </p:txBody>
      </p:sp>
      <p:sp>
        <p:nvSpPr>
          <p:cNvPr id="4" name="Title 1">
            <a:extLst>
              <a:ext uri="{FF2B5EF4-FFF2-40B4-BE49-F238E27FC236}">
                <a16:creationId xmlns:a16="http://schemas.microsoft.com/office/drawing/2014/main" id="{5AE150BD-9F8C-E247-0728-C0FBFE94F21A}"/>
              </a:ext>
            </a:extLst>
          </p:cNvPr>
          <p:cNvSpPr>
            <a:spLocks noGrp="1"/>
          </p:cNvSpPr>
          <p:nvPr>
            <p:ph type="title"/>
          </p:nvPr>
        </p:nvSpPr>
        <p:spPr>
          <a:xfrm>
            <a:off x="738664" y="414000"/>
            <a:ext cx="7761524" cy="580772"/>
          </a:xfrm>
        </p:spPr>
        <p:txBody>
          <a:bodyPr vert="horz" rIns="0"/>
          <a:lstStyle/>
          <a:p>
            <a:r>
              <a:rPr lang="en-IE">
                <a:solidFill>
                  <a:schemeClr val="accent1">
                    <a:lumMod val="75000"/>
                  </a:schemeClr>
                </a:solidFill>
              </a:rPr>
              <a:t>Premium Margins + Visibility </a:t>
            </a:r>
            <a:r>
              <a:rPr lang="en-US" b="0"/>
              <a:t>| </a:t>
            </a:r>
            <a:r>
              <a:rPr lang="en-US" altLang="zh-CN" b="0">
                <a:latin typeface="Times New Roman"/>
                <a:ea typeface="等线"/>
                <a:cs typeface="Times New Roman"/>
              </a:rPr>
              <a:t>A contracted backlog and rising U.S. load growth secure demand, pricing stability and cash flow through 2030</a:t>
            </a:r>
            <a:endParaRPr lang="en-IE" b="0"/>
          </a:p>
        </p:txBody>
      </p:sp>
      <p:sp>
        <p:nvSpPr>
          <p:cNvPr id="2" name="Oval 1">
            <a:extLst>
              <a:ext uri="{FF2B5EF4-FFF2-40B4-BE49-F238E27FC236}">
                <a16:creationId xmlns:a16="http://schemas.microsoft.com/office/drawing/2014/main" id="{0D676738-C253-D06F-9ED4-460062CAC2C4}"/>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sp>
        <p:nvSpPr>
          <p:cNvPr id="17" name="TextBox 16">
            <a:extLst>
              <a:ext uri="{FF2B5EF4-FFF2-40B4-BE49-F238E27FC236}">
                <a16:creationId xmlns:a16="http://schemas.microsoft.com/office/drawing/2014/main" id="{F8FDD40B-D12A-9635-DC6B-834E3A352632}"/>
              </a:ext>
            </a:extLst>
          </p:cNvPr>
          <p:cNvSpPr txBox="1"/>
          <p:nvPr/>
        </p:nvSpPr>
        <p:spPr>
          <a:xfrm>
            <a:off x="1008421" y="-424185"/>
            <a:ext cx="9021268" cy="369332"/>
          </a:xfrm>
          <a:prstGeom prst="rect">
            <a:avLst/>
          </a:prstGeom>
          <a:solidFill>
            <a:srgbClr val="FFD41F"/>
          </a:solidFill>
        </p:spPr>
        <p:txBody>
          <a:bodyPr wrap="square">
            <a:spAutoFit/>
          </a:bodyPr>
          <a:lstStyle/>
          <a:p>
            <a:r>
              <a:rPr lang="en-US" b="1">
                <a:solidFill>
                  <a:srgbClr val="FF0000"/>
                </a:solidFill>
              </a:rPr>
              <a:t>Main Message: Backlog + U.S. Load Growth = Multi-Year Margin Expansion</a:t>
            </a:r>
          </a:p>
        </p:txBody>
      </p:sp>
      <p:graphicFrame>
        <p:nvGraphicFramePr>
          <p:cNvPr id="18" name="Chart 17">
            <a:extLst>
              <a:ext uri="{FF2B5EF4-FFF2-40B4-BE49-F238E27FC236}">
                <a16:creationId xmlns:a16="http://schemas.microsoft.com/office/drawing/2014/main" id="{1240DB10-EE26-6E42-55BA-8AA03217C06C}"/>
              </a:ext>
            </a:extLst>
          </p:cNvPr>
          <p:cNvGraphicFramePr/>
          <p:nvPr/>
        </p:nvGraphicFramePr>
        <p:xfrm>
          <a:off x="318137" y="2696267"/>
          <a:ext cx="2877552" cy="1731578"/>
        </p:xfrm>
        <a:graphic>
          <a:graphicData uri="http://schemas.openxmlformats.org/drawingml/2006/chart">
            <c:chart xmlns:c="http://schemas.openxmlformats.org/drawingml/2006/chart" xmlns:r="http://schemas.openxmlformats.org/officeDocument/2006/relationships" r:id="rId19"/>
          </a:graphicData>
        </a:graphic>
      </p:graphicFrame>
      <p:sp>
        <p:nvSpPr>
          <p:cNvPr id="20" name="矩形: 圆角 3">
            <a:extLst>
              <a:ext uri="{FF2B5EF4-FFF2-40B4-BE49-F238E27FC236}">
                <a16:creationId xmlns:a16="http://schemas.microsoft.com/office/drawing/2014/main" id="{B1A55978-BA38-F548-4C55-B7032FF12FFD}"/>
              </a:ext>
            </a:extLst>
          </p:cNvPr>
          <p:cNvSpPr/>
          <p:nvPr/>
        </p:nvSpPr>
        <p:spPr>
          <a:xfrm>
            <a:off x="881928" y="2538446"/>
            <a:ext cx="2313761" cy="315639"/>
          </a:xfrm>
          <a:prstGeom prst="rect">
            <a:avLst/>
          </a:prstGeom>
          <a:solidFill>
            <a:schemeClr val="bg1">
              <a:lumMod val="95000"/>
            </a:schemeClr>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US" altLang="zh-CN" sz="900" b="1">
                <a:solidFill>
                  <a:srgbClr val="013565"/>
                </a:solidFill>
                <a:latin typeface="Open Sans" panose="020B0606030504020204" pitchFamily="34" charset="0"/>
                <a:ea typeface="Open Sans" panose="020B0606030504020204" pitchFamily="34" charset="0"/>
                <a:cs typeface="Open Sans" panose="020B0606030504020204" pitchFamily="34" charset="0"/>
              </a:rPr>
              <a:t>Total Booking Opportunities (GW)</a:t>
            </a:r>
          </a:p>
        </p:txBody>
      </p:sp>
      <p:grpSp>
        <p:nvGrpSpPr>
          <p:cNvPr id="119" name="Group 118">
            <a:extLst>
              <a:ext uri="{FF2B5EF4-FFF2-40B4-BE49-F238E27FC236}">
                <a16:creationId xmlns:a16="http://schemas.microsoft.com/office/drawing/2014/main" id="{5CDC61E9-620F-FD0D-9E9A-FD1A0E01BF19}"/>
              </a:ext>
            </a:extLst>
          </p:cNvPr>
          <p:cNvGrpSpPr/>
          <p:nvPr/>
        </p:nvGrpSpPr>
        <p:grpSpPr>
          <a:xfrm>
            <a:off x="2698324" y="4341084"/>
            <a:ext cx="2940173" cy="2108116"/>
            <a:chOff x="2698324" y="4341084"/>
            <a:chExt cx="2940173" cy="1908518"/>
          </a:xfrm>
        </p:grpSpPr>
        <p:grpSp>
          <p:nvGrpSpPr>
            <p:cNvPr id="23" name="Group 22">
              <a:extLst>
                <a:ext uri="{FF2B5EF4-FFF2-40B4-BE49-F238E27FC236}">
                  <a16:creationId xmlns:a16="http://schemas.microsoft.com/office/drawing/2014/main" id="{1F593509-1420-B3B7-794F-99B7681026F9}"/>
                </a:ext>
              </a:extLst>
            </p:cNvPr>
            <p:cNvGrpSpPr/>
            <p:nvPr/>
          </p:nvGrpSpPr>
          <p:grpSpPr>
            <a:xfrm>
              <a:off x="2698324" y="4554677"/>
              <a:ext cx="2940173" cy="1694925"/>
              <a:chOff x="618546" y="3209988"/>
              <a:chExt cx="3423744" cy="3048156"/>
            </a:xfrm>
          </p:grpSpPr>
          <p:grpSp>
            <p:nvGrpSpPr>
              <p:cNvPr id="25" name="Group 24">
                <a:extLst>
                  <a:ext uri="{FF2B5EF4-FFF2-40B4-BE49-F238E27FC236}">
                    <a16:creationId xmlns:a16="http://schemas.microsoft.com/office/drawing/2014/main" id="{F6077C29-33C5-17CC-23EB-DCECBF5828EA}"/>
                  </a:ext>
                </a:extLst>
              </p:cNvPr>
              <p:cNvGrpSpPr/>
              <p:nvPr/>
            </p:nvGrpSpPr>
            <p:grpSpPr>
              <a:xfrm>
                <a:off x="618546" y="3209988"/>
                <a:ext cx="3419835" cy="2820061"/>
                <a:chOff x="618546" y="3540710"/>
                <a:chExt cx="3419835" cy="2820061"/>
              </a:xfrm>
            </p:grpSpPr>
            <p:grpSp>
              <p:nvGrpSpPr>
                <p:cNvPr id="38" name="Group 37">
                  <a:extLst>
                    <a:ext uri="{FF2B5EF4-FFF2-40B4-BE49-F238E27FC236}">
                      <a16:creationId xmlns:a16="http://schemas.microsoft.com/office/drawing/2014/main" id="{8D9836B6-232A-BF7D-0218-80EA14D005DC}"/>
                    </a:ext>
                  </a:extLst>
                </p:cNvPr>
                <p:cNvGrpSpPr/>
                <p:nvPr/>
              </p:nvGrpSpPr>
              <p:grpSpPr>
                <a:xfrm>
                  <a:off x="618546" y="3540710"/>
                  <a:ext cx="3419835" cy="2820061"/>
                  <a:chOff x="618546" y="3540710"/>
                  <a:chExt cx="3419835" cy="2820061"/>
                </a:xfrm>
              </p:grpSpPr>
              <p:graphicFrame>
                <p:nvGraphicFramePr>
                  <p:cNvPr id="41" name="Chart 40">
                    <a:extLst>
                      <a:ext uri="{FF2B5EF4-FFF2-40B4-BE49-F238E27FC236}">
                        <a16:creationId xmlns:a16="http://schemas.microsoft.com/office/drawing/2014/main" id="{D1E0E1BF-CA0B-5A3E-3663-2E25F757E7CC}"/>
                      </a:ext>
                    </a:extLst>
                  </p:cNvPr>
                  <p:cNvGraphicFramePr/>
                  <p:nvPr/>
                </p:nvGraphicFramePr>
                <p:xfrm>
                  <a:off x="618546" y="3540710"/>
                  <a:ext cx="3419835" cy="2820061"/>
                </p:xfrm>
                <a:graphic>
                  <a:graphicData uri="http://schemas.openxmlformats.org/drawingml/2006/chart">
                    <c:chart xmlns:c="http://schemas.openxmlformats.org/drawingml/2006/chart" xmlns:r="http://schemas.openxmlformats.org/officeDocument/2006/relationships" r:id="rId20"/>
                  </a:graphicData>
                </a:graphic>
              </p:graphicFrame>
              <p:cxnSp>
                <p:nvCxnSpPr>
                  <p:cNvPr id="42" name="Straight Connector 41">
                    <a:extLst>
                      <a:ext uri="{FF2B5EF4-FFF2-40B4-BE49-F238E27FC236}">
                        <a16:creationId xmlns:a16="http://schemas.microsoft.com/office/drawing/2014/main" id="{17E2C265-B633-5FCB-D308-087EA08F3BF3}"/>
                      </a:ext>
                    </a:extLst>
                  </p:cNvPr>
                  <p:cNvCxnSpPr>
                    <a:cxnSpLocks/>
                  </p:cNvCxnSpPr>
                  <p:nvPr/>
                </p:nvCxnSpPr>
                <p:spPr>
                  <a:xfrm>
                    <a:off x="1197713" y="3655586"/>
                    <a:ext cx="0" cy="247849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39" name="Straight Connector 38">
                  <a:extLst>
                    <a:ext uri="{FF2B5EF4-FFF2-40B4-BE49-F238E27FC236}">
                      <a16:creationId xmlns:a16="http://schemas.microsoft.com/office/drawing/2014/main" id="{47831356-73EC-7C99-0A18-0784C4FEEB80}"/>
                    </a:ext>
                  </a:extLst>
                </p:cNvPr>
                <p:cNvCxnSpPr>
                  <a:cxnSpLocks/>
                </p:cNvCxnSpPr>
                <p:nvPr/>
              </p:nvCxnSpPr>
              <p:spPr>
                <a:xfrm>
                  <a:off x="1197713" y="6138371"/>
                  <a:ext cx="2699822" cy="0"/>
                </a:xfrm>
                <a:prstGeom prst="line">
                  <a:avLst/>
                </a:prstGeom>
                <a:ln w="1333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3498D4B1-EA9F-E1C8-A418-7ED0753F5A90}"/>
                  </a:ext>
                </a:extLst>
              </p:cNvPr>
              <p:cNvSpPr txBox="1"/>
              <p:nvPr/>
            </p:nvSpPr>
            <p:spPr>
              <a:xfrm>
                <a:off x="1197864" y="5841963"/>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2023A</a:t>
                </a:r>
              </a:p>
            </p:txBody>
          </p:sp>
          <p:sp>
            <p:nvSpPr>
              <p:cNvPr id="27" name="TextBox 26">
                <a:extLst>
                  <a:ext uri="{FF2B5EF4-FFF2-40B4-BE49-F238E27FC236}">
                    <a16:creationId xmlns:a16="http://schemas.microsoft.com/office/drawing/2014/main" id="{A7F39EE0-8C39-C6D4-9B71-7E73AD41CB2A}"/>
                  </a:ext>
                </a:extLst>
              </p:cNvPr>
              <p:cNvSpPr txBox="1"/>
              <p:nvPr/>
            </p:nvSpPr>
            <p:spPr>
              <a:xfrm>
                <a:off x="1665961" y="5841963"/>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2024A</a:t>
                </a:r>
              </a:p>
            </p:txBody>
          </p:sp>
          <p:sp>
            <p:nvSpPr>
              <p:cNvPr id="29" name="TextBox 28">
                <a:extLst>
                  <a:ext uri="{FF2B5EF4-FFF2-40B4-BE49-F238E27FC236}">
                    <a16:creationId xmlns:a16="http://schemas.microsoft.com/office/drawing/2014/main" id="{3250B829-2371-0F55-EC5F-A73DCDC080F3}"/>
                  </a:ext>
                </a:extLst>
              </p:cNvPr>
              <p:cNvSpPr txBox="1"/>
              <p:nvPr/>
            </p:nvSpPr>
            <p:spPr>
              <a:xfrm>
                <a:off x="2093965" y="5841963"/>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2025E</a:t>
                </a:r>
              </a:p>
            </p:txBody>
          </p:sp>
          <p:sp>
            <p:nvSpPr>
              <p:cNvPr id="30" name="TextBox 29">
                <a:extLst>
                  <a:ext uri="{FF2B5EF4-FFF2-40B4-BE49-F238E27FC236}">
                    <a16:creationId xmlns:a16="http://schemas.microsoft.com/office/drawing/2014/main" id="{6ACCAD35-BCB2-BE91-C121-F30063B84145}"/>
                  </a:ext>
                </a:extLst>
              </p:cNvPr>
              <p:cNvSpPr txBox="1"/>
              <p:nvPr/>
            </p:nvSpPr>
            <p:spPr>
              <a:xfrm>
                <a:off x="2535218" y="5843015"/>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2026E</a:t>
                </a:r>
              </a:p>
            </p:txBody>
          </p:sp>
          <p:sp>
            <p:nvSpPr>
              <p:cNvPr id="36" name="TextBox 35">
                <a:extLst>
                  <a:ext uri="{FF2B5EF4-FFF2-40B4-BE49-F238E27FC236}">
                    <a16:creationId xmlns:a16="http://schemas.microsoft.com/office/drawing/2014/main" id="{7B7A55E5-6879-7ECD-1F84-EE6B23EE2044}"/>
                  </a:ext>
                </a:extLst>
              </p:cNvPr>
              <p:cNvSpPr txBox="1"/>
              <p:nvPr/>
            </p:nvSpPr>
            <p:spPr>
              <a:xfrm>
                <a:off x="2992717" y="5841963"/>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2027E</a:t>
                </a:r>
              </a:p>
            </p:txBody>
          </p:sp>
          <p:sp>
            <p:nvSpPr>
              <p:cNvPr id="37" name="TextBox 36">
                <a:extLst>
                  <a:ext uri="{FF2B5EF4-FFF2-40B4-BE49-F238E27FC236}">
                    <a16:creationId xmlns:a16="http://schemas.microsoft.com/office/drawing/2014/main" id="{8A7182FE-94F0-2D58-926B-86990A930652}"/>
                  </a:ext>
                </a:extLst>
              </p:cNvPr>
              <p:cNvSpPr txBox="1"/>
              <p:nvPr/>
            </p:nvSpPr>
            <p:spPr>
              <a:xfrm>
                <a:off x="3426394" y="5839653"/>
                <a:ext cx="615896" cy="415129"/>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2028E</a:t>
                </a:r>
              </a:p>
            </p:txBody>
          </p:sp>
        </p:grpSp>
        <p:sp>
          <p:nvSpPr>
            <p:cNvPr id="24" name="矩形: 圆角 3">
              <a:extLst>
                <a:ext uri="{FF2B5EF4-FFF2-40B4-BE49-F238E27FC236}">
                  <a16:creationId xmlns:a16="http://schemas.microsoft.com/office/drawing/2014/main" id="{09F7C46E-BDAE-FA7B-FC9E-0B9B7F9EBCD1}"/>
                </a:ext>
              </a:extLst>
            </p:cNvPr>
            <p:cNvSpPr/>
            <p:nvPr/>
          </p:nvSpPr>
          <p:spPr>
            <a:xfrm>
              <a:off x="2849508" y="4341084"/>
              <a:ext cx="2785631" cy="223872"/>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Open Sans" panose="020B0606030504020204" pitchFamily="34" charset="0"/>
                  <a:ea typeface="Open Sans" panose="020B0606030504020204" pitchFamily="34" charset="0"/>
                  <a:cs typeface="Open Sans" panose="020B0606030504020204" pitchFamily="34" charset="0"/>
                </a:rPr>
                <a:t>FCF ($Bn)</a:t>
              </a:r>
            </a:p>
          </p:txBody>
        </p:sp>
      </p:grpSp>
      <p:sp>
        <p:nvSpPr>
          <p:cNvPr id="118" name="矩形: 圆角 3">
            <a:extLst>
              <a:ext uri="{FF2B5EF4-FFF2-40B4-BE49-F238E27FC236}">
                <a16:creationId xmlns:a16="http://schemas.microsoft.com/office/drawing/2014/main" id="{135D869F-C7B4-66B5-0CFC-1C372D8964FA}"/>
              </a:ext>
            </a:extLst>
          </p:cNvPr>
          <p:cNvSpPr/>
          <p:nvPr/>
        </p:nvSpPr>
        <p:spPr>
          <a:xfrm>
            <a:off x="6030176" y="3434319"/>
            <a:ext cx="3969499" cy="238125"/>
          </a:xfrm>
          <a:prstGeom prst="round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solidFill>
                  <a:schemeClr val="bg1"/>
                </a:solidFill>
                <a:latin typeface="Open Sans" panose="020B0606030504020204" pitchFamily="34" charset="0"/>
                <a:ea typeface="Open Sans" panose="020B0606030504020204" pitchFamily="34" charset="0"/>
                <a:cs typeface="Open Sans" panose="020B0606030504020204" pitchFamily="34" charset="0"/>
              </a:rPr>
              <a:t>2029 US Nationwide Growth Forecast</a:t>
            </a:r>
          </a:p>
        </p:txBody>
      </p:sp>
      <p:sp>
        <p:nvSpPr>
          <p:cNvPr id="44" name="文本框 12">
            <a:extLst>
              <a:ext uri="{FF2B5EF4-FFF2-40B4-BE49-F238E27FC236}">
                <a16:creationId xmlns:a16="http://schemas.microsoft.com/office/drawing/2014/main" id="{81456FA3-54C4-CFA3-FAEE-9A40343B9003}"/>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3</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A98E90D-815E-5270-7FEF-9043D672506E}"/>
              </a:ext>
            </a:extLst>
          </p:cNvPr>
          <p:cNvSpPr txBox="1"/>
          <p:nvPr/>
        </p:nvSpPr>
        <p:spPr>
          <a:xfrm>
            <a:off x="979714" y="-849086"/>
            <a:ext cx="0" cy="0"/>
          </a:xfrm>
          <a:prstGeom prst="rect">
            <a:avLst/>
          </a:prstGeom>
          <a:noFill/>
        </p:spPr>
        <p:txBody>
          <a:bodyPr wrap="none" lIns="0" tIns="0" rIns="0" bIns="0" rtlCol="0">
            <a:noAutofit/>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28" name="Chart 127">
            <a:extLst>
              <a:ext uri="{FF2B5EF4-FFF2-40B4-BE49-F238E27FC236}">
                <a16:creationId xmlns:a16="http://schemas.microsoft.com/office/drawing/2014/main" id="{1EB75B73-43DC-3CB9-771F-9177E0D3DAF3}"/>
              </a:ext>
            </a:extLst>
          </p:cNvPr>
          <p:cNvGraphicFramePr/>
          <p:nvPr>
            <p:custDataLst>
              <p:tags r:id="rId3"/>
            </p:custDataLst>
          </p:nvPr>
        </p:nvGraphicFramePr>
        <p:xfrm>
          <a:off x="6470650" y="3648075"/>
          <a:ext cx="3071813" cy="2595563"/>
        </p:xfrm>
        <a:graphic>
          <a:graphicData uri="http://schemas.openxmlformats.org/drawingml/2006/chart">
            <c:chart xmlns:c="http://schemas.openxmlformats.org/drawingml/2006/chart" xmlns:r="http://schemas.openxmlformats.org/officeDocument/2006/relationships" r:id="rId21"/>
          </a:graphicData>
        </a:graphic>
      </p:graphicFrame>
      <p:cxnSp>
        <p:nvCxnSpPr>
          <p:cNvPr id="12" name="Straight Connector 11">
            <a:extLst>
              <a:ext uri="{FF2B5EF4-FFF2-40B4-BE49-F238E27FC236}">
                <a16:creationId xmlns:a16="http://schemas.microsoft.com/office/drawing/2014/main" id="{411C5BBE-E830-C8A3-0878-15E3DE3CF9AB}"/>
              </a:ext>
            </a:extLst>
          </p:cNvPr>
          <p:cNvCxnSpPr/>
          <p:nvPr>
            <p:custDataLst>
              <p:tags r:id="rId4"/>
            </p:custDataLst>
          </p:nvPr>
        </p:nvCxnSpPr>
        <p:spPr bwMode="auto">
          <a:xfrm flipV="1">
            <a:off x="9596438" y="5416550"/>
            <a:ext cx="0" cy="252413"/>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15D4E67-4159-6DE9-2BE2-B011D65B4B76}"/>
              </a:ext>
            </a:extLst>
          </p:cNvPr>
          <p:cNvCxnSpPr/>
          <p:nvPr>
            <p:custDataLst>
              <p:tags r:id="rId5"/>
            </p:custDataLst>
          </p:nvPr>
        </p:nvCxnSpPr>
        <p:spPr bwMode="auto">
          <a:xfrm flipV="1">
            <a:off x="9596438" y="4052888"/>
            <a:ext cx="0" cy="1370013"/>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66C57A-C2D4-58B0-60D6-89F0115F9B17}"/>
              </a:ext>
            </a:extLst>
          </p:cNvPr>
          <p:cNvCxnSpPr/>
          <p:nvPr>
            <p:custDataLst>
              <p:tags r:id="rId6"/>
            </p:custDataLst>
          </p:nvPr>
        </p:nvCxnSpPr>
        <p:spPr bwMode="auto">
          <a:xfrm>
            <a:off x="9234488" y="4056063"/>
            <a:ext cx="40481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12C1C5D-3095-2C19-F7F8-E5CCE117947E}"/>
              </a:ext>
            </a:extLst>
          </p:cNvPr>
          <p:cNvCxnSpPr/>
          <p:nvPr>
            <p:custDataLst>
              <p:tags r:id="rId7"/>
            </p:custDataLst>
          </p:nvPr>
        </p:nvCxnSpPr>
        <p:spPr bwMode="auto">
          <a:xfrm>
            <a:off x="7604125" y="5665788"/>
            <a:ext cx="2035175"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CBAA47-6492-DD47-2DCA-4E52F3EE5F16}"/>
              </a:ext>
            </a:extLst>
          </p:cNvPr>
          <p:cNvCxnSpPr/>
          <p:nvPr>
            <p:custDataLst>
              <p:tags r:id="rId8"/>
            </p:custDataLst>
          </p:nvPr>
        </p:nvCxnSpPr>
        <p:spPr bwMode="auto">
          <a:xfrm>
            <a:off x="8418513" y="5419725"/>
            <a:ext cx="1220788"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585A248-3769-9307-2BDF-932F2CE395CF}"/>
              </a:ext>
            </a:extLst>
          </p:cNvPr>
          <p:cNvCxnSpPr/>
          <p:nvPr>
            <p:custDataLst>
              <p:tags r:id="rId9"/>
            </p:custDataLst>
          </p:nvPr>
        </p:nvCxnSpPr>
        <p:spPr bwMode="auto">
          <a:xfrm>
            <a:off x="8418513" y="5419725"/>
            <a:ext cx="1220788"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 Placeholder 2">
            <a:extLst>
              <a:ext uri="{FF2B5EF4-FFF2-40B4-BE49-F238E27FC236}">
                <a16:creationId xmlns:a16="http://schemas.microsoft.com/office/drawing/2014/main" id="{219D00C8-F647-BCD8-B6EF-226A5BF79941}"/>
              </a:ext>
            </a:extLst>
          </p:cNvPr>
          <p:cNvSpPr txBox="1">
            <a:spLocks/>
          </p:cNvSpPr>
          <p:nvPr>
            <p:custDataLst>
              <p:tags r:id="rId10"/>
            </p:custDataLst>
          </p:nvPr>
        </p:nvSpPr>
        <p:spPr bwMode="auto">
          <a:xfrm>
            <a:off x="7223125" y="6061075"/>
            <a:ext cx="3048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96CC0986-759F-4A58-A44F-6D6F6187A2E1}" type="datetime'''''2''''''''''''''''''''''''''''''''''0''''''22'">
              <a:rPr lang="en-US" altLang="en-US" sz="1000" b="1" smtClean="0"/>
              <a:pPr algn="ctr">
                <a:spcBef>
                  <a:spcPct val="0"/>
                </a:spcBef>
                <a:spcAft>
                  <a:spcPct val="0"/>
                </a:spcAft>
              </a:pPr>
              <a:t>2022</a:t>
            </a:fld>
            <a:endParaRPr lang="en-US" sz="1000" b="1"/>
          </a:p>
        </p:txBody>
      </p:sp>
      <p:sp>
        <p:nvSpPr>
          <p:cNvPr id="49" name="Text Placeholder 2">
            <a:extLst>
              <a:ext uri="{FF2B5EF4-FFF2-40B4-BE49-F238E27FC236}">
                <a16:creationId xmlns:a16="http://schemas.microsoft.com/office/drawing/2014/main" id="{581E3B19-230F-0B9A-F5D8-20135822BEFB}"/>
              </a:ext>
            </a:extLst>
          </p:cNvPr>
          <p:cNvSpPr txBox="1">
            <a:spLocks/>
          </p:cNvSpPr>
          <p:nvPr>
            <p:custDataLst>
              <p:tags r:id="rId11"/>
            </p:custDataLst>
          </p:nvPr>
        </p:nvSpPr>
        <p:spPr bwMode="auto">
          <a:xfrm>
            <a:off x="8037513" y="6061075"/>
            <a:ext cx="3048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FD12A3FB-8210-4CF0-A827-AD2EF4C2CD54}" type="datetime'''''''''2''''''''''''0''''''''''''''''''2''''''''''3'''''''''">
              <a:rPr lang="en-US" altLang="en-US" sz="1000" b="1" smtClean="0"/>
              <a:pPr algn="ctr">
                <a:spcBef>
                  <a:spcPct val="0"/>
                </a:spcBef>
                <a:spcAft>
                  <a:spcPct val="0"/>
                </a:spcAft>
              </a:pPr>
              <a:t>2023</a:t>
            </a:fld>
            <a:endParaRPr lang="en-US" sz="1000" b="1"/>
          </a:p>
        </p:txBody>
      </p:sp>
      <p:sp>
        <p:nvSpPr>
          <p:cNvPr id="50" name="Text Placeholder 2">
            <a:extLst>
              <a:ext uri="{FF2B5EF4-FFF2-40B4-BE49-F238E27FC236}">
                <a16:creationId xmlns:a16="http://schemas.microsoft.com/office/drawing/2014/main" id="{EEDB1008-B575-F644-E392-8F3C6472F1A2}"/>
              </a:ext>
            </a:extLst>
          </p:cNvPr>
          <p:cNvSpPr txBox="1">
            <a:spLocks/>
          </p:cNvSpPr>
          <p:nvPr>
            <p:custDataLst>
              <p:tags r:id="rId12"/>
            </p:custDataLst>
          </p:nvPr>
        </p:nvSpPr>
        <p:spPr bwMode="auto">
          <a:xfrm>
            <a:off x="8853488" y="6061075"/>
            <a:ext cx="30480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6FAEF12F-66AC-487F-B70B-5F1463CFECF1}" type="datetime'''''20''''''''''''2''''''''4'''''''''''''''">
              <a:rPr lang="en-US" altLang="en-US" sz="1000" b="1" smtClean="0"/>
              <a:pPr algn="ctr">
                <a:spcBef>
                  <a:spcPct val="0"/>
                </a:spcBef>
                <a:spcAft>
                  <a:spcPct val="0"/>
                </a:spcAft>
              </a:pPr>
              <a:t>2024</a:t>
            </a:fld>
            <a:endParaRPr lang="en-US" sz="1000" b="1"/>
          </a:p>
        </p:txBody>
      </p:sp>
      <p:sp>
        <p:nvSpPr>
          <p:cNvPr id="51" name="Text Placeholder 2">
            <a:extLst>
              <a:ext uri="{FF2B5EF4-FFF2-40B4-BE49-F238E27FC236}">
                <a16:creationId xmlns:a16="http://schemas.microsoft.com/office/drawing/2014/main" id="{8C58EDFC-C7A3-4C46-95AF-EE6F196AC63C}"/>
              </a:ext>
            </a:extLst>
          </p:cNvPr>
          <p:cNvSpPr txBox="1">
            <a:spLocks/>
          </p:cNvSpPr>
          <p:nvPr>
            <p:custDataLst>
              <p:tags r:id="rId13"/>
            </p:custDataLst>
          </p:nvPr>
        </p:nvSpPr>
        <p:spPr bwMode="auto">
          <a:xfrm>
            <a:off x="9686925" y="5422900"/>
            <a:ext cx="471488" cy="2381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E0A24DE8-9BEF-4936-9D4C-3D7D2A607F6B}" type="datetime'+''''''''''''7''''0%'''">
              <a:rPr lang="en-US" altLang="en-US" sz="1000" b="1" smtClean="0">
                <a:effectLst/>
              </a:rPr>
              <a:pPr algn="ctr">
                <a:spcBef>
                  <a:spcPct val="0"/>
                </a:spcBef>
                <a:spcAft>
                  <a:spcPct val="0"/>
                </a:spcAft>
              </a:pPr>
              <a:t>+70%</a:t>
            </a:fld>
            <a:endParaRPr lang="en-US" sz="1000" b="1"/>
          </a:p>
        </p:txBody>
      </p:sp>
      <p:sp>
        <p:nvSpPr>
          <p:cNvPr id="52" name="Text Placeholder 2">
            <a:extLst>
              <a:ext uri="{FF2B5EF4-FFF2-40B4-BE49-F238E27FC236}">
                <a16:creationId xmlns:a16="http://schemas.microsoft.com/office/drawing/2014/main" id="{677745C9-F205-5CD5-3BD5-B4546E723FA3}"/>
              </a:ext>
            </a:extLst>
          </p:cNvPr>
          <p:cNvSpPr txBox="1">
            <a:spLocks/>
          </p:cNvSpPr>
          <p:nvPr>
            <p:custDataLst>
              <p:tags r:id="rId14"/>
            </p:custDataLst>
          </p:nvPr>
        </p:nvSpPr>
        <p:spPr bwMode="auto">
          <a:xfrm>
            <a:off x="9309100" y="4660900"/>
            <a:ext cx="576263" cy="238125"/>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0CC4D420-1BE5-4F55-93C9-6B178D4E59EA}" type="datetime'+2''''''''''''''''2''''''''''''''''''''''''8''''''''%'">
              <a:rPr lang="en-US" altLang="en-US" sz="1000" b="1" smtClean="0">
                <a:effectLst/>
              </a:rPr>
              <a:pPr algn="ctr">
                <a:spcBef>
                  <a:spcPct val="0"/>
                </a:spcBef>
                <a:spcAft>
                  <a:spcPct val="0"/>
                </a:spcAft>
              </a:pPr>
              <a:t>+228%</a:t>
            </a:fld>
            <a:endParaRPr lang="en-US" sz="1000" b="1"/>
          </a:p>
        </p:txBody>
      </p:sp>
      <p:sp>
        <p:nvSpPr>
          <p:cNvPr id="126" name="TextBox 125">
            <a:extLst>
              <a:ext uri="{FF2B5EF4-FFF2-40B4-BE49-F238E27FC236}">
                <a16:creationId xmlns:a16="http://schemas.microsoft.com/office/drawing/2014/main" id="{BB50CCC6-274D-5D51-0C64-EA83ABF9BA1F}"/>
              </a:ext>
            </a:extLst>
          </p:cNvPr>
          <p:cNvSpPr txBox="1"/>
          <p:nvPr/>
        </p:nvSpPr>
        <p:spPr>
          <a:xfrm rot="16200000">
            <a:off x="5332982" y="4801349"/>
            <a:ext cx="2293465" cy="228663"/>
          </a:xfrm>
          <a:prstGeom prst="rect">
            <a:avLst/>
          </a:prstGeom>
          <a:noFill/>
        </p:spPr>
        <p:txBody>
          <a:bodyPr wrap="square" lIns="0" tIns="0" rIns="0" bIns="0" rtlCol="0">
            <a:noAutofit/>
          </a:bodyPr>
          <a:lstStyle/>
          <a:p>
            <a:pPr algn="l"/>
            <a:r>
              <a:rPr lang="en-US" sz="900"/>
              <a:t>2029 Summer Peak Demand Growth (GW)</a:t>
            </a:r>
          </a:p>
        </p:txBody>
      </p:sp>
    </p:spTree>
    <p:custDataLst>
      <p:custData r:id="rId1"/>
    </p:custDataLst>
    <p:extLst>
      <p:ext uri="{BB962C8B-B14F-4D97-AF65-F5344CB8AC3E}">
        <p14:creationId xmlns:p14="http://schemas.microsoft.com/office/powerpoint/2010/main" val="425073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931D92-0D85-D4E8-EBFE-4F45EBBEA2A3}"/>
            </a:ext>
          </a:extLst>
        </p:cNvPr>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6AC79B43-4053-2C9F-EA36-5EEBBEC0E124}"/>
              </a:ext>
            </a:extLst>
          </p:cNvPr>
          <p:cNvGraphicFramePr>
            <a:graphicFrameLocks/>
          </p:cNvGraphicFramePr>
          <p:nvPr>
            <p:custDataLst>
              <p:tags r:id="rId2"/>
            </p:custDataLst>
            <p:extLst>
              <p:ext uri="{D42A27DB-BD31-4B8C-83A1-F6EECF244321}">
                <p14:modId xmlns:p14="http://schemas.microsoft.com/office/powerpoint/2010/main" val="643229440"/>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30" name="think-cell data - do not delete" hidden="1">
                        <a:extLst>
                          <a:ext uri="{FF2B5EF4-FFF2-40B4-BE49-F238E27FC236}">
                            <a16:creationId xmlns:a16="http://schemas.microsoft.com/office/drawing/2014/main" id="{6AC79B43-4053-2C9F-EA36-5EEBBEC0E124}"/>
                          </a:ext>
                        </a:extLst>
                      </p:cNvPr>
                      <p:cNvPicPr/>
                      <p:nvPr/>
                    </p:nvPicPr>
                    <p:blipFill>
                      <a:blip r:embed="rId57"/>
                      <a:stretch>
                        <a:fillRect/>
                      </a:stretch>
                    </p:blipFill>
                    <p:spPr>
                      <a:xfrm>
                        <a:off x="1400" y="751493"/>
                        <a:ext cx="1399" cy="1399"/>
                      </a:xfrm>
                      <a:prstGeom prst="rect">
                        <a:avLst/>
                      </a:prstGeom>
                    </p:spPr>
                  </p:pic>
                </p:oleObj>
              </mc:Fallback>
            </mc:AlternateContent>
          </a:graphicData>
        </a:graphic>
      </p:graphicFrame>
      <p:sp>
        <p:nvSpPr>
          <p:cNvPr id="31" name="Slide Number Placeholder 30">
            <a:extLst>
              <a:ext uri="{FF2B5EF4-FFF2-40B4-BE49-F238E27FC236}">
                <a16:creationId xmlns:a16="http://schemas.microsoft.com/office/drawing/2014/main" id="{E4E0D11D-EE8F-1E2A-106D-5C8BD0EDAD19}"/>
              </a:ext>
            </a:extLst>
          </p:cNvPr>
          <p:cNvSpPr>
            <a:spLocks noGrp="1"/>
          </p:cNvSpPr>
          <p:nvPr>
            <p:ph type="sldNum" sz="quarter" idx="12"/>
          </p:nvPr>
        </p:nvSpPr>
        <p:spPr/>
        <p:txBody>
          <a:bodyPr/>
          <a:lstStyle/>
          <a:p>
            <a:r>
              <a:rPr lang="en-US" sz="700">
                <a:ea typeface="Open Sans" panose="020B0606030504020204" pitchFamily="34" charset="0"/>
                <a:cs typeface="Open Sans" panose="020B0606030504020204" pitchFamily="34" charset="0"/>
              </a:rPr>
              <a:t>Source: Plots: Energy Information Administration - Gas forecast available at: </a:t>
            </a:r>
            <a:r>
              <a:rPr lang="en-US" sz="700">
                <a:ea typeface="Open Sans" panose="020B0606030504020204" pitchFamily="34" charset="0"/>
                <a:cs typeface="Open Sans" panose="020B0606030504020204" pitchFamily="34" charset="0"/>
                <a:hlinkClick r:id="rId58"/>
              </a:rPr>
              <a:t>www.eia.gov/outlooks/steo/report/natgas.php</a:t>
            </a:r>
            <a:r>
              <a:rPr lang="en-US" sz="700">
                <a:ea typeface="Open Sans" panose="020B0606030504020204" pitchFamily="34" charset="0"/>
                <a:cs typeface="Open Sans" panose="020B0606030504020204" pitchFamily="34" charset="0"/>
              </a:rPr>
              <a:t> , Solar installed capacity available at: </a:t>
            </a:r>
            <a:r>
              <a:rPr lang="en-US" sz="700">
                <a:ea typeface="Open Sans" panose="020B0606030504020204" pitchFamily="34" charset="0"/>
                <a:cs typeface="Open Sans" panose="020B0606030504020204" pitchFamily="34" charset="0"/>
                <a:hlinkClick r:id="rId59"/>
              </a:rPr>
              <a:t>www.eia.gov/outlooks/steo/data/browser</a:t>
            </a:r>
            <a:r>
              <a:rPr lang="en-US" sz="700">
                <a:ea typeface="Open Sans" panose="020B0606030504020204" pitchFamily="34" charset="0"/>
                <a:cs typeface="Open Sans" panose="020B0606030504020204" pitchFamily="34" charset="0"/>
              </a:rPr>
              <a:t> ; Module Efficiency Data: </a:t>
            </a:r>
            <a:r>
              <a:rPr lang="en-IE" sz="700"/>
              <a:t>Fraunhofer PV Report available at: </a:t>
            </a:r>
            <a:r>
              <a:rPr lang="en-US" sz="700">
                <a:hlinkClick r:id="rId60"/>
              </a:rPr>
              <a:t>www.ise.fraunhofer.de/content/dam/ise/de/documents/publications/studies/Photovoltaics-Report</a:t>
            </a:r>
            <a:r>
              <a:rPr lang="en-US" sz="700"/>
              <a:t> ; Energy Development Times: </a:t>
            </a:r>
            <a:r>
              <a:rPr lang="en-US" sz="700">
                <a:hlinkClick r:id="rId61"/>
              </a:rPr>
              <a:t>https://thundersaidenergy.com/downloads/energy-development-times-first-consideration-to-full-production/?utm_source=chatgpt.com</a:t>
            </a:r>
            <a:r>
              <a:rPr lang="en-US" sz="700"/>
              <a:t> </a:t>
            </a:r>
            <a:r>
              <a:rPr lang="en-US" sz="700">
                <a:ea typeface="Open Sans" panose="020B0606030504020204" pitchFamily="34" charset="0"/>
                <a:cs typeface="Open Sans" panose="020B0606030504020204" pitchFamily="34" charset="0"/>
              </a:rPr>
              <a:t>  </a:t>
            </a:r>
          </a:p>
          <a:p>
            <a:endParaRPr lang="zh-CN" altLang="en-US" sz="700"/>
          </a:p>
        </p:txBody>
      </p:sp>
      <p:sp>
        <p:nvSpPr>
          <p:cNvPr id="83" name="TextBox 82">
            <a:extLst>
              <a:ext uri="{FF2B5EF4-FFF2-40B4-BE49-F238E27FC236}">
                <a16:creationId xmlns:a16="http://schemas.microsoft.com/office/drawing/2014/main" id="{08DFA76A-1090-2E15-337C-45DB1A60F31B}"/>
              </a:ext>
            </a:extLst>
          </p:cNvPr>
          <p:cNvSpPr txBox="1"/>
          <p:nvPr/>
        </p:nvSpPr>
        <p:spPr>
          <a:xfrm>
            <a:off x="780924" y="4469861"/>
            <a:ext cx="4446714" cy="1998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171450" indent="-171450">
              <a:spcAft>
                <a:spcPts val="200"/>
              </a:spcAft>
              <a:buClr>
                <a:schemeClr val="accent1"/>
              </a:buClr>
              <a:buFont typeface="Wingdings" panose="05000000000000000000" pitchFamily="2" charset="2"/>
              <a:buChar char="§"/>
              <a:defRPr sz="900">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E" b="1">
                <a:solidFill>
                  <a:schemeClr val="accent1">
                    <a:lumMod val="75000"/>
                  </a:schemeClr>
                </a:solidFill>
              </a:rPr>
              <a:t>Fastest energy development time</a:t>
            </a:r>
            <a:r>
              <a:rPr lang="en-IE">
                <a:solidFill>
                  <a:schemeClr val="tx1"/>
                </a:solidFill>
              </a:rPr>
              <a:t> of any utility-scale technology.</a:t>
            </a:r>
          </a:p>
          <a:p>
            <a:r>
              <a:rPr lang="en-IE">
                <a:solidFill>
                  <a:schemeClr val="tx1"/>
                </a:solidFill>
              </a:rPr>
              <a:t>Low operating cost – </a:t>
            </a:r>
            <a:r>
              <a:rPr lang="en-IE" b="1">
                <a:solidFill>
                  <a:schemeClr val="accent1">
                    <a:lumMod val="75000"/>
                  </a:schemeClr>
                </a:solidFill>
              </a:rPr>
              <a:t>0 Marginal Cost, centrally re-dispatched</a:t>
            </a:r>
          </a:p>
          <a:p>
            <a:r>
              <a:rPr lang="en-IE" b="1">
                <a:solidFill>
                  <a:schemeClr val="accent1">
                    <a:lumMod val="75000"/>
                  </a:schemeClr>
                </a:solidFill>
              </a:rPr>
              <a:t>NIMBYism reduced</a:t>
            </a:r>
            <a:r>
              <a:rPr lang="en-IE">
                <a:solidFill>
                  <a:schemeClr val="tx1"/>
                </a:solidFill>
              </a:rPr>
              <a:t> in comparison to wind</a:t>
            </a:r>
          </a:p>
          <a:p>
            <a:r>
              <a:rPr lang="en-IE">
                <a:solidFill>
                  <a:schemeClr val="tx1"/>
                </a:solidFill>
              </a:rPr>
              <a:t>Silicone mono-crystalline (c-Si) modules comprise ~96% of global market</a:t>
            </a:r>
          </a:p>
          <a:p>
            <a:r>
              <a:rPr lang="en-IE">
                <a:solidFill>
                  <a:schemeClr val="tx1"/>
                </a:solidFill>
              </a:rPr>
              <a:t>Thin-film, and particularly CdTe, is challenging this dominance: </a:t>
            </a:r>
          </a:p>
          <a:p>
            <a:pPr marL="361950" indent="-180975">
              <a:buFont typeface="Wingdings" panose="05000000000000000000" pitchFamily="2" charset="2"/>
              <a:buChar char="ü"/>
            </a:pPr>
            <a:r>
              <a:rPr lang="en-IE" b="1">
                <a:solidFill>
                  <a:schemeClr val="accent1">
                    <a:lumMod val="75000"/>
                  </a:schemeClr>
                </a:solidFill>
              </a:rPr>
              <a:t>Faster &amp; simpler</a:t>
            </a:r>
            <a:r>
              <a:rPr lang="en-IE">
                <a:solidFill>
                  <a:schemeClr val="tx1"/>
                </a:solidFill>
              </a:rPr>
              <a:t> manufacturing, fewer inputs (1-2% semiconductor material): Deposit layer(s) of non-crystalline PV material onto substrate.</a:t>
            </a:r>
          </a:p>
          <a:p>
            <a:pPr marL="361950" indent="-180975">
              <a:buFont typeface="Wingdings" panose="05000000000000000000" pitchFamily="2" charset="2"/>
              <a:buChar char="ü"/>
            </a:pPr>
            <a:r>
              <a:rPr lang="en-IE">
                <a:solidFill>
                  <a:schemeClr val="tx1"/>
                </a:solidFill>
              </a:rPr>
              <a:t>Thin-film technologies include CdTe, CIGS, and Perovskite</a:t>
            </a:r>
          </a:p>
          <a:p>
            <a:pPr marL="361950" indent="-180975">
              <a:buFont typeface="Wingdings" panose="05000000000000000000" pitchFamily="2" charset="2"/>
              <a:buChar char="ü"/>
            </a:pPr>
            <a:r>
              <a:rPr lang="en-IE">
                <a:solidFill>
                  <a:schemeClr val="tx1"/>
                </a:solidFill>
              </a:rPr>
              <a:t>Perovskite remains Nascent with stability issues, and GIGS has largely been outperformed by CdTe</a:t>
            </a:r>
          </a:p>
          <a:p>
            <a:pPr marL="361950" indent="-180975">
              <a:buFont typeface="Wingdings" panose="05000000000000000000" pitchFamily="2" charset="2"/>
              <a:buChar char="ü"/>
            </a:pPr>
            <a:r>
              <a:rPr lang="en-IE">
                <a:solidFill>
                  <a:schemeClr val="tx1"/>
                </a:solidFill>
              </a:rPr>
              <a:t>CdTe is a </a:t>
            </a:r>
            <a:r>
              <a:rPr lang="en-IE" b="1">
                <a:solidFill>
                  <a:schemeClr val="accent1">
                    <a:lumMod val="75000"/>
                  </a:schemeClr>
                </a:solidFill>
              </a:rPr>
              <a:t>mature technology in the US market</a:t>
            </a:r>
            <a:r>
              <a:rPr lang="en-IE">
                <a:solidFill>
                  <a:schemeClr val="tx1"/>
                </a:solidFill>
              </a:rPr>
              <a:t>, with a stable third of market share since 2010. First Solar is the CdTe industry leader.</a:t>
            </a:r>
          </a:p>
          <a:p>
            <a:pPr marL="361950" indent="-180975">
              <a:buFont typeface="Wingdings" panose="05000000000000000000" pitchFamily="2" charset="2"/>
              <a:buChar char="ü"/>
            </a:pPr>
            <a:r>
              <a:rPr lang="en-IE" b="1">
                <a:solidFill>
                  <a:schemeClr val="accent1">
                    <a:lumMod val="75000"/>
                  </a:schemeClr>
                </a:solidFill>
              </a:rPr>
              <a:t>higher theoretical efficiency</a:t>
            </a:r>
            <a:r>
              <a:rPr lang="en-IE">
                <a:solidFill>
                  <a:schemeClr val="tx1"/>
                </a:solidFill>
              </a:rPr>
              <a:t> than single-junction silicon (32% vs 36%)</a:t>
            </a:r>
          </a:p>
        </p:txBody>
      </p:sp>
      <p:sp>
        <p:nvSpPr>
          <p:cNvPr id="5" name="Rectangle 4">
            <a:extLst>
              <a:ext uri="{FF2B5EF4-FFF2-40B4-BE49-F238E27FC236}">
                <a16:creationId xmlns:a16="http://schemas.microsoft.com/office/drawing/2014/main" id="{FD21FFFA-2C2F-F06E-CF78-C46B51F7BA12}"/>
              </a:ext>
            </a:extLst>
          </p:cNvPr>
          <p:cNvSpPr/>
          <p:nvPr/>
        </p:nvSpPr>
        <p:spPr>
          <a:xfrm>
            <a:off x="738868" y="3245933"/>
            <a:ext cx="2154238" cy="6486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sz="900" b="1">
                <a:solidFill>
                  <a:schemeClr val="accent1">
                    <a:lumMod val="75000"/>
                  </a:schemeClr>
                </a:solidFill>
                <a:latin typeface="Open Sans"/>
                <a:ea typeface="Open Sans"/>
                <a:cs typeface="Open Sans"/>
              </a:rPr>
              <a:t>Global Solar CAGR</a:t>
            </a:r>
          </a:p>
          <a:p>
            <a:pPr>
              <a:spcAft>
                <a:spcPts val="600"/>
              </a:spcAft>
            </a:pPr>
            <a:r>
              <a:rPr lang="en-US" sz="900">
                <a:solidFill>
                  <a:schemeClr val="accent1">
                    <a:lumMod val="75000"/>
                  </a:schemeClr>
                </a:solidFill>
                <a:latin typeface="Open Sans"/>
                <a:ea typeface="Open Sans"/>
                <a:cs typeface="Open Sans"/>
              </a:rPr>
              <a:t>2014 – 2024: 27%</a:t>
            </a:r>
            <a:br>
              <a:rPr lang="en-US" sz="900">
                <a:solidFill>
                  <a:schemeClr val="accent1">
                    <a:lumMod val="75000"/>
                  </a:schemeClr>
                </a:solidFill>
                <a:latin typeface="Open Sans"/>
                <a:ea typeface="Open Sans"/>
                <a:cs typeface="Open Sans"/>
              </a:rPr>
            </a:br>
            <a:r>
              <a:rPr lang="en-US" sz="900">
                <a:solidFill>
                  <a:schemeClr val="accent1">
                    <a:lumMod val="75000"/>
                  </a:schemeClr>
                </a:solidFill>
                <a:latin typeface="Open Sans"/>
                <a:ea typeface="Open Sans"/>
                <a:cs typeface="Open Sans"/>
              </a:rPr>
              <a:t>2025 – 2032 Forecast: 25%</a:t>
            </a:r>
          </a:p>
        </p:txBody>
      </p:sp>
      <p:sp>
        <p:nvSpPr>
          <p:cNvPr id="7" name="Rectangle 6">
            <a:extLst>
              <a:ext uri="{FF2B5EF4-FFF2-40B4-BE49-F238E27FC236}">
                <a16:creationId xmlns:a16="http://schemas.microsoft.com/office/drawing/2014/main" id="{2064A248-E8AC-0059-5CDA-B884A510630C}"/>
              </a:ext>
            </a:extLst>
          </p:cNvPr>
          <p:cNvSpPr/>
          <p:nvPr/>
        </p:nvSpPr>
        <p:spPr>
          <a:xfrm>
            <a:off x="2994706" y="3245933"/>
            <a:ext cx="2240210" cy="65101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endParaRPr lang="en-US" sz="900" b="1">
              <a:solidFill>
                <a:schemeClr val="accent1">
                  <a:lumMod val="75000"/>
                </a:schemeClr>
              </a:solidFill>
              <a:latin typeface="Open Sans"/>
              <a:ea typeface="Open Sans"/>
              <a:cs typeface="Open Sans"/>
            </a:endParaRPr>
          </a:p>
          <a:p>
            <a:pPr>
              <a:spcAft>
                <a:spcPts val="600"/>
              </a:spcAft>
            </a:pPr>
            <a:r>
              <a:rPr lang="en-US" sz="900" b="1">
                <a:solidFill>
                  <a:schemeClr val="accent1">
                    <a:lumMod val="75000"/>
                  </a:schemeClr>
                </a:solidFill>
                <a:latin typeface="Open Sans"/>
                <a:ea typeface="Open Sans"/>
                <a:cs typeface="Open Sans"/>
              </a:rPr>
              <a:t>Module Efficiency 2014-2024</a:t>
            </a:r>
            <a:endParaRPr lang="it-IT" sz="900" b="1">
              <a:solidFill>
                <a:schemeClr val="accent1">
                  <a:lumMod val="75000"/>
                </a:schemeClr>
              </a:solidFill>
              <a:latin typeface="Open Sans"/>
              <a:ea typeface="Open Sans"/>
              <a:cs typeface="Open Sans"/>
            </a:endParaRPr>
          </a:p>
          <a:p>
            <a:pPr>
              <a:spcAft>
                <a:spcPts val="600"/>
              </a:spcAft>
            </a:pPr>
            <a:r>
              <a:rPr lang="it-IT" sz="900">
                <a:solidFill>
                  <a:schemeClr val="accent1">
                    <a:lumMod val="75000"/>
                  </a:schemeClr>
                </a:solidFill>
                <a:latin typeface="Open Sans"/>
                <a:ea typeface="Open Sans"/>
                <a:cs typeface="Open Sans"/>
              </a:rPr>
              <a:t>c-Si	 16% → 24%</a:t>
            </a:r>
            <a:br>
              <a:rPr lang="it-IT" sz="900">
                <a:solidFill>
                  <a:schemeClr val="accent1">
                    <a:lumMod val="75000"/>
                  </a:schemeClr>
                </a:solidFill>
                <a:latin typeface="Open Sans"/>
                <a:ea typeface="Open Sans"/>
                <a:cs typeface="Open Sans"/>
              </a:rPr>
            </a:br>
            <a:r>
              <a:rPr lang="it-IT" sz="900">
                <a:solidFill>
                  <a:schemeClr val="accent1">
                    <a:lumMod val="75000"/>
                  </a:schemeClr>
                </a:solidFill>
                <a:latin typeface="Open Sans"/>
                <a:ea typeface="Open Sans"/>
                <a:cs typeface="Open Sans"/>
              </a:rPr>
              <a:t>CdTe	  9%  →  20%</a:t>
            </a:r>
          </a:p>
          <a:p>
            <a:pPr>
              <a:spcAft>
                <a:spcPts val="600"/>
              </a:spcAft>
            </a:pPr>
            <a:endParaRPr lang="en-US" sz="900" b="1">
              <a:solidFill>
                <a:schemeClr val="accent1">
                  <a:lumMod val="75000"/>
                </a:schemeClr>
              </a:solidFill>
              <a:latin typeface="Open Sans"/>
              <a:ea typeface="Open Sans"/>
              <a:cs typeface="Open Sans"/>
            </a:endParaRPr>
          </a:p>
        </p:txBody>
      </p:sp>
      <p:graphicFrame>
        <p:nvGraphicFramePr>
          <p:cNvPr id="43" name="Chart 42">
            <a:extLst>
              <a:ext uri="{FF2B5EF4-FFF2-40B4-BE49-F238E27FC236}">
                <a16:creationId xmlns:a16="http://schemas.microsoft.com/office/drawing/2014/main" id="{77EB5329-A9FB-160A-AB4E-6E56636C2E4E}"/>
              </a:ext>
            </a:extLst>
          </p:cNvPr>
          <p:cNvGraphicFramePr/>
          <p:nvPr>
            <p:custDataLst>
              <p:tags r:id="rId3"/>
            </p:custDataLst>
            <p:extLst>
              <p:ext uri="{D42A27DB-BD31-4B8C-83A1-F6EECF244321}">
                <p14:modId xmlns:p14="http://schemas.microsoft.com/office/powerpoint/2010/main" val="4274708198"/>
              </p:ext>
            </p:extLst>
          </p:nvPr>
        </p:nvGraphicFramePr>
        <p:xfrm>
          <a:off x="5870575" y="4205288"/>
          <a:ext cx="1820863" cy="1906587"/>
        </p:xfrm>
        <a:graphic>
          <a:graphicData uri="http://schemas.openxmlformats.org/drawingml/2006/chart">
            <c:chart xmlns:c="http://schemas.openxmlformats.org/drawingml/2006/chart" xmlns:r="http://schemas.openxmlformats.org/officeDocument/2006/relationships" r:id="rId62"/>
          </a:graphicData>
        </a:graphic>
      </p:graphicFrame>
      <p:sp>
        <p:nvSpPr>
          <p:cNvPr id="996" name="Text Placeholder 2">
            <a:extLst>
              <a:ext uri="{FF2B5EF4-FFF2-40B4-BE49-F238E27FC236}">
                <a16:creationId xmlns:a16="http://schemas.microsoft.com/office/drawing/2014/main" id="{A405A01E-B377-C61F-CB72-FF9664BBAF83}"/>
              </a:ext>
            </a:extLst>
          </p:cNvPr>
          <p:cNvSpPr>
            <a:spLocks/>
          </p:cNvSpPr>
          <p:nvPr>
            <p:custDataLst>
              <p:tags r:id="rId4"/>
            </p:custDataLst>
          </p:nvPr>
        </p:nvSpPr>
        <p:spPr bwMode="gray">
          <a:xfrm>
            <a:off x="5908675" y="6059488"/>
            <a:ext cx="96838"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B05856B-2389-4C19-A76A-916E16A8A26D}" type="datetime'''''''''J''''''an'''' ''2''''0''''''''20'''''''''''''''''">
              <a:rPr lang="en-IE" altLang="en-US" sz="705"/>
              <a:pPr marL="0" indent="0" algn="r">
                <a:spcBef>
                  <a:spcPct val="0"/>
                </a:spcBef>
                <a:spcAft>
                  <a:spcPct val="0"/>
                </a:spcAft>
                <a:buNone/>
              </a:pPr>
              <a:t>Jan 2020</a:t>
            </a:fld>
            <a:endParaRPr lang="en-IE" sz="705"/>
          </a:p>
        </p:txBody>
      </p:sp>
      <p:sp>
        <p:nvSpPr>
          <p:cNvPr id="87" name="Text Placeholder 2">
            <a:extLst>
              <a:ext uri="{FF2B5EF4-FFF2-40B4-BE49-F238E27FC236}">
                <a16:creationId xmlns:a16="http://schemas.microsoft.com/office/drawing/2014/main" id="{0336CF23-BD1D-EA1B-CC84-90D2FCC3341E}"/>
              </a:ext>
            </a:extLst>
          </p:cNvPr>
          <p:cNvSpPr>
            <a:spLocks/>
          </p:cNvSpPr>
          <p:nvPr>
            <p:custDataLst>
              <p:tags r:id="rId5"/>
            </p:custDataLst>
          </p:nvPr>
        </p:nvSpPr>
        <p:spPr bwMode="gray">
          <a:xfrm>
            <a:off x="6365875"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2F76BC20-B430-42B2-B094-CAFBD533D348}" type="datetime'''''J''''''''a''''''''''n'''' ''''''''''202''''2'''">
              <a:rPr lang="en-IE" altLang="en-US" sz="705" smtClean="0">
                <a:effectLst/>
                <a:ea typeface="+mn-ea"/>
                <a:cs typeface="+mn-cs"/>
              </a:rPr>
              <a:pPr lvl="0" algn="r">
                <a:spcBef>
                  <a:spcPct val="0"/>
                </a:spcBef>
                <a:spcAft>
                  <a:spcPct val="0"/>
                </a:spcAft>
              </a:pPr>
              <a:t>Jan 2022</a:t>
            </a:fld>
            <a:endParaRPr lang="en-IE" sz="705">
              <a:ea typeface="+mn-ea"/>
              <a:cs typeface="+mn-cs"/>
            </a:endParaRPr>
          </a:p>
        </p:txBody>
      </p:sp>
      <p:sp>
        <p:nvSpPr>
          <p:cNvPr id="88" name="Text Placeholder 2">
            <a:extLst>
              <a:ext uri="{FF2B5EF4-FFF2-40B4-BE49-F238E27FC236}">
                <a16:creationId xmlns:a16="http://schemas.microsoft.com/office/drawing/2014/main" id="{2FD47677-B32F-CDFE-8277-43C631AE91FE}"/>
              </a:ext>
            </a:extLst>
          </p:cNvPr>
          <p:cNvSpPr>
            <a:spLocks/>
          </p:cNvSpPr>
          <p:nvPr>
            <p:custDataLst>
              <p:tags r:id="rId6"/>
            </p:custDataLst>
          </p:nvPr>
        </p:nvSpPr>
        <p:spPr bwMode="gray">
          <a:xfrm>
            <a:off x="6838950"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A0C4CBE-12B3-47FD-9241-FEF7ED8FE112}" type="datetime'''''''''''''''''''''''''''J''a''''n ''''''''2''02''4'''''">
              <a:rPr lang="en-IE" altLang="en-US" sz="705" smtClean="0">
                <a:effectLst/>
                <a:ea typeface="+mn-ea"/>
                <a:cs typeface="+mn-cs"/>
              </a:rPr>
              <a:pPr lvl="0" algn="r">
                <a:spcBef>
                  <a:spcPct val="0"/>
                </a:spcBef>
                <a:spcAft>
                  <a:spcPct val="0"/>
                </a:spcAft>
              </a:pPr>
              <a:t>Jan 2024</a:t>
            </a:fld>
            <a:endParaRPr lang="en-IE" sz="705">
              <a:ea typeface="+mn-ea"/>
              <a:cs typeface="+mn-cs"/>
            </a:endParaRPr>
          </a:p>
        </p:txBody>
      </p:sp>
      <p:sp>
        <p:nvSpPr>
          <p:cNvPr id="89" name="Text Placeholder 2">
            <a:extLst>
              <a:ext uri="{FF2B5EF4-FFF2-40B4-BE49-F238E27FC236}">
                <a16:creationId xmlns:a16="http://schemas.microsoft.com/office/drawing/2014/main" id="{D5F84F62-CD68-A554-F158-060733BEAF74}"/>
              </a:ext>
            </a:extLst>
          </p:cNvPr>
          <p:cNvSpPr>
            <a:spLocks/>
          </p:cNvSpPr>
          <p:nvPr>
            <p:custDataLst>
              <p:tags r:id="rId7"/>
            </p:custDataLst>
          </p:nvPr>
        </p:nvSpPr>
        <p:spPr bwMode="gray">
          <a:xfrm>
            <a:off x="7312025"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02894E02-4EA1-4E61-9BAA-C35CD8076765}" type="datetime'''J''''''''''''''''''''''an ''''''''2''0''''26'''">
              <a:rPr lang="en-IE" altLang="en-US" sz="705" smtClean="0">
                <a:effectLst/>
                <a:ea typeface="+mn-ea"/>
                <a:cs typeface="+mn-cs"/>
              </a:rPr>
              <a:pPr lvl="0" algn="r">
                <a:spcBef>
                  <a:spcPct val="0"/>
                </a:spcBef>
                <a:spcAft>
                  <a:spcPct val="0"/>
                </a:spcAft>
              </a:pPr>
              <a:t>Jan 2026</a:t>
            </a:fld>
            <a:endParaRPr lang="en-IE" sz="705">
              <a:ea typeface="+mn-ea"/>
              <a:cs typeface="+mn-cs"/>
            </a:endParaRPr>
          </a:p>
        </p:txBody>
      </p:sp>
      <p:sp>
        <p:nvSpPr>
          <p:cNvPr id="46" name="Text Placeholder 2">
            <a:extLst>
              <a:ext uri="{FF2B5EF4-FFF2-40B4-BE49-F238E27FC236}">
                <a16:creationId xmlns:a16="http://schemas.microsoft.com/office/drawing/2014/main" id="{7BAD9D2F-2435-4B65-0F27-B37A4B6D2CB5}"/>
              </a:ext>
            </a:extLst>
          </p:cNvPr>
          <p:cNvSpPr>
            <a:spLocks/>
          </p:cNvSpPr>
          <p:nvPr>
            <p:custDataLst>
              <p:tags r:id="rId8"/>
            </p:custDataLst>
          </p:nvPr>
        </p:nvSpPr>
        <p:spPr bwMode="gray">
          <a:xfrm>
            <a:off x="5827713" y="5978525"/>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15F1D7E-BA89-4B92-A546-A84EFAC3B29A}" type="datetime'''''''''''''''''''''''''''''''''''''''''''''0'''''''''''''''''">
              <a:rPr lang="en-IE" altLang="en-US" sz="800" smtClean="0">
                <a:effectLst/>
                <a:ea typeface="+mn-ea"/>
                <a:cs typeface="+mn-cs"/>
              </a:rPr>
              <a:pPr lvl="0" algn="r">
                <a:lnSpc>
                  <a:spcPct val="90000"/>
                </a:lnSpc>
                <a:spcBef>
                  <a:spcPct val="0"/>
                </a:spcBef>
                <a:spcAft>
                  <a:spcPct val="0"/>
                </a:spcAft>
              </a:pPr>
              <a:t>0</a:t>
            </a:fld>
            <a:endParaRPr lang="en-IE" sz="800">
              <a:ea typeface="+mn-ea"/>
              <a:cs typeface="+mn-cs"/>
            </a:endParaRPr>
          </a:p>
        </p:txBody>
      </p:sp>
      <p:sp>
        <p:nvSpPr>
          <p:cNvPr id="94" name="Text Placeholder 2">
            <a:extLst>
              <a:ext uri="{FF2B5EF4-FFF2-40B4-BE49-F238E27FC236}">
                <a16:creationId xmlns:a16="http://schemas.microsoft.com/office/drawing/2014/main" id="{DEBA31B8-FB52-4FD1-28C1-7A6407C45125}"/>
              </a:ext>
            </a:extLst>
          </p:cNvPr>
          <p:cNvSpPr>
            <a:spLocks/>
          </p:cNvSpPr>
          <p:nvPr>
            <p:custDataLst>
              <p:tags r:id="rId9"/>
            </p:custDataLst>
          </p:nvPr>
        </p:nvSpPr>
        <p:spPr bwMode="gray">
          <a:xfrm>
            <a:off x="5827713" y="576580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05C7659-D2BB-4DC8-88BC-C5E054334409}" type="datetime'''''''''''''''''''''''''''''''''''1'''''''''''''''''''''''">
              <a:rPr lang="en-IE" altLang="en-US" sz="800" smtClean="0">
                <a:effectLst/>
                <a:ea typeface="+mn-ea"/>
                <a:cs typeface="+mn-cs"/>
              </a:rPr>
              <a:pPr lvl="0" algn="r">
                <a:spcBef>
                  <a:spcPct val="0"/>
                </a:spcBef>
                <a:spcAft>
                  <a:spcPct val="0"/>
                </a:spcAft>
              </a:pPr>
              <a:t>1</a:t>
            </a:fld>
            <a:endParaRPr lang="en-IE" sz="800">
              <a:ea typeface="+mn-ea"/>
              <a:cs typeface="+mn-cs"/>
            </a:endParaRPr>
          </a:p>
        </p:txBody>
      </p:sp>
      <p:sp>
        <p:nvSpPr>
          <p:cNvPr id="49" name="Text Placeholder 2">
            <a:extLst>
              <a:ext uri="{FF2B5EF4-FFF2-40B4-BE49-F238E27FC236}">
                <a16:creationId xmlns:a16="http://schemas.microsoft.com/office/drawing/2014/main" id="{E07A3583-E47B-1E7D-B041-8677933551EC}"/>
              </a:ext>
            </a:extLst>
          </p:cNvPr>
          <p:cNvSpPr>
            <a:spLocks/>
          </p:cNvSpPr>
          <p:nvPr>
            <p:custDataLst>
              <p:tags r:id="rId10"/>
            </p:custDataLst>
          </p:nvPr>
        </p:nvSpPr>
        <p:spPr bwMode="gray">
          <a:xfrm>
            <a:off x="5827713" y="5591175"/>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5B2B3965-C82D-4D64-8E10-55009C1F0A80}" type="datetime'2'''''''''''''''''''''''''">
              <a:rPr lang="en-IE" altLang="en-US" sz="800" smtClean="0">
                <a:effectLst/>
                <a:ea typeface="+mn-ea"/>
                <a:cs typeface="+mn-cs"/>
              </a:rPr>
              <a:pPr lvl="0" algn="r">
                <a:lnSpc>
                  <a:spcPct val="90000"/>
                </a:lnSpc>
                <a:spcBef>
                  <a:spcPct val="0"/>
                </a:spcBef>
                <a:spcAft>
                  <a:spcPct val="0"/>
                </a:spcAft>
              </a:pPr>
              <a:t>2</a:t>
            </a:fld>
            <a:endParaRPr lang="en-IE" sz="800">
              <a:ea typeface="+mn-ea"/>
              <a:cs typeface="+mn-cs"/>
            </a:endParaRPr>
          </a:p>
        </p:txBody>
      </p:sp>
      <p:sp>
        <p:nvSpPr>
          <p:cNvPr id="95" name="Text Placeholder 2">
            <a:extLst>
              <a:ext uri="{FF2B5EF4-FFF2-40B4-BE49-F238E27FC236}">
                <a16:creationId xmlns:a16="http://schemas.microsoft.com/office/drawing/2014/main" id="{7AF79C77-19B9-623C-5788-EA05CE1CB5AA}"/>
              </a:ext>
            </a:extLst>
          </p:cNvPr>
          <p:cNvSpPr>
            <a:spLocks/>
          </p:cNvSpPr>
          <p:nvPr>
            <p:custDataLst>
              <p:tags r:id="rId11"/>
            </p:custDataLst>
          </p:nvPr>
        </p:nvSpPr>
        <p:spPr bwMode="gray">
          <a:xfrm>
            <a:off x="5827713" y="53784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1A5A0E2-888D-4EDE-89B1-0D6997886268}" type="datetime'''''''''''''''''''''''3'''''''''''''''''''''''''''''''">
              <a:rPr lang="en-IE" altLang="en-US" sz="800" smtClean="0">
                <a:effectLst/>
                <a:ea typeface="+mn-ea"/>
                <a:cs typeface="+mn-cs"/>
              </a:rPr>
              <a:pPr lvl="0" algn="r">
                <a:spcBef>
                  <a:spcPct val="0"/>
                </a:spcBef>
                <a:spcAft>
                  <a:spcPct val="0"/>
                </a:spcAft>
              </a:pPr>
              <a:t>3</a:t>
            </a:fld>
            <a:endParaRPr lang="en-IE" sz="800">
              <a:ea typeface="+mn-ea"/>
              <a:cs typeface="+mn-cs"/>
            </a:endParaRPr>
          </a:p>
        </p:txBody>
      </p:sp>
      <p:sp>
        <p:nvSpPr>
          <p:cNvPr id="51" name="Text Placeholder 2">
            <a:extLst>
              <a:ext uri="{FF2B5EF4-FFF2-40B4-BE49-F238E27FC236}">
                <a16:creationId xmlns:a16="http://schemas.microsoft.com/office/drawing/2014/main" id="{F0DAF1AC-1D91-5091-6D6E-41EB8086D08B}"/>
              </a:ext>
            </a:extLst>
          </p:cNvPr>
          <p:cNvSpPr>
            <a:spLocks/>
          </p:cNvSpPr>
          <p:nvPr>
            <p:custDataLst>
              <p:tags r:id="rId12"/>
            </p:custDataLst>
          </p:nvPr>
        </p:nvSpPr>
        <p:spPr bwMode="gray">
          <a:xfrm>
            <a:off x="5827713" y="5203825"/>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14873DC0-E5D5-498F-AC9B-7D23B549882E}" type="datetime'4'''''''''''''''''''''''''''''''''''''''''''''''''''''''''">
              <a:rPr lang="en-IE" altLang="en-US" sz="800" smtClean="0">
                <a:effectLst/>
                <a:ea typeface="+mn-ea"/>
                <a:cs typeface="+mn-cs"/>
              </a:rPr>
              <a:pPr lvl="0" algn="r">
                <a:lnSpc>
                  <a:spcPct val="90000"/>
                </a:lnSpc>
                <a:spcBef>
                  <a:spcPct val="0"/>
                </a:spcBef>
                <a:spcAft>
                  <a:spcPct val="0"/>
                </a:spcAft>
              </a:pPr>
              <a:t>4</a:t>
            </a:fld>
            <a:endParaRPr lang="en-IE" sz="800">
              <a:ea typeface="+mn-ea"/>
              <a:cs typeface="+mn-cs"/>
            </a:endParaRPr>
          </a:p>
        </p:txBody>
      </p:sp>
      <p:sp>
        <p:nvSpPr>
          <p:cNvPr id="96" name="Text Placeholder 2">
            <a:extLst>
              <a:ext uri="{FF2B5EF4-FFF2-40B4-BE49-F238E27FC236}">
                <a16:creationId xmlns:a16="http://schemas.microsoft.com/office/drawing/2014/main" id="{C2443F5B-0FAB-69D4-2F5A-2EE8420B7133}"/>
              </a:ext>
            </a:extLst>
          </p:cNvPr>
          <p:cNvSpPr>
            <a:spLocks/>
          </p:cNvSpPr>
          <p:nvPr>
            <p:custDataLst>
              <p:tags r:id="rId13"/>
            </p:custDataLst>
          </p:nvPr>
        </p:nvSpPr>
        <p:spPr bwMode="gray">
          <a:xfrm>
            <a:off x="5827713" y="4992688"/>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67F742C3-EE7D-4306-BBE8-89F03C3C7AC8}" type="datetime'''''''''''''''''''''''''''''''''''''5'''''''''''">
              <a:rPr lang="en-IE" altLang="en-US" sz="800" smtClean="0">
                <a:effectLst/>
                <a:ea typeface="+mn-ea"/>
                <a:cs typeface="+mn-cs"/>
              </a:rPr>
              <a:pPr lvl="0" algn="r">
                <a:spcBef>
                  <a:spcPct val="0"/>
                </a:spcBef>
                <a:spcAft>
                  <a:spcPct val="0"/>
                </a:spcAft>
              </a:pPr>
              <a:t>5</a:t>
            </a:fld>
            <a:endParaRPr lang="en-IE" sz="800">
              <a:ea typeface="+mn-ea"/>
              <a:cs typeface="+mn-cs"/>
            </a:endParaRPr>
          </a:p>
        </p:txBody>
      </p:sp>
      <p:sp>
        <p:nvSpPr>
          <p:cNvPr id="53" name="Text Placeholder 2">
            <a:extLst>
              <a:ext uri="{FF2B5EF4-FFF2-40B4-BE49-F238E27FC236}">
                <a16:creationId xmlns:a16="http://schemas.microsoft.com/office/drawing/2014/main" id="{76E16FE3-9834-F9F0-E59F-4B0D9401F098}"/>
              </a:ext>
            </a:extLst>
          </p:cNvPr>
          <p:cNvSpPr>
            <a:spLocks/>
          </p:cNvSpPr>
          <p:nvPr>
            <p:custDataLst>
              <p:tags r:id="rId14"/>
            </p:custDataLst>
          </p:nvPr>
        </p:nvSpPr>
        <p:spPr bwMode="gray">
          <a:xfrm>
            <a:off x="5827713" y="481806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F598D56-193B-4F25-98E8-F933C9953E44}" type="datetime'''''''''''6'''''''''''''''''''">
              <a:rPr lang="en-IE" altLang="en-US" sz="800" smtClean="0">
                <a:effectLst/>
                <a:ea typeface="+mn-ea"/>
                <a:cs typeface="+mn-cs"/>
              </a:rPr>
              <a:pPr lvl="0" algn="r">
                <a:lnSpc>
                  <a:spcPct val="90000"/>
                </a:lnSpc>
                <a:spcBef>
                  <a:spcPct val="0"/>
                </a:spcBef>
                <a:spcAft>
                  <a:spcPct val="0"/>
                </a:spcAft>
              </a:pPr>
              <a:t>6</a:t>
            </a:fld>
            <a:endParaRPr lang="en-IE" sz="800">
              <a:ea typeface="+mn-ea"/>
              <a:cs typeface="+mn-cs"/>
            </a:endParaRPr>
          </a:p>
        </p:txBody>
      </p:sp>
      <p:sp>
        <p:nvSpPr>
          <p:cNvPr id="97" name="Text Placeholder 2">
            <a:extLst>
              <a:ext uri="{FF2B5EF4-FFF2-40B4-BE49-F238E27FC236}">
                <a16:creationId xmlns:a16="http://schemas.microsoft.com/office/drawing/2014/main" id="{6F5D8A74-AC88-02E8-90F2-9BEE9B640168}"/>
              </a:ext>
            </a:extLst>
          </p:cNvPr>
          <p:cNvSpPr>
            <a:spLocks/>
          </p:cNvSpPr>
          <p:nvPr>
            <p:custDataLst>
              <p:tags r:id="rId15"/>
            </p:custDataLst>
          </p:nvPr>
        </p:nvSpPr>
        <p:spPr bwMode="gray">
          <a:xfrm>
            <a:off x="5827713" y="4605338"/>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68040DF-AF5B-481A-BCA4-104EAF0F90C4}" type="datetime'''7'''''''''''''">
              <a:rPr lang="en-IE" altLang="en-US" sz="800" smtClean="0">
                <a:effectLst/>
                <a:ea typeface="+mn-ea"/>
                <a:cs typeface="+mn-cs"/>
              </a:rPr>
              <a:pPr lvl="0" algn="r">
                <a:spcBef>
                  <a:spcPct val="0"/>
                </a:spcBef>
                <a:spcAft>
                  <a:spcPct val="0"/>
                </a:spcAft>
              </a:pPr>
              <a:t>7</a:t>
            </a:fld>
            <a:endParaRPr lang="en-IE" sz="800">
              <a:ea typeface="+mn-ea"/>
              <a:cs typeface="+mn-cs"/>
            </a:endParaRPr>
          </a:p>
        </p:txBody>
      </p:sp>
      <p:sp>
        <p:nvSpPr>
          <p:cNvPr id="55" name="Text Placeholder 2">
            <a:extLst>
              <a:ext uri="{FF2B5EF4-FFF2-40B4-BE49-F238E27FC236}">
                <a16:creationId xmlns:a16="http://schemas.microsoft.com/office/drawing/2014/main" id="{03935E3F-C287-585E-6AF1-D3D8E65DC2C6}"/>
              </a:ext>
            </a:extLst>
          </p:cNvPr>
          <p:cNvSpPr>
            <a:spLocks/>
          </p:cNvSpPr>
          <p:nvPr>
            <p:custDataLst>
              <p:tags r:id="rId16"/>
            </p:custDataLst>
          </p:nvPr>
        </p:nvSpPr>
        <p:spPr bwMode="gray">
          <a:xfrm>
            <a:off x="5827713" y="44307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B4AC13C-82C8-4821-875C-8994B3CEBAAC}" type="datetime'''''''''''''''''8'''''''''''''''''''''''''''''''''''''''''">
              <a:rPr lang="en-IE" altLang="en-US" sz="800" smtClean="0">
                <a:effectLst/>
                <a:ea typeface="+mn-ea"/>
                <a:cs typeface="+mn-cs"/>
              </a:rPr>
              <a:pPr lvl="0" algn="r">
                <a:lnSpc>
                  <a:spcPct val="90000"/>
                </a:lnSpc>
                <a:spcBef>
                  <a:spcPct val="0"/>
                </a:spcBef>
                <a:spcAft>
                  <a:spcPct val="0"/>
                </a:spcAft>
              </a:pPr>
              <a:t>8</a:t>
            </a:fld>
            <a:endParaRPr lang="en-IE" sz="800">
              <a:ea typeface="+mn-ea"/>
              <a:cs typeface="+mn-cs"/>
            </a:endParaRPr>
          </a:p>
        </p:txBody>
      </p:sp>
      <p:sp>
        <p:nvSpPr>
          <p:cNvPr id="98" name="Text Placeholder 2">
            <a:extLst>
              <a:ext uri="{FF2B5EF4-FFF2-40B4-BE49-F238E27FC236}">
                <a16:creationId xmlns:a16="http://schemas.microsoft.com/office/drawing/2014/main" id="{84B706B8-F9DC-A844-E482-2714D1AE8FFB}"/>
              </a:ext>
            </a:extLst>
          </p:cNvPr>
          <p:cNvSpPr>
            <a:spLocks/>
          </p:cNvSpPr>
          <p:nvPr>
            <p:custDataLst>
              <p:tags r:id="rId17"/>
            </p:custDataLst>
          </p:nvPr>
        </p:nvSpPr>
        <p:spPr bwMode="gray">
          <a:xfrm>
            <a:off x="5827713" y="4217988"/>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7C6DFA4-DADF-4595-96DD-889DC55F8F84}" type="datetime'''''''''''''''''''''''''''''''''''''''''''''''''9'">
              <a:rPr lang="en-IE" altLang="en-US" sz="800" smtClean="0">
                <a:effectLst/>
                <a:ea typeface="+mn-ea"/>
                <a:cs typeface="+mn-cs"/>
              </a:rPr>
              <a:pPr lvl="0" algn="r">
                <a:spcBef>
                  <a:spcPct val="0"/>
                </a:spcBef>
                <a:spcAft>
                  <a:spcPct val="0"/>
                </a:spcAft>
              </a:pPr>
              <a:t>9</a:t>
            </a:fld>
            <a:endParaRPr lang="en-IE" sz="800">
              <a:ea typeface="+mn-ea"/>
              <a:cs typeface="+mn-cs"/>
            </a:endParaRPr>
          </a:p>
        </p:txBody>
      </p:sp>
      <p:sp>
        <p:nvSpPr>
          <p:cNvPr id="38" name="Text Placeholder 2">
            <a:extLst>
              <a:ext uri="{FF2B5EF4-FFF2-40B4-BE49-F238E27FC236}">
                <a16:creationId xmlns:a16="http://schemas.microsoft.com/office/drawing/2014/main" id="{B9E68B10-4424-BA33-171A-787894FA03BD}"/>
              </a:ext>
            </a:extLst>
          </p:cNvPr>
          <p:cNvSpPr>
            <a:spLocks/>
          </p:cNvSpPr>
          <p:nvPr>
            <p:custDataLst>
              <p:tags r:id="rId18"/>
            </p:custDataLst>
          </p:nvPr>
        </p:nvSpPr>
        <p:spPr bwMode="gray">
          <a:xfrm>
            <a:off x="6129338"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A2427EF-38F6-49AE-A44E-38F8CF4B2D04}" type="datetime'''''''J''''''a''''''''''''''''''''''''n'' 20''2''1'">
              <a:rPr lang="en-IE" altLang="en-US" sz="705" smtClean="0">
                <a:effectLst/>
                <a:ea typeface="+mn-ea"/>
                <a:cs typeface="+mn-cs"/>
              </a:rPr>
              <a:pPr lvl="0" algn="r">
                <a:spcBef>
                  <a:spcPct val="0"/>
                </a:spcBef>
                <a:spcAft>
                  <a:spcPct val="0"/>
                </a:spcAft>
              </a:pPr>
              <a:t>Jan 2021</a:t>
            </a:fld>
            <a:endParaRPr lang="en-IE" sz="705">
              <a:ea typeface="+mn-ea"/>
              <a:cs typeface="+mn-cs"/>
            </a:endParaRPr>
          </a:p>
        </p:txBody>
      </p:sp>
      <p:sp>
        <p:nvSpPr>
          <p:cNvPr id="39" name="Text Placeholder 2">
            <a:extLst>
              <a:ext uri="{FF2B5EF4-FFF2-40B4-BE49-F238E27FC236}">
                <a16:creationId xmlns:a16="http://schemas.microsoft.com/office/drawing/2014/main" id="{22ED4D76-9959-9A7F-6FBE-1608CB8BA063}"/>
              </a:ext>
            </a:extLst>
          </p:cNvPr>
          <p:cNvSpPr>
            <a:spLocks/>
          </p:cNvSpPr>
          <p:nvPr>
            <p:custDataLst>
              <p:tags r:id="rId19"/>
            </p:custDataLst>
          </p:nvPr>
        </p:nvSpPr>
        <p:spPr bwMode="gray">
          <a:xfrm>
            <a:off x="6602413"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50A395D-A7F6-4E78-B0F1-4B040FC3F7BC}" type="datetime'J''a''n'''' ''''''''2''''''''''0''''''2''''''''''''''3'''''''">
              <a:rPr lang="en-IE" altLang="en-US" sz="705" smtClean="0">
                <a:effectLst/>
                <a:ea typeface="+mn-ea"/>
                <a:cs typeface="+mn-cs"/>
              </a:rPr>
              <a:pPr lvl="0" algn="r">
                <a:spcBef>
                  <a:spcPct val="0"/>
                </a:spcBef>
                <a:spcAft>
                  <a:spcPct val="0"/>
                </a:spcAft>
              </a:pPr>
              <a:t>Jan 2023</a:t>
            </a:fld>
            <a:endParaRPr lang="en-IE" sz="705">
              <a:ea typeface="+mn-ea"/>
              <a:cs typeface="+mn-cs"/>
            </a:endParaRPr>
          </a:p>
        </p:txBody>
      </p:sp>
      <p:sp>
        <p:nvSpPr>
          <p:cNvPr id="40" name="Text Placeholder 2">
            <a:extLst>
              <a:ext uri="{FF2B5EF4-FFF2-40B4-BE49-F238E27FC236}">
                <a16:creationId xmlns:a16="http://schemas.microsoft.com/office/drawing/2014/main" id="{D2648D7F-34C6-1E22-7ECD-38F9E22C784F}"/>
              </a:ext>
            </a:extLst>
          </p:cNvPr>
          <p:cNvSpPr>
            <a:spLocks/>
          </p:cNvSpPr>
          <p:nvPr>
            <p:custDataLst>
              <p:tags r:id="rId20"/>
            </p:custDataLst>
          </p:nvPr>
        </p:nvSpPr>
        <p:spPr bwMode="gray">
          <a:xfrm>
            <a:off x="7075488"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E511735-BC2C-4B7E-A2D9-71831B892AC7}" type="datetime'''''''''Ja''''''''''''''n'''''' 2''0''''2''''''5'''''''">
              <a:rPr lang="en-IE" altLang="en-US" sz="705" smtClean="0">
                <a:effectLst/>
                <a:ea typeface="+mn-ea"/>
                <a:cs typeface="+mn-cs"/>
              </a:rPr>
              <a:pPr lvl="0" algn="r">
                <a:spcBef>
                  <a:spcPct val="0"/>
                </a:spcBef>
                <a:spcAft>
                  <a:spcPct val="0"/>
                </a:spcAft>
              </a:pPr>
              <a:t>Jan 2025</a:t>
            </a:fld>
            <a:endParaRPr lang="en-IE" sz="705">
              <a:ea typeface="+mn-ea"/>
              <a:cs typeface="+mn-cs"/>
            </a:endParaRPr>
          </a:p>
        </p:txBody>
      </p:sp>
      <p:sp>
        <p:nvSpPr>
          <p:cNvPr id="41" name="Text Placeholder 2">
            <a:extLst>
              <a:ext uri="{FF2B5EF4-FFF2-40B4-BE49-F238E27FC236}">
                <a16:creationId xmlns:a16="http://schemas.microsoft.com/office/drawing/2014/main" id="{358C632D-CDF2-F3FA-1C94-1519A060119B}"/>
              </a:ext>
            </a:extLst>
          </p:cNvPr>
          <p:cNvSpPr>
            <a:spLocks/>
          </p:cNvSpPr>
          <p:nvPr>
            <p:custDataLst>
              <p:tags r:id="rId21"/>
            </p:custDataLst>
          </p:nvPr>
        </p:nvSpPr>
        <p:spPr bwMode="gray">
          <a:xfrm>
            <a:off x="7548563" y="6059488"/>
            <a:ext cx="117475" cy="3556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8EADBBD-2E6C-4310-9C50-C3894C2EE538}" type="datetime'''J''''''a''''n'''''''' ''''''''''''''''''''2''0''2''7'">
              <a:rPr lang="en-IE" altLang="en-US" sz="705" smtClean="0">
                <a:effectLst/>
                <a:ea typeface="+mn-ea"/>
                <a:cs typeface="+mn-cs"/>
              </a:rPr>
              <a:pPr lvl="0" algn="r">
                <a:spcBef>
                  <a:spcPct val="0"/>
                </a:spcBef>
                <a:spcAft>
                  <a:spcPct val="0"/>
                </a:spcAft>
              </a:pPr>
              <a:t>Jan 2027</a:t>
            </a:fld>
            <a:endParaRPr lang="en-IE" sz="705">
              <a:ea typeface="+mn-ea"/>
              <a:cs typeface="+mn-cs"/>
            </a:endParaRPr>
          </a:p>
        </p:txBody>
      </p:sp>
      <p:sp>
        <p:nvSpPr>
          <p:cNvPr id="1067" name="Text Placeholder 2">
            <a:extLst>
              <a:ext uri="{FF2B5EF4-FFF2-40B4-BE49-F238E27FC236}">
                <a16:creationId xmlns:a16="http://schemas.microsoft.com/office/drawing/2014/main" id="{A405A01E-B377-C61F-CB72-FF9664BBAF83}"/>
              </a:ext>
            </a:extLst>
          </p:cNvPr>
          <p:cNvSpPr>
            <a:spLocks/>
          </p:cNvSpPr>
          <p:nvPr>
            <p:custDataLst>
              <p:tags r:id="rId22"/>
            </p:custDataLst>
          </p:nvPr>
        </p:nvSpPr>
        <p:spPr bwMode="auto">
          <a:xfrm>
            <a:off x="5532438" y="4545013"/>
            <a:ext cx="193060" cy="12271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sz="705"/>
              <a:t>Henry Hub Natural Gas Price </a:t>
            </a:r>
          </a:p>
          <a:p>
            <a:pPr marL="0" indent="0" algn="ctr">
              <a:spcBef>
                <a:spcPct val="0"/>
              </a:spcBef>
              <a:spcAft>
                <a:spcPct val="0"/>
              </a:spcAft>
              <a:buNone/>
            </a:pPr>
            <a:r>
              <a:rPr lang="en-US" sz="705"/>
              <a:t>($ per million BTU) </a:t>
            </a:r>
            <a:endParaRPr lang="en-IE" sz="705"/>
          </a:p>
        </p:txBody>
      </p:sp>
      <p:sp>
        <p:nvSpPr>
          <p:cNvPr id="1113" name="矩形: 圆角 3">
            <a:extLst>
              <a:ext uri="{FF2B5EF4-FFF2-40B4-BE49-F238E27FC236}">
                <a16:creationId xmlns:a16="http://schemas.microsoft.com/office/drawing/2014/main" id="{4C2A0FB4-9632-B464-BD10-41576C1ABFAA}"/>
              </a:ext>
            </a:extLst>
          </p:cNvPr>
          <p:cNvSpPr/>
          <p:nvPr/>
        </p:nvSpPr>
        <p:spPr>
          <a:xfrm>
            <a:off x="5505450" y="3795713"/>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US Gas Price Outlook</a:t>
            </a:r>
          </a:p>
        </p:txBody>
      </p:sp>
      <p:sp>
        <p:nvSpPr>
          <p:cNvPr id="1247" name="矩形: 圆角 3">
            <a:extLst>
              <a:ext uri="{FF2B5EF4-FFF2-40B4-BE49-F238E27FC236}">
                <a16:creationId xmlns:a16="http://schemas.microsoft.com/office/drawing/2014/main" id="{6C843C42-CB76-A9B1-7941-17F39D263A6A}"/>
              </a:ext>
            </a:extLst>
          </p:cNvPr>
          <p:cNvSpPr/>
          <p:nvPr/>
        </p:nvSpPr>
        <p:spPr>
          <a:xfrm>
            <a:off x="7831138" y="3795713"/>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Total US Installed Solar Capacity</a:t>
            </a:r>
          </a:p>
        </p:txBody>
      </p:sp>
      <p:sp>
        <p:nvSpPr>
          <p:cNvPr id="1294" name="矩形 24">
            <a:extLst>
              <a:ext uri="{FF2B5EF4-FFF2-40B4-BE49-F238E27FC236}">
                <a16:creationId xmlns:a16="http://schemas.microsoft.com/office/drawing/2014/main" id="{D3A34E71-4CE6-3DC9-B5F3-3CA80FF6F7DB}"/>
              </a:ext>
            </a:extLst>
          </p:cNvPr>
          <p:cNvSpPr/>
          <p:nvPr/>
        </p:nvSpPr>
        <p:spPr>
          <a:xfrm>
            <a:off x="5503387" y="2625668"/>
            <a:ext cx="4495935" cy="786958"/>
          </a:xfrm>
          <a:prstGeom prst="rect">
            <a:avLst/>
          </a:prstGeom>
          <a:solidFill>
            <a:srgbClr val="F2F2F2"/>
          </a:solidFill>
          <a:ln>
            <a:noFill/>
          </a:ln>
          <a:effectLst>
            <a:outerShdw blurRad="50800" dist="50800" dir="2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881" b="1">
                <a:solidFill>
                  <a:srgbClr val="002060"/>
                </a:solidFill>
                <a:latin typeface="Open Sans"/>
                <a:ea typeface="Open Sans"/>
                <a:cs typeface="Open Sans"/>
              </a:rPr>
              <a:t>New Frontiers</a:t>
            </a:r>
          </a:p>
          <a:p>
            <a:pPr marL="104698" indent="-251831">
              <a:spcBef>
                <a:spcPts val="529"/>
              </a:spcBef>
              <a:buClr>
                <a:srgbClr val="00B050"/>
              </a:buClr>
              <a:buFont typeface="Wingdings" panose="05000000000000000000" pitchFamily="2" charset="2"/>
              <a:buChar char="ü"/>
            </a:pPr>
            <a:r>
              <a:rPr lang="en-IE" sz="881">
                <a:solidFill>
                  <a:schemeClr val="tx1"/>
                </a:solidFill>
                <a:latin typeface="Open Sans"/>
                <a:ea typeface="Open Sans"/>
                <a:cs typeface="Open Sans"/>
              </a:rPr>
              <a:t>2026 </a:t>
            </a:r>
            <a:r>
              <a:rPr lang="en-IE" sz="881" b="1">
                <a:solidFill>
                  <a:schemeClr val="accent1">
                    <a:lumMod val="75000"/>
                  </a:schemeClr>
                </a:solidFill>
                <a:latin typeface="Open Sans"/>
                <a:ea typeface="Open Sans"/>
                <a:cs typeface="Open Sans"/>
              </a:rPr>
              <a:t>expansion of CAISO</a:t>
            </a:r>
            <a:r>
              <a:rPr lang="en-IE" sz="881">
                <a:solidFill>
                  <a:schemeClr val="tx1"/>
                </a:solidFill>
                <a:latin typeface="Open Sans"/>
                <a:ea typeface="Open Sans"/>
                <a:cs typeface="Open Sans"/>
              </a:rPr>
              <a:t> day ahead market</a:t>
            </a:r>
          </a:p>
          <a:p>
            <a:pPr marL="104650" indent="-251831">
              <a:buClr>
                <a:srgbClr val="00B050"/>
              </a:buClr>
              <a:buFont typeface="Wingdings" panose="05000000000000000000" pitchFamily="2" charset="2"/>
              <a:buChar char="ü"/>
            </a:pPr>
            <a:r>
              <a:rPr lang="en-IE" sz="881">
                <a:solidFill>
                  <a:schemeClr val="tx1"/>
                </a:solidFill>
                <a:latin typeface="Open Sans"/>
                <a:ea typeface="Open Sans"/>
                <a:cs typeface="Open Sans"/>
              </a:rPr>
              <a:t>Nevada transmission </a:t>
            </a:r>
            <a:r>
              <a:rPr lang="en-IE" sz="881" b="1">
                <a:solidFill>
                  <a:schemeClr val="accent1">
                    <a:lumMod val="75000"/>
                  </a:schemeClr>
                </a:solidFill>
                <a:latin typeface="Open Sans"/>
                <a:ea typeface="Open Sans"/>
                <a:cs typeface="Open Sans"/>
              </a:rPr>
              <a:t>operators joining an RTO by 2030</a:t>
            </a:r>
          </a:p>
          <a:p>
            <a:pPr marL="104650" indent="-251831">
              <a:buClr>
                <a:srgbClr val="00B050"/>
              </a:buClr>
              <a:buFont typeface="Wingdings" panose="05000000000000000000" pitchFamily="2" charset="2"/>
              <a:buChar char="ü"/>
            </a:pPr>
            <a:r>
              <a:rPr lang="en-IE" sz="881">
                <a:solidFill>
                  <a:schemeClr val="tx1"/>
                </a:solidFill>
                <a:latin typeface="Open Sans"/>
                <a:ea typeface="Open Sans"/>
                <a:cs typeface="Open Sans"/>
              </a:rPr>
              <a:t>North/South Carolina Gov examining RTO membership</a:t>
            </a:r>
          </a:p>
        </p:txBody>
      </p:sp>
      <p:sp>
        <p:nvSpPr>
          <p:cNvPr id="25" name="Title 6">
            <a:extLst>
              <a:ext uri="{FF2B5EF4-FFF2-40B4-BE49-F238E27FC236}">
                <a16:creationId xmlns:a16="http://schemas.microsoft.com/office/drawing/2014/main" id="{A7E1DBCA-0872-DD24-F5A5-9D3DB44894AE}"/>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Solar Energy Market</a:t>
            </a:r>
            <a:r>
              <a:rPr lang="en-US" b="0"/>
              <a:t> | Structural Shifts in Electrification and Power Market Driving Sustained Industry Growth</a:t>
            </a:r>
          </a:p>
        </p:txBody>
      </p:sp>
      <p:sp>
        <p:nvSpPr>
          <p:cNvPr id="2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94ECB77-B036-1380-EEB7-B633D3B728D9}"/>
              </a:ext>
            </a:extLst>
          </p:cNvPr>
          <p:cNvSpPr>
            <a:spLocks noChangeArrowheads="1"/>
          </p:cNvSpPr>
          <p:nvPr/>
        </p:nvSpPr>
        <p:spPr bwMode="gray">
          <a:xfrm>
            <a:off x="818469" y="4059827"/>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Why Solar … and Why CdTe?</a:t>
            </a:r>
          </a:p>
        </p:txBody>
      </p:sp>
      <p:sp>
        <p:nvSpPr>
          <p:cNvPr id="27"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AC6C80B-AA87-B619-80C1-F219AB786CF1}"/>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Global Energy Trends</a:t>
            </a:r>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D3454301-CA7F-4A43-A619-E69AD2289D9A}"/>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US Wholesale Power Market Opportunity</a:t>
            </a:r>
          </a:p>
        </p:txBody>
      </p:sp>
      <p:sp>
        <p:nvSpPr>
          <p:cNvPr id="32" name="Rectangle 31">
            <a:extLst>
              <a:ext uri="{FF2B5EF4-FFF2-40B4-BE49-F238E27FC236}">
                <a16:creationId xmlns:a16="http://schemas.microsoft.com/office/drawing/2014/main" id="{F36ECDE2-9702-1E02-E23B-86BE99B0B44A}"/>
              </a:ext>
            </a:extLst>
          </p:cNvPr>
          <p:cNvSpPr/>
          <p:nvPr/>
        </p:nvSpPr>
        <p:spPr>
          <a:xfrm>
            <a:off x="747960" y="1482137"/>
            <a:ext cx="4479566" cy="1256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Structural shift</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towards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electrification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Demand driven by Heating, Transport, Automation, and Data Centre demand. Forecasted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Data Centre demand CAGR of 18% to 2030</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Energy Security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is a policy priority. Expand domestic generation, reduce fuel imports and supply chain risk.</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LCOE has fallen rapidly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and is now leading in the US.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PV rollout surged 85% and 33% in 2023 and 2024</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respectively, with Asia-Pacific contributing 70% of this. </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45X and ITC</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create strong manufacturing + project-level incentives.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offers 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premium return in wholesale markets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where marginal price is most often set by higher LCOE Gas-fired generators</a:t>
            </a:r>
          </a:p>
        </p:txBody>
      </p:sp>
      <p:sp>
        <p:nvSpPr>
          <p:cNvPr id="33" name="Rectangle 32">
            <a:extLst>
              <a:ext uri="{FF2B5EF4-FFF2-40B4-BE49-F238E27FC236}">
                <a16:creationId xmlns:a16="http://schemas.microsoft.com/office/drawing/2014/main" id="{EB177EA0-4E38-BC93-C2B8-CEAF945BA49F}"/>
              </a:ext>
            </a:extLst>
          </p:cNvPr>
          <p:cNvSpPr/>
          <p:nvPr/>
        </p:nvSpPr>
        <p:spPr>
          <a:xfrm>
            <a:off x="5519756" y="1537275"/>
            <a:ext cx="4479566" cy="10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7 Wholesale Markets and 3 Regions with fractured or vertically integrated regulated monopolies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oversupply from China/SEA but US regulatory barriers (FEOC, AD/CVD, Section 201, Section 232)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 domestic ASPs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uptake fastest in competitive wholesale markets due to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low LCOE</a:t>
            </a:r>
          </a:p>
          <a:p>
            <a:pPr marL="171450" indent="-171450">
              <a:spcAft>
                <a:spcPts val="200"/>
              </a:spcAft>
              <a:buClr>
                <a:schemeClr val="accent1"/>
              </a:buClr>
              <a:buFont typeface="Wingdings" panose="05000000000000000000" pitchFamily="2" charset="2"/>
              <a:buChar char="§"/>
            </a:pP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Structural shift towards competition and deregulation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2" name="Rectangle 91">
            <a:extLst>
              <a:ext uri="{FF2B5EF4-FFF2-40B4-BE49-F238E27FC236}">
                <a16:creationId xmlns:a16="http://schemas.microsoft.com/office/drawing/2014/main" id="{22E483BB-C079-214C-163D-945CB660D445}"/>
              </a:ext>
            </a:extLst>
          </p:cNvPr>
          <p:cNvSpPr/>
          <p:nvPr/>
        </p:nvSpPr>
        <p:spPr>
          <a:xfrm>
            <a:off x="10941822" y="1139978"/>
            <a:ext cx="2240210" cy="1054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800">
                <a:latin typeface="Open Sans" panose="020B0606030504020204" pitchFamily="34" charset="0"/>
                <a:ea typeface="Open Sans" panose="020B0606030504020204" pitchFamily="34" charset="0"/>
                <a:cs typeface="Open Sans" panose="020B0606030504020204" pitchFamily="34" charset="0"/>
              </a:rPr>
              <a:t>To-Do’s:</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Check average selling price of modules</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Highlight bold</a:t>
            </a:r>
          </a:p>
          <a:p>
            <a:pPr marL="171450" indent="-171450">
              <a:buFontTx/>
              <a:buChar char="-"/>
            </a:pPr>
            <a:r>
              <a:rPr lang="en-IE" sz="800" b="1">
                <a:highlight>
                  <a:srgbClr val="00FF00"/>
                </a:highlight>
                <a:latin typeface="Open Sans" panose="020B0606030504020204" pitchFamily="34" charset="0"/>
                <a:ea typeface="Open Sans" panose="020B0606030504020204" pitchFamily="34" charset="0"/>
                <a:cs typeface="Open Sans" panose="020B0606030504020204" pitchFamily="34" charset="0"/>
              </a:rPr>
              <a:t>Cut on bullets! To much text currently</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Find more suitable logos</a:t>
            </a:r>
          </a:p>
        </p:txBody>
      </p:sp>
      <p:graphicFrame>
        <p:nvGraphicFramePr>
          <p:cNvPr id="44" name="Chart 43">
            <a:extLst>
              <a:ext uri="{FF2B5EF4-FFF2-40B4-BE49-F238E27FC236}">
                <a16:creationId xmlns:a16="http://schemas.microsoft.com/office/drawing/2014/main" id="{8BDE81A8-5375-0CEC-B404-AF2BB65A5591}"/>
              </a:ext>
            </a:extLst>
          </p:cNvPr>
          <p:cNvGraphicFramePr/>
          <p:nvPr>
            <p:custDataLst>
              <p:tags r:id="rId23"/>
            </p:custDataLst>
            <p:extLst>
              <p:ext uri="{D42A27DB-BD31-4B8C-83A1-F6EECF244321}">
                <p14:modId xmlns:p14="http://schemas.microsoft.com/office/powerpoint/2010/main" val="835465676"/>
              </p:ext>
            </p:extLst>
          </p:nvPr>
        </p:nvGraphicFramePr>
        <p:xfrm>
          <a:off x="8205788" y="4179888"/>
          <a:ext cx="1811337" cy="2203450"/>
        </p:xfrm>
        <a:graphic>
          <a:graphicData uri="http://schemas.openxmlformats.org/drawingml/2006/chart">
            <c:chart xmlns:c="http://schemas.openxmlformats.org/drawingml/2006/chart" xmlns:r="http://schemas.openxmlformats.org/officeDocument/2006/relationships" r:id="rId63"/>
          </a:graphicData>
        </a:graphic>
      </p:graphicFrame>
      <p:sp>
        <p:nvSpPr>
          <p:cNvPr id="1397" name="Text Placeholder 2">
            <a:extLst>
              <a:ext uri="{FF2B5EF4-FFF2-40B4-BE49-F238E27FC236}">
                <a16:creationId xmlns:a16="http://schemas.microsoft.com/office/drawing/2014/main" id="{E87D36AC-7398-3916-EB73-8900368456A5}"/>
              </a:ext>
            </a:extLst>
          </p:cNvPr>
          <p:cNvSpPr>
            <a:spLocks/>
          </p:cNvSpPr>
          <p:nvPr>
            <p:custDataLst>
              <p:tags r:id="rId24"/>
            </p:custDataLst>
          </p:nvPr>
        </p:nvSpPr>
        <p:spPr bwMode="gray">
          <a:xfrm>
            <a:off x="8162925" y="6249988"/>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785C36A-916E-4FC0-9993-4131B64AF8AD}" type="datetime'0'''''''''''''''''''''''''''''''''">
              <a:rPr lang="en-IE" altLang="en-US" sz="800" smtClean="0">
                <a:effectLst/>
                <a:ea typeface="+mn-ea"/>
                <a:cs typeface="+mn-cs"/>
              </a:rPr>
              <a:pPr lvl="0" algn="r">
                <a:lnSpc>
                  <a:spcPct val="90000"/>
                </a:lnSpc>
                <a:spcBef>
                  <a:spcPct val="0"/>
                </a:spcBef>
                <a:spcAft>
                  <a:spcPct val="0"/>
                </a:spcAft>
              </a:pPr>
              <a:t>0</a:t>
            </a:fld>
            <a:endParaRPr lang="en-IE" sz="800">
              <a:ea typeface="+mn-ea"/>
              <a:cs typeface="+mn-cs"/>
            </a:endParaRPr>
          </a:p>
        </p:txBody>
      </p:sp>
      <p:sp>
        <p:nvSpPr>
          <p:cNvPr id="1398" name="Text Placeholder 2">
            <a:extLst>
              <a:ext uri="{FF2B5EF4-FFF2-40B4-BE49-F238E27FC236}">
                <a16:creationId xmlns:a16="http://schemas.microsoft.com/office/drawing/2014/main" id="{AB2452D9-3B93-8C44-FBC4-FE85FDE84B48}"/>
              </a:ext>
            </a:extLst>
          </p:cNvPr>
          <p:cNvSpPr>
            <a:spLocks/>
          </p:cNvSpPr>
          <p:nvPr>
            <p:custDataLst>
              <p:tags r:id="rId25"/>
            </p:custDataLst>
          </p:nvPr>
        </p:nvSpPr>
        <p:spPr bwMode="gray">
          <a:xfrm>
            <a:off x="8104188" y="6045200"/>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34469F8-499B-4D48-8D09-6A8CC58F9D49}" type="datetime'''''''''''''''''''''''''''''''''''''''''20'''''''''''''''''">
              <a:rPr lang="en-IE" altLang="en-US" sz="800" smtClean="0">
                <a:effectLst/>
                <a:ea typeface="+mn-ea"/>
                <a:cs typeface="+mn-cs"/>
              </a:rPr>
              <a:pPr lvl="0" algn="r">
                <a:spcBef>
                  <a:spcPct val="0"/>
                </a:spcBef>
                <a:spcAft>
                  <a:spcPct val="0"/>
                </a:spcAft>
              </a:pPr>
              <a:t>20</a:t>
            </a:fld>
            <a:endParaRPr lang="en-IE" sz="800">
              <a:ea typeface="+mn-ea"/>
              <a:cs typeface="+mn-cs"/>
            </a:endParaRPr>
          </a:p>
        </p:txBody>
      </p:sp>
      <p:sp>
        <p:nvSpPr>
          <p:cNvPr id="1400" name="Text Placeholder 2">
            <a:extLst>
              <a:ext uri="{FF2B5EF4-FFF2-40B4-BE49-F238E27FC236}">
                <a16:creationId xmlns:a16="http://schemas.microsoft.com/office/drawing/2014/main" id="{57EC4D50-691C-A746-BC99-413CF92C956A}"/>
              </a:ext>
            </a:extLst>
          </p:cNvPr>
          <p:cNvSpPr>
            <a:spLocks/>
          </p:cNvSpPr>
          <p:nvPr>
            <p:custDataLst>
              <p:tags r:id="rId26"/>
            </p:custDataLst>
          </p:nvPr>
        </p:nvSpPr>
        <p:spPr bwMode="gray">
          <a:xfrm>
            <a:off x="8104188" y="5861050"/>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BB2ABAF-BB57-4D7A-A0DC-8E02C8F12A69}" type="datetime'''''''''''''''''''''''''''''4''0'''''''''''''''''''''''''">
              <a:rPr lang="en-IE" altLang="en-US" sz="800" smtClean="0">
                <a:effectLst/>
                <a:ea typeface="+mn-ea"/>
                <a:cs typeface="+mn-cs"/>
              </a:rPr>
              <a:pPr lvl="0" algn="r">
                <a:spcBef>
                  <a:spcPct val="0"/>
                </a:spcBef>
                <a:spcAft>
                  <a:spcPct val="0"/>
                </a:spcAft>
              </a:pPr>
              <a:t>40</a:t>
            </a:fld>
            <a:endParaRPr lang="en-IE" sz="800">
              <a:ea typeface="+mn-ea"/>
              <a:cs typeface="+mn-cs"/>
            </a:endParaRPr>
          </a:p>
        </p:txBody>
      </p:sp>
      <p:sp>
        <p:nvSpPr>
          <p:cNvPr id="1401" name="Text Placeholder 2">
            <a:extLst>
              <a:ext uri="{FF2B5EF4-FFF2-40B4-BE49-F238E27FC236}">
                <a16:creationId xmlns:a16="http://schemas.microsoft.com/office/drawing/2014/main" id="{0E9FA363-F033-8740-FE7E-CA9160F0A6A0}"/>
              </a:ext>
            </a:extLst>
          </p:cNvPr>
          <p:cNvSpPr>
            <a:spLocks/>
          </p:cNvSpPr>
          <p:nvPr>
            <p:custDataLst>
              <p:tags r:id="rId27"/>
            </p:custDataLst>
          </p:nvPr>
        </p:nvSpPr>
        <p:spPr bwMode="gray">
          <a:xfrm>
            <a:off x="8104188" y="5675313"/>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054CB0EA-1BC1-4599-8299-4B23BA7F1DFA}" type="datetime'''''''''''''6''''''''''''''''''''''''''''''0'''''">
              <a:rPr lang="en-IE" altLang="en-US" sz="800" smtClean="0">
                <a:effectLst/>
                <a:ea typeface="+mn-ea"/>
                <a:cs typeface="+mn-cs"/>
              </a:rPr>
              <a:pPr lvl="0" algn="r">
                <a:spcBef>
                  <a:spcPct val="0"/>
                </a:spcBef>
                <a:spcAft>
                  <a:spcPct val="0"/>
                </a:spcAft>
              </a:pPr>
              <a:t>60</a:t>
            </a:fld>
            <a:endParaRPr lang="en-IE" sz="800">
              <a:ea typeface="+mn-ea"/>
              <a:cs typeface="+mn-cs"/>
            </a:endParaRPr>
          </a:p>
        </p:txBody>
      </p:sp>
      <p:sp>
        <p:nvSpPr>
          <p:cNvPr id="1402" name="Text Placeholder 2">
            <a:extLst>
              <a:ext uri="{FF2B5EF4-FFF2-40B4-BE49-F238E27FC236}">
                <a16:creationId xmlns:a16="http://schemas.microsoft.com/office/drawing/2014/main" id="{4A2EF8A3-B25A-18E6-41BF-ACC8072FE7CD}"/>
              </a:ext>
            </a:extLst>
          </p:cNvPr>
          <p:cNvSpPr>
            <a:spLocks/>
          </p:cNvSpPr>
          <p:nvPr>
            <p:custDataLst>
              <p:tags r:id="rId28"/>
            </p:custDataLst>
          </p:nvPr>
        </p:nvSpPr>
        <p:spPr bwMode="gray">
          <a:xfrm>
            <a:off x="8104188" y="5489575"/>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B32F1183-DD58-4F64-8B2B-80588B825F80}" type="datetime'''''''''''''''''''''''8''''0'''''''''''''''''''''''''''''">
              <a:rPr lang="en-IE" altLang="en-US" sz="800" smtClean="0">
                <a:effectLst/>
                <a:ea typeface="+mn-ea"/>
                <a:cs typeface="+mn-cs"/>
              </a:rPr>
              <a:pPr lvl="0" algn="r">
                <a:spcBef>
                  <a:spcPct val="0"/>
                </a:spcBef>
                <a:spcAft>
                  <a:spcPct val="0"/>
                </a:spcAft>
              </a:pPr>
              <a:t>80</a:t>
            </a:fld>
            <a:endParaRPr lang="en-IE" sz="800">
              <a:ea typeface="+mn-ea"/>
              <a:cs typeface="+mn-cs"/>
            </a:endParaRPr>
          </a:p>
        </p:txBody>
      </p:sp>
      <p:sp>
        <p:nvSpPr>
          <p:cNvPr id="1403" name="Text Placeholder 2">
            <a:extLst>
              <a:ext uri="{FF2B5EF4-FFF2-40B4-BE49-F238E27FC236}">
                <a16:creationId xmlns:a16="http://schemas.microsoft.com/office/drawing/2014/main" id="{2E2F8AED-D79F-CE49-57B4-0BC678EC9554}"/>
              </a:ext>
            </a:extLst>
          </p:cNvPr>
          <p:cNvSpPr>
            <a:spLocks/>
          </p:cNvSpPr>
          <p:nvPr>
            <p:custDataLst>
              <p:tags r:id="rId29"/>
            </p:custDataLst>
          </p:nvPr>
        </p:nvSpPr>
        <p:spPr bwMode="gray">
          <a:xfrm>
            <a:off x="8045450" y="5324475"/>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F2A033B1-6B08-4BA9-8284-BE2E06462342}" type="datetime'''''''''''''''''''''''''''1''''''0''''''0'''''''''''''''''''''">
              <a:rPr lang="en-IE" altLang="en-US" sz="800" smtClean="0">
                <a:effectLst/>
                <a:ea typeface="+mn-ea"/>
                <a:cs typeface="+mn-cs"/>
              </a:rPr>
              <a:pPr lvl="0" algn="r">
                <a:lnSpc>
                  <a:spcPct val="90000"/>
                </a:lnSpc>
                <a:spcBef>
                  <a:spcPct val="0"/>
                </a:spcBef>
                <a:spcAft>
                  <a:spcPct val="0"/>
                </a:spcAft>
              </a:pPr>
              <a:t>100</a:t>
            </a:fld>
            <a:endParaRPr lang="en-IE" sz="800">
              <a:ea typeface="+mn-ea"/>
              <a:cs typeface="+mn-cs"/>
            </a:endParaRPr>
          </a:p>
        </p:txBody>
      </p:sp>
      <p:sp>
        <p:nvSpPr>
          <p:cNvPr id="1404" name="Text Placeholder 2">
            <a:extLst>
              <a:ext uri="{FF2B5EF4-FFF2-40B4-BE49-F238E27FC236}">
                <a16:creationId xmlns:a16="http://schemas.microsoft.com/office/drawing/2014/main" id="{57B90054-4075-2F0D-F853-3C87A09207B8}"/>
              </a:ext>
            </a:extLst>
          </p:cNvPr>
          <p:cNvSpPr>
            <a:spLocks/>
          </p:cNvSpPr>
          <p:nvPr>
            <p:custDataLst>
              <p:tags r:id="rId30"/>
            </p:custDataLst>
          </p:nvPr>
        </p:nvSpPr>
        <p:spPr bwMode="gray">
          <a:xfrm>
            <a:off x="8045450" y="511968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CC9923B-FB29-4524-9539-9D2B225F74CB}" type="datetime'''''''''1''''''''''''''''''2''''''''''''''''''''''''0'''''''">
              <a:rPr lang="en-IE" altLang="en-US" sz="800" smtClean="0">
                <a:effectLst/>
                <a:ea typeface="+mn-ea"/>
                <a:cs typeface="+mn-cs"/>
              </a:rPr>
              <a:pPr lvl="0" algn="r">
                <a:spcBef>
                  <a:spcPct val="0"/>
                </a:spcBef>
                <a:spcAft>
                  <a:spcPct val="0"/>
                </a:spcAft>
              </a:pPr>
              <a:t>120</a:t>
            </a:fld>
            <a:endParaRPr lang="en-IE" sz="800">
              <a:ea typeface="+mn-ea"/>
              <a:cs typeface="+mn-cs"/>
            </a:endParaRPr>
          </a:p>
        </p:txBody>
      </p:sp>
      <p:sp>
        <p:nvSpPr>
          <p:cNvPr id="1405" name="Text Placeholder 2">
            <a:extLst>
              <a:ext uri="{FF2B5EF4-FFF2-40B4-BE49-F238E27FC236}">
                <a16:creationId xmlns:a16="http://schemas.microsoft.com/office/drawing/2014/main" id="{A0B59FB3-4728-2F1F-EEED-8BA8E71A1A2D}"/>
              </a:ext>
            </a:extLst>
          </p:cNvPr>
          <p:cNvSpPr>
            <a:spLocks/>
          </p:cNvSpPr>
          <p:nvPr>
            <p:custDataLst>
              <p:tags r:id="rId31"/>
            </p:custDataLst>
          </p:nvPr>
        </p:nvSpPr>
        <p:spPr bwMode="gray">
          <a:xfrm>
            <a:off x="8045450" y="4933950"/>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D7F83C6-BC5B-4ADE-AF03-3CBD656EF864}" type="datetime'''''''''''''''''''''''''1''''''''''''4''0'''''''">
              <a:rPr lang="en-IE" altLang="en-US" sz="800" smtClean="0">
                <a:effectLst/>
                <a:ea typeface="+mn-ea"/>
                <a:cs typeface="+mn-cs"/>
              </a:rPr>
              <a:pPr lvl="0" algn="r">
                <a:spcBef>
                  <a:spcPct val="0"/>
                </a:spcBef>
                <a:spcAft>
                  <a:spcPct val="0"/>
                </a:spcAft>
              </a:pPr>
              <a:t>140</a:t>
            </a:fld>
            <a:endParaRPr lang="en-IE" sz="800">
              <a:ea typeface="+mn-ea"/>
              <a:cs typeface="+mn-cs"/>
            </a:endParaRPr>
          </a:p>
        </p:txBody>
      </p:sp>
      <p:sp>
        <p:nvSpPr>
          <p:cNvPr id="1406" name="Text Placeholder 2">
            <a:extLst>
              <a:ext uri="{FF2B5EF4-FFF2-40B4-BE49-F238E27FC236}">
                <a16:creationId xmlns:a16="http://schemas.microsoft.com/office/drawing/2014/main" id="{048AE1A7-A06B-DFB9-7BAB-D8E92772B307}"/>
              </a:ext>
            </a:extLst>
          </p:cNvPr>
          <p:cNvSpPr>
            <a:spLocks/>
          </p:cNvSpPr>
          <p:nvPr>
            <p:custDataLst>
              <p:tags r:id="rId32"/>
            </p:custDataLst>
          </p:nvPr>
        </p:nvSpPr>
        <p:spPr bwMode="gray">
          <a:xfrm>
            <a:off x="8045450" y="4748213"/>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17C8063-1BEC-47CF-85F7-709EF7544A9D}" type="datetime'''''''''''''''''''''''1''''''''''''''''6''''''0'''''''''''''''">
              <a:rPr lang="en-IE" altLang="en-US" sz="800" smtClean="0">
                <a:effectLst/>
                <a:ea typeface="+mn-ea"/>
                <a:cs typeface="+mn-cs"/>
              </a:rPr>
              <a:pPr lvl="0" algn="r">
                <a:spcBef>
                  <a:spcPct val="0"/>
                </a:spcBef>
                <a:spcAft>
                  <a:spcPct val="0"/>
                </a:spcAft>
              </a:pPr>
              <a:t>160</a:t>
            </a:fld>
            <a:endParaRPr lang="en-IE" sz="800">
              <a:ea typeface="+mn-ea"/>
              <a:cs typeface="+mn-cs"/>
            </a:endParaRPr>
          </a:p>
        </p:txBody>
      </p:sp>
      <p:sp>
        <p:nvSpPr>
          <p:cNvPr id="1407" name="Text Placeholder 2">
            <a:extLst>
              <a:ext uri="{FF2B5EF4-FFF2-40B4-BE49-F238E27FC236}">
                <a16:creationId xmlns:a16="http://schemas.microsoft.com/office/drawing/2014/main" id="{2E3F1488-D95F-C80C-314A-7C83D712C2A2}"/>
              </a:ext>
            </a:extLst>
          </p:cNvPr>
          <p:cNvSpPr>
            <a:spLocks/>
          </p:cNvSpPr>
          <p:nvPr>
            <p:custDataLst>
              <p:tags r:id="rId33"/>
            </p:custDataLst>
          </p:nvPr>
        </p:nvSpPr>
        <p:spPr bwMode="gray">
          <a:xfrm>
            <a:off x="8045450" y="4564063"/>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A74FBA4-0CB3-4CBE-9FFA-65E38A4D81CC}" type="datetime'''''''''''''''''''''''''''1''''''''''''''8''0'''''">
              <a:rPr lang="en-IE" altLang="en-US" sz="800" smtClean="0">
                <a:effectLst/>
                <a:ea typeface="+mn-ea"/>
                <a:cs typeface="+mn-cs"/>
              </a:rPr>
              <a:pPr lvl="0" algn="r">
                <a:spcBef>
                  <a:spcPct val="0"/>
                </a:spcBef>
                <a:spcAft>
                  <a:spcPct val="0"/>
                </a:spcAft>
              </a:pPr>
              <a:t>180</a:t>
            </a:fld>
            <a:endParaRPr lang="en-IE" sz="800">
              <a:ea typeface="+mn-ea"/>
              <a:cs typeface="+mn-cs"/>
            </a:endParaRPr>
          </a:p>
        </p:txBody>
      </p:sp>
      <p:sp>
        <p:nvSpPr>
          <p:cNvPr id="67" name="Text Placeholder 2">
            <a:extLst>
              <a:ext uri="{FF2B5EF4-FFF2-40B4-BE49-F238E27FC236}">
                <a16:creationId xmlns:a16="http://schemas.microsoft.com/office/drawing/2014/main" id="{2F2F3E50-45FF-D580-4290-8F1B54C2DE92}"/>
              </a:ext>
            </a:extLst>
          </p:cNvPr>
          <p:cNvSpPr>
            <a:spLocks/>
          </p:cNvSpPr>
          <p:nvPr>
            <p:custDataLst>
              <p:tags r:id="rId34"/>
            </p:custDataLst>
          </p:nvPr>
        </p:nvSpPr>
        <p:spPr bwMode="gray">
          <a:xfrm>
            <a:off x="8045450" y="4397375"/>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99865830-4399-4F47-99CD-B266CDA9D94B}" type="datetime'''''''''''2''''''0''''''''0'''''''''''''''''''''''''''''''''">
              <a:rPr lang="en-IE" altLang="en-US" sz="800" smtClean="0">
                <a:effectLst/>
                <a:ea typeface="+mn-ea"/>
                <a:cs typeface="+mn-cs"/>
              </a:rPr>
              <a:pPr lvl="0" algn="r">
                <a:lnSpc>
                  <a:spcPct val="90000"/>
                </a:lnSpc>
                <a:spcBef>
                  <a:spcPct val="0"/>
                </a:spcBef>
                <a:spcAft>
                  <a:spcPct val="0"/>
                </a:spcAft>
              </a:pPr>
              <a:t>200</a:t>
            </a:fld>
            <a:endParaRPr lang="en-IE" sz="800">
              <a:ea typeface="+mn-ea"/>
              <a:cs typeface="+mn-cs"/>
            </a:endParaRPr>
          </a:p>
        </p:txBody>
      </p:sp>
      <p:sp>
        <p:nvSpPr>
          <p:cNvPr id="68" name="Text Placeholder 2">
            <a:extLst>
              <a:ext uri="{FF2B5EF4-FFF2-40B4-BE49-F238E27FC236}">
                <a16:creationId xmlns:a16="http://schemas.microsoft.com/office/drawing/2014/main" id="{5D7C6C11-EDD8-F44E-BD60-43A56EC9D3D4}"/>
              </a:ext>
            </a:extLst>
          </p:cNvPr>
          <p:cNvSpPr>
            <a:spLocks/>
          </p:cNvSpPr>
          <p:nvPr>
            <p:custDataLst>
              <p:tags r:id="rId35"/>
            </p:custDataLst>
          </p:nvPr>
        </p:nvSpPr>
        <p:spPr bwMode="gray">
          <a:xfrm>
            <a:off x="8045450" y="419258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E245B56-B5C6-493D-BAAA-121868F27114}" type="datetime'''''''''2''''''''''''''20'''''''''''''''''''''''''''">
              <a:rPr lang="en-IE" altLang="en-US" sz="800" smtClean="0">
                <a:effectLst/>
                <a:ea typeface="+mn-ea"/>
                <a:cs typeface="+mn-cs"/>
              </a:rPr>
              <a:pPr lvl="0" algn="r">
                <a:spcBef>
                  <a:spcPct val="0"/>
                </a:spcBef>
                <a:spcAft>
                  <a:spcPct val="0"/>
                </a:spcAft>
              </a:pPr>
              <a:t>220</a:t>
            </a:fld>
            <a:endParaRPr lang="en-IE" sz="800">
              <a:ea typeface="+mn-ea"/>
              <a:cs typeface="+mn-cs"/>
            </a:endParaRPr>
          </a:p>
        </p:txBody>
      </p:sp>
      <p:sp>
        <p:nvSpPr>
          <p:cNvPr id="15" name="Text Placeholder 2">
            <a:extLst>
              <a:ext uri="{FF2B5EF4-FFF2-40B4-BE49-F238E27FC236}">
                <a16:creationId xmlns:a16="http://schemas.microsoft.com/office/drawing/2014/main" id="{45214A38-E92E-816C-DAED-3BCA0E922F1A}"/>
              </a:ext>
            </a:extLst>
          </p:cNvPr>
          <p:cNvSpPr>
            <a:spLocks/>
          </p:cNvSpPr>
          <p:nvPr>
            <p:custDataLst>
              <p:tags r:id="rId36"/>
            </p:custDataLst>
          </p:nvPr>
        </p:nvSpPr>
        <p:spPr bwMode="auto">
          <a:xfrm>
            <a:off x="7769225" y="5197475"/>
            <a:ext cx="13335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r>
              <a:rPr lang="en-IE" altLang="en-US" sz="800">
                <a:effectLst/>
                <a:ea typeface="+mn-ea"/>
                <a:cs typeface="+mn-cs"/>
              </a:rPr>
              <a:t>GW</a:t>
            </a:r>
            <a:endParaRPr lang="en-IE" sz="800">
              <a:ea typeface="+mn-ea"/>
              <a:cs typeface="+mn-cs"/>
            </a:endParaRPr>
          </a:p>
        </p:txBody>
      </p:sp>
      <p:sp>
        <p:nvSpPr>
          <p:cNvPr id="1352" name="Text Placeholder 2">
            <a:extLst>
              <a:ext uri="{FF2B5EF4-FFF2-40B4-BE49-F238E27FC236}">
                <a16:creationId xmlns:a16="http://schemas.microsoft.com/office/drawing/2014/main" id="{A0466596-620B-F8CB-63F4-9ECD7F2BB1EB}"/>
              </a:ext>
            </a:extLst>
          </p:cNvPr>
          <p:cNvSpPr>
            <a:spLocks/>
          </p:cNvSpPr>
          <p:nvPr>
            <p:custDataLst>
              <p:tags r:id="rId37"/>
            </p:custDataLst>
          </p:nvPr>
        </p:nvSpPr>
        <p:spPr bwMode="auto">
          <a:xfrm>
            <a:off x="8234363"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019489B-6966-49E8-89DC-D1BF64FA3C6C}" type="datetime'2''''''''''''''''''''''''''''''''''''''0''''''1''''4'''''''''">
              <a:rPr lang="en-IE" altLang="en-US" sz="800" smtClean="0"/>
              <a:pPr marL="0" lvl="0" indent="0">
                <a:spcBef>
                  <a:spcPct val="0"/>
                </a:spcBef>
                <a:spcAft>
                  <a:spcPct val="0"/>
                </a:spcAft>
                <a:buNone/>
              </a:pPr>
              <a:t>2014</a:t>
            </a:fld>
            <a:endParaRPr lang="en-IE" sz="800"/>
          </a:p>
        </p:txBody>
      </p:sp>
      <p:sp>
        <p:nvSpPr>
          <p:cNvPr id="1353" name="Text Placeholder 2">
            <a:extLst>
              <a:ext uri="{FF2B5EF4-FFF2-40B4-BE49-F238E27FC236}">
                <a16:creationId xmlns:a16="http://schemas.microsoft.com/office/drawing/2014/main" id="{8876E40F-DAE5-9E71-4BBC-BE900588EA3B}"/>
              </a:ext>
            </a:extLst>
          </p:cNvPr>
          <p:cNvSpPr>
            <a:spLocks/>
          </p:cNvSpPr>
          <p:nvPr>
            <p:custDataLst>
              <p:tags r:id="rId38"/>
            </p:custDataLst>
          </p:nvPr>
        </p:nvSpPr>
        <p:spPr bwMode="auto">
          <a:xfrm>
            <a:off x="8383588"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B32003E7-79B4-4618-A7A2-27007044D8D0}" type="datetime'''''''''''''''''2''''''''0''''''''''1''''''''''5'''''''''">
              <a:rPr lang="en-IE" altLang="en-US" sz="800" smtClean="0"/>
              <a:pPr marL="0" lvl="0" indent="0">
                <a:spcBef>
                  <a:spcPct val="0"/>
                </a:spcBef>
                <a:spcAft>
                  <a:spcPct val="0"/>
                </a:spcAft>
                <a:buNone/>
              </a:pPr>
              <a:t>2015</a:t>
            </a:fld>
            <a:endParaRPr lang="en-IE" sz="800"/>
          </a:p>
        </p:txBody>
      </p:sp>
      <p:sp>
        <p:nvSpPr>
          <p:cNvPr id="1354" name="Text Placeholder 2">
            <a:extLst>
              <a:ext uri="{FF2B5EF4-FFF2-40B4-BE49-F238E27FC236}">
                <a16:creationId xmlns:a16="http://schemas.microsoft.com/office/drawing/2014/main" id="{19864F3D-53E0-4A83-7A01-CA82533BF941}"/>
              </a:ext>
            </a:extLst>
          </p:cNvPr>
          <p:cNvSpPr>
            <a:spLocks/>
          </p:cNvSpPr>
          <p:nvPr>
            <p:custDataLst>
              <p:tags r:id="rId39"/>
            </p:custDataLst>
          </p:nvPr>
        </p:nvSpPr>
        <p:spPr bwMode="auto">
          <a:xfrm>
            <a:off x="8534400"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192EB34-0477-4DFB-AE56-7871108380A0}" type="datetime'20''''''''''''''''16'''''''''''''''">
              <a:rPr lang="en-IE" altLang="en-US" sz="800" smtClean="0"/>
              <a:pPr marL="0" lvl="0" indent="0">
                <a:spcBef>
                  <a:spcPct val="0"/>
                </a:spcBef>
                <a:spcAft>
                  <a:spcPct val="0"/>
                </a:spcAft>
                <a:buNone/>
              </a:pPr>
              <a:t>2016</a:t>
            </a:fld>
            <a:endParaRPr lang="en-IE" sz="800"/>
          </a:p>
        </p:txBody>
      </p:sp>
      <p:sp>
        <p:nvSpPr>
          <p:cNvPr id="1366" name="Text Placeholder 2">
            <a:extLst>
              <a:ext uri="{FF2B5EF4-FFF2-40B4-BE49-F238E27FC236}">
                <a16:creationId xmlns:a16="http://schemas.microsoft.com/office/drawing/2014/main" id="{8AC1D5E1-7C5C-7783-522F-3678BA7C5334}"/>
              </a:ext>
            </a:extLst>
          </p:cNvPr>
          <p:cNvSpPr>
            <a:spLocks/>
          </p:cNvSpPr>
          <p:nvPr>
            <p:custDataLst>
              <p:tags r:id="rId40"/>
            </p:custDataLst>
          </p:nvPr>
        </p:nvSpPr>
        <p:spPr bwMode="auto">
          <a:xfrm>
            <a:off x="8683625"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4B3D0B-F514-408B-8D82-B4EA32E10B02}" type="datetime'''''''''''''''''''2''0''''''''1''''''''''''''''''7'''">
              <a:rPr lang="en-IE" altLang="en-US" sz="800" smtClean="0"/>
              <a:pPr marL="0" lvl="0" indent="0">
                <a:spcBef>
                  <a:spcPct val="0"/>
                </a:spcBef>
                <a:spcAft>
                  <a:spcPct val="0"/>
                </a:spcAft>
                <a:buNone/>
              </a:pPr>
              <a:t>2017</a:t>
            </a:fld>
            <a:endParaRPr lang="en-IE" sz="800"/>
          </a:p>
        </p:txBody>
      </p:sp>
      <p:sp>
        <p:nvSpPr>
          <p:cNvPr id="1367" name="Text Placeholder 2">
            <a:extLst>
              <a:ext uri="{FF2B5EF4-FFF2-40B4-BE49-F238E27FC236}">
                <a16:creationId xmlns:a16="http://schemas.microsoft.com/office/drawing/2014/main" id="{93153E9E-330F-24C8-D5B0-82909E22049C}"/>
              </a:ext>
            </a:extLst>
          </p:cNvPr>
          <p:cNvSpPr>
            <a:spLocks/>
          </p:cNvSpPr>
          <p:nvPr>
            <p:custDataLst>
              <p:tags r:id="rId41"/>
            </p:custDataLst>
          </p:nvPr>
        </p:nvSpPr>
        <p:spPr bwMode="auto">
          <a:xfrm>
            <a:off x="8832850"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5A4143F-8240-4A05-97AE-B85FADA9DF28}" type="datetime'''''''''''''''''''''''''''''''2''''''''''''''0''''1''8'">
              <a:rPr lang="en-IE" altLang="en-US" sz="800" smtClean="0"/>
              <a:pPr marL="0" lvl="0" indent="0">
                <a:spcBef>
                  <a:spcPct val="0"/>
                </a:spcBef>
                <a:spcAft>
                  <a:spcPct val="0"/>
                </a:spcAft>
                <a:buNone/>
              </a:pPr>
              <a:t>2018</a:t>
            </a:fld>
            <a:endParaRPr lang="en-IE" sz="800"/>
          </a:p>
        </p:txBody>
      </p:sp>
      <p:sp>
        <p:nvSpPr>
          <p:cNvPr id="1368" name="Text Placeholder 2">
            <a:extLst>
              <a:ext uri="{FF2B5EF4-FFF2-40B4-BE49-F238E27FC236}">
                <a16:creationId xmlns:a16="http://schemas.microsoft.com/office/drawing/2014/main" id="{4B1B3093-AA17-D9C9-2AF8-B96399E76AA6}"/>
              </a:ext>
            </a:extLst>
          </p:cNvPr>
          <p:cNvSpPr>
            <a:spLocks/>
          </p:cNvSpPr>
          <p:nvPr>
            <p:custDataLst>
              <p:tags r:id="rId42"/>
            </p:custDataLst>
          </p:nvPr>
        </p:nvSpPr>
        <p:spPr bwMode="auto">
          <a:xfrm>
            <a:off x="8982075"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7894F59-985A-4B70-9523-ACC0F1CC06BD}" type="datetime'''''''''''''''''''''''2''''''0''''''''''1''''''9'''''''">
              <a:rPr lang="en-IE" altLang="en-US" sz="800" smtClean="0"/>
              <a:pPr marL="0" lvl="0" indent="0">
                <a:spcBef>
                  <a:spcPct val="0"/>
                </a:spcBef>
                <a:spcAft>
                  <a:spcPct val="0"/>
                </a:spcAft>
                <a:buNone/>
              </a:pPr>
              <a:t>2019</a:t>
            </a:fld>
            <a:endParaRPr lang="en-IE" sz="800"/>
          </a:p>
        </p:txBody>
      </p:sp>
      <p:sp>
        <p:nvSpPr>
          <p:cNvPr id="1369" name="Text Placeholder 2">
            <a:extLst>
              <a:ext uri="{FF2B5EF4-FFF2-40B4-BE49-F238E27FC236}">
                <a16:creationId xmlns:a16="http://schemas.microsoft.com/office/drawing/2014/main" id="{E7FCF758-B4E9-DDDA-FEBB-E090422ABAD3}"/>
              </a:ext>
            </a:extLst>
          </p:cNvPr>
          <p:cNvSpPr>
            <a:spLocks/>
          </p:cNvSpPr>
          <p:nvPr>
            <p:custDataLst>
              <p:tags r:id="rId43"/>
            </p:custDataLst>
          </p:nvPr>
        </p:nvSpPr>
        <p:spPr bwMode="auto">
          <a:xfrm>
            <a:off x="9132888"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9E00D2B9-91C8-45F9-85F3-6E0F59ED51C2}" type="datetime'2''''''0''''''''''''2''''''0'''''''''''''''''''''">
              <a:rPr lang="en-IE" altLang="en-US" sz="800" smtClean="0"/>
              <a:pPr marL="0" lvl="0" indent="0">
                <a:spcBef>
                  <a:spcPct val="0"/>
                </a:spcBef>
                <a:spcAft>
                  <a:spcPct val="0"/>
                </a:spcAft>
                <a:buNone/>
              </a:pPr>
              <a:t>2020</a:t>
            </a:fld>
            <a:endParaRPr lang="en-IE" sz="800"/>
          </a:p>
        </p:txBody>
      </p:sp>
      <p:sp>
        <p:nvSpPr>
          <p:cNvPr id="1370" name="Text Placeholder 2">
            <a:extLst>
              <a:ext uri="{FF2B5EF4-FFF2-40B4-BE49-F238E27FC236}">
                <a16:creationId xmlns:a16="http://schemas.microsoft.com/office/drawing/2014/main" id="{EFBB5D66-30ED-5968-E8B9-813CBFA916B6}"/>
              </a:ext>
            </a:extLst>
          </p:cNvPr>
          <p:cNvSpPr>
            <a:spLocks/>
          </p:cNvSpPr>
          <p:nvPr>
            <p:custDataLst>
              <p:tags r:id="rId44"/>
            </p:custDataLst>
          </p:nvPr>
        </p:nvSpPr>
        <p:spPr bwMode="auto">
          <a:xfrm>
            <a:off x="9282113"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9090D8-FF67-4B86-BFD3-F9298BC09668}" type="datetime'''''''''''''2''''''''''''''''''''''0''''2''''''''''1'''''">
              <a:rPr lang="en-IE" altLang="en-US" sz="800" smtClean="0"/>
              <a:pPr marL="0" lvl="0" indent="0">
                <a:spcBef>
                  <a:spcPct val="0"/>
                </a:spcBef>
                <a:spcAft>
                  <a:spcPct val="0"/>
                </a:spcAft>
                <a:buNone/>
              </a:pPr>
              <a:t>2021</a:t>
            </a:fld>
            <a:endParaRPr lang="en-IE" sz="800"/>
          </a:p>
        </p:txBody>
      </p:sp>
      <p:sp>
        <p:nvSpPr>
          <p:cNvPr id="1371" name="Text Placeholder 2">
            <a:extLst>
              <a:ext uri="{FF2B5EF4-FFF2-40B4-BE49-F238E27FC236}">
                <a16:creationId xmlns:a16="http://schemas.microsoft.com/office/drawing/2014/main" id="{9F37365B-EADA-73B0-F639-476A17D98E57}"/>
              </a:ext>
            </a:extLst>
          </p:cNvPr>
          <p:cNvSpPr>
            <a:spLocks/>
          </p:cNvSpPr>
          <p:nvPr>
            <p:custDataLst>
              <p:tags r:id="rId45"/>
            </p:custDataLst>
          </p:nvPr>
        </p:nvSpPr>
        <p:spPr bwMode="auto">
          <a:xfrm>
            <a:off x="9431338"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5592BCB-CE9B-4920-9C18-68EB950D5F82}" type="datetime'''''''''2''''''''''''0''''''''''''''2''''''''''''''''2'''''">
              <a:rPr lang="en-IE" altLang="en-US" sz="800" smtClean="0"/>
              <a:pPr marL="0" lvl="0" indent="0">
                <a:spcBef>
                  <a:spcPct val="0"/>
                </a:spcBef>
                <a:spcAft>
                  <a:spcPct val="0"/>
                </a:spcAft>
                <a:buNone/>
              </a:pPr>
              <a:t>2022</a:t>
            </a:fld>
            <a:endParaRPr lang="en-IE" sz="800"/>
          </a:p>
        </p:txBody>
      </p:sp>
      <p:sp>
        <p:nvSpPr>
          <p:cNvPr id="1372" name="Text Placeholder 2">
            <a:extLst>
              <a:ext uri="{FF2B5EF4-FFF2-40B4-BE49-F238E27FC236}">
                <a16:creationId xmlns:a16="http://schemas.microsoft.com/office/drawing/2014/main" id="{727B3B4B-5A9D-E0A7-0068-DA3A2FE227F7}"/>
              </a:ext>
            </a:extLst>
          </p:cNvPr>
          <p:cNvSpPr>
            <a:spLocks/>
          </p:cNvSpPr>
          <p:nvPr>
            <p:custDataLst>
              <p:tags r:id="rId46"/>
            </p:custDataLst>
          </p:nvPr>
        </p:nvSpPr>
        <p:spPr bwMode="auto">
          <a:xfrm>
            <a:off x="9580563"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2236F34-F9DE-46AE-85DC-300DA3A0CC8F}" type="datetime'2''''''02''''''''''''''''''''''''''3'''''''''''''''''''''">
              <a:rPr lang="en-IE" altLang="en-US" sz="800" smtClean="0"/>
              <a:pPr marL="0" lvl="0" indent="0">
                <a:spcBef>
                  <a:spcPct val="0"/>
                </a:spcBef>
                <a:spcAft>
                  <a:spcPct val="0"/>
                </a:spcAft>
                <a:buNone/>
              </a:pPr>
              <a:t>2023</a:t>
            </a:fld>
            <a:endParaRPr lang="en-IE" sz="800"/>
          </a:p>
        </p:txBody>
      </p:sp>
      <p:sp>
        <p:nvSpPr>
          <p:cNvPr id="1373" name="Text Placeholder 2">
            <a:extLst>
              <a:ext uri="{FF2B5EF4-FFF2-40B4-BE49-F238E27FC236}">
                <a16:creationId xmlns:a16="http://schemas.microsoft.com/office/drawing/2014/main" id="{D37BEFDC-7990-1C7A-58D8-A62022CFB81D}"/>
              </a:ext>
            </a:extLst>
          </p:cNvPr>
          <p:cNvSpPr>
            <a:spLocks/>
          </p:cNvSpPr>
          <p:nvPr>
            <p:custDataLst>
              <p:tags r:id="rId47"/>
            </p:custDataLst>
          </p:nvPr>
        </p:nvSpPr>
        <p:spPr bwMode="auto">
          <a:xfrm>
            <a:off x="9731375"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E8FC5B5-CABA-470E-8CBB-BA7019C04055}" type="datetime'''''''''''2''''''''''''''''''''''0''''''''''2''4'''''''''">
              <a:rPr lang="en-IE" altLang="en-US" sz="800" smtClean="0"/>
              <a:pPr marL="0" lvl="0" indent="0">
                <a:spcBef>
                  <a:spcPct val="0"/>
                </a:spcBef>
                <a:spcAft>
                  <a:spcPct val="0"/>
                </a:spcAft>
                <a:buNone/>
              </a:pPr>
              <a:t>2024</a:t>
            </a:fld>
            <a:endParaRPr lang="en-IE" sz="800"/>
          </a:p>
        </p:txBody>
      </p:sp>
      <p:sp>
        <p:nvSpPr>
          <p:cNvPr id="1374" name="Text Placeholder 2">
            <a:extLst>
              <a:ext uri="{FF2B5EF4-FFF2-40B4-BE49-F238E27FC236}">
                <a16:creationId xmlns:a16="http://schemas.microsoft.com/office/drawing/2014/main" id="{54BAB0F0-5DB6-7B93-D988-44145D6C04D0}"/>
              </a:ext>
            </a:extLst>
          </p:cNvPr>
          <p:cNvSpPr>
            <a:spLocks/>
          </p:cNvSpPr>
          <p:nvPr>
            <p:custDataLst>
              <p:tags r:id="rId48"/>
            </p:custDataLst>
          </p:nvPr>
        </p:nvSpPr>
        <p:spPr bwMode="auto">
          <a:xfrm>
            <a:off x="9880600" y="6334125"/>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D2A9C74-95DA-46B6-ADEE-E57C1BC0EFDE}" type="datetime'''20''''''''''''''''2''''''''''''''''''''''''''5'''''''''''''">
              <a:rPr lang="en-IE" altLang="en-US" sz="800" smtClean="0"/>
              <a:pPr marL="0" lvl="0" indent="0">
                <a:spcBef>
                  <a:spcPct val="0"/>
                </a:spcBef>
                <a:spcAft>
                  <a:spcPct val="0"/>
                </a:spcAft>
                <a:buNone/>
              </a:pPr>
              <a:t>2025</a:t>
            </a:fld>
            <a:endParaRPr lang="en-IE" sz="800"/>
          </a:p>
        </p:txBody>
      </p:sp>
      <p:sp>
        <p:nvSpPr>
          <p:cNvPr id="1375" name="Text Placeholder 2">
            <a:extLst>
              <a:ext uri="{FF2B5EF4-FFF2-40B4-BE49-F238E27FC236}">
                <a16:creationId xmlns:a16="http://schemas.microsoft.com/office/drawing/2014/main" id="{7B409A35-8564-EE83-6D0D-715EDDE8D30B}"/>
              </a:ext>
            </a:extLst>
          </p:cNvPr>
          <p:cNvSpPr>
            <a:spLocks/>
          </p:cNvSpPr>
          <p:nvPr>
            <p:custDataLst>
              <p:tags r:id="rId49"/>
            </p:custDataLst>
          </p:nvPr>
        </p:nvSpPr>
        <p:spPr bwMode="auto">
          <a:xfrm>
            <a:off x="8509000" y="4465638"/>
            <a:ext cx="1066800" cy="206375"/>
          </a:xfrm>
          <a:prstGeom prst="roundRect">
            <a:avLst>
              <a:gd name="adj" fmla="val 50000"/>
            </a:avLst>
          </a:prstGeom>
          <a:solidFill>
            <a:schemeClr val="bg1"/>
          </a:solidFill>
          <a:ln w="9525" cmpd="sng" algn="ctr">
            <a:solidFill>
              <a:schemeClr val="tx1"/>
            </a:solidFill>
          </a:ln>
          <a:effectLst/>
        </p:spPr>
        <p:txBody>
          <a:bodyPr vert="horz" wrap="none" lIns="20638" tIns="4763" rIns="0" bIns="476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1000" b="1"/>
              <a:t>26% U.S. CAGR</a:t>
            </a:r>
          </a:p>
        </p:txBody>
      </p:sp>
      <p:sp>
        <p:nvSpPr>
          <p:cNvPr id="1376" name="Text Placeholder 2">
            <a:extLst>
              <a:ext uri="{FF2B5EF4-FFF2-40B4-BE49-F238E27FC236}">
                <a16:creationId xmlns:a16="http://schemas.microsoft.com/office/drawing/2014/main" id="{FC261B76-42E7-096B-EB1B-2AEBF559E7C6}"/>
              </a:ext>
            </a:extLst>
          </p:cNvPr>
          <p:cNvSpPr>
            <a:spLocks/>
          </p:cNvSpPr>
          <p:nvPr>
            <p:custDataLst>
              <p:tags r:id="rId50"/>
            </p:custDataLst>
          </p:nvPr>
        </p:nvSpPr>
        <p:spPr bwMode="auto">
          <a:xfrm>
            <a:off x="9539288" y="5208588"/>
            <a:ext cx="287338"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altLang="en-US" sz="800">
                <a:solidFill>
                  <a:srgbClr val="FFFFFF"/>
                </a:solidFill>
                <a:effectLst/>
              </a:rPr>
              <a:t>Utility </a:t>
            </a:r>
          </a:p>
          <a:p>
            <a:pPr marL="0" lvl="0" indent="0">
              <a:spcBef>
                <a:spcPct val="0"/>
              </a:spcBef>
              <a:spcAft>
                <a:spcPct val="0"/>
              </a:spcAft>
              <a:buNone/>
            </a:pPr>
            <a:r>
              <a:rPr lang="en-IE" altLang="en-US" sz="800">
                <a:solidFill>
                  <a:srgbClr val="FFFFFF"/>
                </a:solidFill>
                <a:effectLst/>
              </a:rPr>
              <a:t>Scale</a:t>
            </a:r>
            <a:endParaRPr lang="en-IE" sz="800">
              <a:solidFill>
                <a:srgbClr val="FFFFFF"/>
              </a:solidFill>
            </a:endParaRPr>
          </a:p>
        </p:txBody>
      </p:sp>
      <p:sp>
        <p:nvSpPr>
          <p:cNvPr id="1377" name="Text Placeholder 2">
            <a:extLst>
              <a:ext uri="{FF2B5EF4-FFF2-40B4-BE49-F238E27FC236}">
                <a16:creationId xmlns:a16="http://schemas.microsoft.com/office/drawing/2014/main" id="{55E48BCD-3BB4-06D4-CAF8-EA0536530253}"/>
              </a:ext>
            </a:extLst>
          </p:cNvPr>
          <p:cNvSpPr>
            <a:spLocks/>
          </p:cNvSpPr>
          <p:nvPr>
            <p:custDataLst>
              <p:tags r:id="rId51"/>
            </p:custDataLst>
          </p:nvPr>
        </p:nvSpPr>
        <p:spPr bwMode="auto">
          <a:xfrm>
            <a:off x="9423400" y="5892800"/>
            <a:ext cx="53340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Residential</a:t>
            </a:r>
          </a:p>
        </p:txBody>
      </p:sp>
      <p:sp>
        <p:nvSpPr>
          <p:cNvPr id="1378" name="Text Placeholder 2">
            <a:extLst>
              <a:ext uri="{FF2B5EF4-FFF2-40B4-BE49-F238E27FC236}">
                <a16:creationId xmlns:a16="http://schemas.microsoft.com/office/drawing/2014/main" id="{FBB2DA5F-6A75-F082-6E75-86305D0B6E76}"/>
              </a:ext>
            </a:extLst>
          </p:cNvPr>
          <p:cNvSpPr>
            <a:spLocks/>
          </p:cNvSpPr>
          <p:nvPr>
            <p:custDataLst>
              <p:tags r:id="rId52"/>
            </p:custDataLst>
          </p:nvPr>
        </p:nvSpPr>
        <p:spPr bwMode="auto">
          <a:xfrm>
            <a:off x="9463088" y="6118225"/>
            <a:ext cx="471488" cy="1254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587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Industrial </a:t>
            </a:r>
          </a:p>
        </p:txBody>
      </p:sp>
      <p:sp>
        <p:nvSpPr>
          <p:cNvPr id="6" name="文本框 12">
            <a:extLst>
              <a:ext uri="{FF2B5EF4-FFF2-40B4-BE49-F238E27FC236}">
                <a16:creationId xmlns:a16="http://schemas.microsoft.com/office/drawing/2014/main" id="{6BC8EAF1-77BF-CD33-4754-039B472A84FF}"/>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Industry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8" name="Slide Number Placeholder 2">
            <a:extLst>
              <a:ext uri="{FF2B5EF4-FFF2-40B4-BE49-F238E27FC236}">
                <a16:creationId xmlns:a16="http://schemas.microsoft.com/office/drawing/2014/main" id="{6B201BAB-6A8D-2A6B-CFB7-5FA3415B01FD}"/>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34</a:t>
            </a:fld>
            <a:endParaRPr lang="en-US" sz="900"/>
          </a:p>
        </p:txBody>
      </p:sp>
      <p:pic>
        <p:nvPicPr>
          <p:cNvPr id="3" name="Graphic 2" descr="Upward trend with solid fill">
            <a:extLst>
              <a:ext uri="{FF2B5EF4-FFF2-40B4-BE49-F238E27FC236}">
                <a16:creationId xmlns:a16="http://schemas.microsoft.com/office/drawing/2014/main" id="{402B8CFC-DA66-8903-82DD-E02DBD4318B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341885" y="3340329"/>
            <a:ext cx="455284" cy="455284"/>
          </a:xfrm>
          <a:prstGeom prst="rect">
            <a:avLst/>
          </a:prstGeom>
        </p:spPr>
      </p:pic>
      <p:pic>
        <p:nvPicPr>
          <p:cNvPr id="10" name="Graphic 9" descr="Gears with solid fill">
            <a:extLst>
              <a:ext uri="{FF2B5EF4-FFF2-40B4-BE49-F238E27FC236}">
                <a16:creationId xmlns:a16="http://schemas.microsoft.com/office/drawing/2014/main" id="{3CD72E52-3E3C-6B52-2D83-17D25999024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744459" y="3340329"/>
            <a:ext cx="455283" cy="455283"/>
          </a:xfrm>
          <a:prstGeom prst="rect">
            <a:avLst/>
          </a:prstGeom>
        </p:spPr>
      </p:pic>
      <p:pic>
        <p:nvPicPr>
          <p:cNvPr id="47" name="Graphic 46" descr="Map with pin with solid fill">
            <a:extLst>
              <a:ext uri="{FF2B5EF4-FFF2-40B4-BE49-F238E27FC236}">
                <a16:creationId xmlns:a16="http://schemas.microsoft.com/office/drawing/2014/main" id="{DC50BB40-17FD-F4ED-152C-D1A0AA844E2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27673" y="2794291"/>
            <a:ext cx="455284" cy="455284"/>
          </a:xfrm>
          <a:prstGeom prst="rect">
            <a:avLst/>
          </a:prstGeom>
        </p:spPr>
      </p:pic>
    </p:spTree>
    <p:custDataLst>
      <p:custData r:id="rId1"/>
    </p:custDataLst>
    <p:extLst>
      <p:ext uri="{BB962C8B-B14F-4D97-AF65-F5344CB8AC3E}">
        <p14:creationId xmlns:p14="http://schemas.microsoft.com/office/powerpoint/2010/main" val="214845460"/>
      </p:ext>
    </p:extLst>
  </p:cSld>
  <p:clrMapOvr>
    <a:masterClrMapping/>
  </p:clrMapOvr>
  <p:extLst>
    <p:ext uri="{6950BFC3-D8DA-4A85-94F7-54DA5524770B}">
      <p188:commentRel xmlns:p188="http://schemas.microsoft.com/office/powerpoint/2018/8/main" r:id="rId55"/>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5650-8AE1-738C-E223-163B4DF07C0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639CBCE-46CE-7A94-0B06-37FD8195F847}"/>
              </a:ext>
            </a:extLst>
          </p:cNvPr>
          <p:cNvGraphicFramePr>
            <a:graphicFrameLocks/>
          </p:cNvGraphicFramePr>
          <p:nvPr>
            <p:custDataLst>
              <p:tags r:id="rId2"/>
            </p:custDataLst>
            <p:extLst>
              <p:ext uri="{D42A27DB-BD31-4B8C-83A1-F6EECF244321}">
                <p14:modId xmlns:p14="http://schemas.microsoft.com/office/powerpoint/2010/main" val="510957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782" imgH="782" progId="TCLayout.ActiveDocument.1">
                  <p:embed/>
                </p:oleObj>
              </mc:Choice>
              <mc:Fallback>
                <p:oleObj name="think-cell Slide" r:id="rId24" imgW="782" imgH="782" progId="TCLayout.ActiveDocument.1">
                  <p:embed/>
                  <p:pic>
                    <p:nvPicPr>
                      <p:cNvPr id="5" name="think-cell data - do not delete" hidden="1">
                        <a:extLst>
                          <a:ext uri="{FF2B5EF4-FFF2-40B4-BE49-F238E27FC236}">
                            <a16:creationId xmlns:a16="http://schemas.microsoft.com/office/drawing/2014/main" id="{9639CBCE-46CE-7A94-0B06-37FD8195F84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364" name="Rectangle 363">
            <a:extLst>
              <a:ext uri="{FF2B5EF4-FFF2-40B4-BE49-F238E27FC236}">
                <a16:creationId xmlns:a16="http://schemas.microsoft.com/office/drawing/2014/main" id="{5ABF275F-B99E-3ABF-B40A-35ED3937705A}"/>
              </a:ext>
            </a:extLst>
          </p:cNvPr>
          <p:cNvSpPr/>
          <p:nvPr/>
        </p:nvSpPr>
        <p:spPr>
          <a:xfrm>
            <a:off x="6774772" y="1472102"/>
            <a:ext cx="3227884" cy="2673178"/>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defTabSz="457200">
              <a:defRPr/>
            </a:pPr>
            <a:endParaRPr lang="en-US" sz="900" b="1" i="1">
              <a:solidFill>
                <a:schemeClr val="accent1">
                  <a:lumMod val="75000"/>
                </a:schemeClr>
              </a:solidFill>
              <a:latin typeface="Open Sans"/>
              <a:ea typeface="Open Sans"/>
              <a:cs typeface="Open Sans"/>
            </a:endParaRPr>
          </a:p>
        </p:txBody>
      </p:sp>
      <p:graphicFrame>
        <p:nvGraphicFramePr>
          <p:cNvPr id="67" name="Chart 66">
            <a:extLst>
              <a:ext uri="{FF2B5EF4-FFF2-40B4-BE49-F238E27FC236}">
                <a16:creationId xmlns:a16="http://schemas.microsoft.com/office/drawing/2014/main" id="{C4F4A7C1-8CC9-2B7E-1974-2EEF2D90D3CA}"/>
              </a:ext>
            </a:extLst>
          </p:cNvPr>
          <p:cNvGraphicFramePr/>
          <p:nvPr>
            <p:custDataLst>
              <p:tags r:id="rId3"/>
            </p:custDataLst>
            <p:extLst>
              <p:ext uri="{D42A27DB-BD31-4B8C-83A1-F6EECF244321}">
                <p14:modId xmlns:p14="http://schemas.microsoft.com/office/powerpoint/2010/main" val="1138883500"/>
              </p:ext>
            </p:extLst>
          </p:nvPr>
        </p:nvGraphicFramePr>
        <p:xfrm>
          <a:off x="898525" y="1493838"/>
          <a:ext cx="5972175" cy="2422525"/>
        </p:xfrm>
        <a:graphic>
          <a:graphicData uri="http://schemas.openxmlformats.org/drawingml/2006/chart">
            <c:chart xmlns:c="http://schemas.openxmlformats.org/drawingml/2006/chart" xmlns:r="http://schemas.openxmlformats.org/officeDocument/2006/relationships" r:id="rId26"/>
          </a:graphicData>
        </a:graphic>
      </p:graphicFrame>
      <p:sp>
        <p:nvSpPr>
          <p:cNvPr id="323" name="Text Placeholder 2">
            <a:extLst>
              <a:ext uri="{FF2B5EF4-FFF2-40B4-BE49-F238E27FC236}">
                <a16:creationId xmlns:a16="http://schemas.microsoft.com/office/drawing/2014/main" id="{7395F9D2-63AA-303B-5529-760F21454521}"/>
              </a:ext>
            </a:extLst>
          </p:cNvPr>
          <p:cNvSpPr>
            <a:spLocks/>
          </p:cNvSpPr>
          <p:nvPr>
            <p:custDataLst>
              <p:tags r:id="rId4"/>
            </p:custDataLst>
          </p:nvPr>
        </p:nvSpPr>
        <p:spPr bwMode="gray">
          <a:xfrm>
            <a:off x="863600"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95DF856E-B0D9-4F03-BC89-4704633EDD52}" type="datetime'''''''''''''''2''''''''''0''''2''''1'''''''''''''''">
              <a:rPr lang="en-US" altLang="en-US" sz="800" smtClean="0"/>
              <a:pPr lvl="0" algn="ctr">
                <a:spcBef>
                  <a:spcPct val="0"/>
                </a:spcBef>
                <a:spcAft>
                  <a:spcPct val="0"/>
                </a:spcAft>
              </a:pPr>
              <a:t>2021</a:t>
            </a:fld>
            <a:endParaRPr lang="en-US" sz="800"/>
          </a:p>
        </p:txBody>
      </p:sp>
      <p:sp>
        <p:nvSpPr>
          <p:cNvPr id="313" name="Text Placeholder 2">
            <a:extLst>
              <a:ext uri="{FF2B5EF4-FFF2-40B4-BE49-F238E27FC236}">
                <a16:creationId xmlns:a16="http://schemas.microsoft.com/office/drawing/2014/main" id="{B7BB0DF7-237D-F3D8-F9D0-D0552CF878B1}"/>
              </a:ext>
            </a:extLst>
          </p:cNvPr>
          <p:cNvSpPr>
            <a:spLocks/>
          </p:cNvSpPr>
          <p:nvPr>
            <p:custDataLst>
              <p:tags r:id="rId5"/>
            </p:custDataLst>
          </p:nvPr>
        </p:nvSpPr>
        <p:spPr bwMode="gray">
          <a:xfrm>
            <a:off x="2024063"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560F196A-B8D2-4620-89F4-A9F66543FE53}" type="datetime'''''2''''''''''''''''''''''0''''2''''2'''''">
              <a:rPr lang="en-US" altLang="en-US" sz="800" smtClean="0"/>
              <a:pPr lvl="0" algn="ctr">
                <a:spcBef>
                  <a:spcPct val="0"/>
                </a:spcBef>
                <a:spcAft>
                  <a:spcPct val="0"/>
                </a:spcAft>
              </a:pPr>
              <a:t>2022</a:t>
            </a:fld>
            <a:endParaRPr lang="en-US" sz="800"/>
          </a:p>
        </p:txBody>
      </p:sp>
      <p:sp>
        <p:nvSpPr>
          <p:cNvPr id="324" name="Text Placeholder 2">
            <a:extLst>
              <a:ext uri="{FF2B5EF4-FFF2-40B4-BE49-F238E27FC236}">
                <a16:creationId xmlns:a16="http://schemas.microsoft.com/office/drawing/2014/main" id="{69C76D53-C179-53E7-D656-3C846FE4B323}"/>
              </a:ext>
            </a:extLst>
          </p:cNvPr>
          <p:cNvSpPr>
            <a:spLocks/>
          </p:cNvSpPr>
          <p:nvPr>
            <p:custDataLst>
              <p:tags r:id="rId6"/>
            </p:custDataLst>
          </p:nvPr>
        </p:nvSpPr>
        <p:spPr bwMode="gray">
          <a:xfrm>
            <a:off x="3184525"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54691021-8E85-4662-8BC7-8FB5B8268E37}" type="datetime'''''''20''''''''''''''''''''''''''23'''''''''''''''''''''">
              <a:rPr lang="en-US" altLang="en-US" sz="800" smtClean="0"/>
              <a:pPr lvl="0" algn="ctr">
                <a:spcBef>
                  <a:spcPct val="0"/>
                </a:spcBef>
                <a:spcAft>
                  <a:spcPct val="0"/>
                </a:spcAft>
              </a:pPr>
              <a:t>2023</a:t>
            </a:fld>
            <a:endParaRPr lang="en-US" sz="800"/>
          </a:p>
        </p:txBody>
      </p:sp>
      <p:sp>
        <p:nvSpPr>
          <p:cNvPr id="314" name="Text Placeholder 2">
            <a:extLst>
              <a:ext uri="{FF2B5EF4-FFF2-40B4-BE49-F238E27FC236}">
                <a16:creationId xmlns:a16="http://schemas.microsoft.com/office/drawing/2014/main" id="{17F06691-B786-2003-AB67-7D840A2E2AF9}"/>
              </a:ext>
            </a:extLst>
          </p:cNvPr>
          <p:cNvSpPr>
            <a:spLocks/>
          </p:cNvSpPr>
          <p:nvPr>
            <p:custDataLst>
              <p:tags r:id="rId7"/>
            </p:custDataLst>
          </p:nvPr>
        </p:nvSpPr>
        <p:spPr bwMode="gray">
          <a:xfrm>
            <a:off x="4346575"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86E272E-6587-4B3A-A422-F5F0B0A85FCF}" type="datetime'''''2''''''''''''''0''''''''''2''4'''''''''''">
              <a:rPr lang="en-US" altLang="en-US" sz="800" smtClean="0"/>
              <a:pPr lvl="0" algn="ctr">
                <a:spcBef>
                  <a:spcPct val="0"/>
                </a:spcBef>
                <a:spcAft>
                  <a:spcPct val="0"/>
                </a:spcAft>
              </a:pPr>
              <a:t>2024</a:t>
            </a:fld>
            <a:endParaRPr lang="en-US" sz="800"/>
          </a:p>
        </p:txBody>
      </p:sp>
      <p:sp>
        <p:nvSpPr>
          <p:cNvPr id="325" name="Text Placeholder 2">
            <a:extLst>
              <a:ext uri="{FF2B5EF4-FFF2-40B4-BE49-F238E27FC236}">
                <a16:creationId xmlns:a16="http://schemas.microsoft.com/office/drawing/2014/main" id="{2658826A-7D2F-F42E-5B4D-C12DA399FCE3}"/>
              </a:ext>
            </a:extLst>
          </p:cNvPr>
          <p:cNvSpPr>
            <a:spLocks/>
          </p:cNvSpPr>
          <p:nvPr>
            <p:custDataLst>
              <p:tags r:id="rId8"/>
            </p:custDataLst>
          </p:nvPr>
        </p:nvSpPr>
        <p:spPr bwMode="gray">
          <a:xfrm>
            <a:off x="5510213" y="3859213"/>
            <a:ext cx="23495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47F519D2-7671-4502-A7FA-AD4A687364BF}" type="datetime'2''''''''''0''2''''''''''''5'''''''''''''''''''''''''''">
              <a:rPr lang="en-US" altLang="en-US" sz="800" smtClean="0"/>
              <a:pPr lvl="0" algn="ctr">
                <a:spcBef>
                  <a:spcPct val="0"/>
                </a:spcBef>
                <a:spcAft>
                  <a:spcPct val="0"/>
                </a:spcAft>
              </a:pPr>
              <a:t>2025</a:t>
            </a:fld>
            <a:endParaRPr lang="en-US" sz="800"/>
          </a:p>
        </p:txBody>
      </p:sp>
      <p:sp>
        <p:nvSpPr>
          <p:cNvPr id="368" name="Text Placeholder 2">
            <a:extLst>
              <a:ext uri="{FF2B5EF4-FFF2-40B4-BE49-F238E27FC236}">
                <a16:creationId xmlns:a16="http://schemas.microsoft.com/office/drawing/2014/main" id="{102B7362-BA8B-921D-9680-5CE948D6DB8A}"/>
              </a:ext>
            </a:extLst>
          </p:cNvPr>
          <p:cNvSpPr>
            <a:spLocks/>
          </p:cNvSpPr>
          <p:nvPr>
            <p:custDataLst>
              <p:tags r:id="rId9"/>
            </p:custDataLst>
          </p:nvPr>
        </p:nvSpPr>
        <p:spPr bwMode="gray">
          <a:xfrm>
            <a:off x="796925" y="3576638"/>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8B376C3-EBCC-47A6-BCE5-7BECCA006EF4}" type="datetime'''''''''''''''''''''''''6''''''''''''''''''''0'''''''''">
              <a:rPr lang="en-US" altLang="en-US" sz="800" smtClean="0">
                <a:effectLst/>
              </a:rPr>
              <a:pPr lvl="0" algn="r">
                <a:spcBef>
                  <a:spcPct val="0"/>
                </a:spcBef>
                <a:spcAft>
                  <a:spcPct val="0"/>
                </a:spcAft>
              </a:pPr>
              <a:t>60</a:t>
            </a:fld>
            <a:endParaRPr lang="en-US" sz="800"/>
          </a:p>
        </p:txBody>
      </p:sp>
      <p:sp>
        <p:nvSpPr>
          <p:cNvPr id="369" name="Text Placeholder 2">
            <a:extLst>
              <a:ext uri="{FF2B5EF4-FFF2-40B4-BE49-F238E27FC236}">
                <a16:creationId xmlns:a16="http://schemas.microsoft.com/office/drawing/2014/main" id="{E01FF35C-A462-86A4-3070-05A3646F30FC}"/>
              </a:ext>
            </a:extLst>
          </p:cNvPr>
          <p:cNvSpPr>
            <a:spLocks/>
          </p:cNvSpPr>
          <p:nvPr>
            <p:custDataLst>
              <p:tags r:id="rId10"/>
            </p:custDataLst>
          </p:nvPr>
        </p:nvSpPr>
        <p:spPr bwMode="gray">
          <a:xfrm>
            <a:off x="796925" y="3387725"/>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9CCC04FB-5DF4-451D-96AE-3D9876BFECFC}" type="datetime'''''''''''''''''''''''''''''''8''''''''''''''''0'''''''''''">
              <a:rPr lang="en-US" altLang="en-US" sz="800" smtClean="0">
                <a:effectLst/>
              </a:rPr>
              <a:pPr lvl="0" algn="r">
                <a:spcBef>
                  <a:spcPct val="0"/>
                </a:spcBef>
                <a:spcAft>
                  <a:spcPct val="0"/>
                </a:spcAft>
              </a:pPr>
              <a:t>80</a:t>
            </a:fld>
            <a:endParaRPr lang="en-US" sz="800"/>
          </a:p>
        </p:txBody>
      </p:sp>
      <p:sp>
        <p:nvSpPr>
          <p:cNvPr id="337" name="Text Placeholder 2">
            <a:extLst>
              <a:ext uri="{FF2B5EF4-FFF2-40B4-BE49-F238E27FC236}">
                <a16:creationId xmlns:a16="http://schemas.microsoft.com/office/drawing/2014/main" id="{E0F52074-D0BE-506D-2261-C499AA5808B9}"/>
              </a:ext>
            </a:extLst>
          </p:cNvPr>
          <p:cNvSpPr>
            <a:spLocks/>
          </p:cNvSpPr>
          <p:nvPr>
            <p:custDataLst>
              <p:tags r:id="rId11"/>
            </p:custDataLst>
          </p:nvPr>
        </p:nvSpPr>
        <p:spPr bwMode="gray">
          <a:xfrm>
            <a:off x="738188" y="3200400"/>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7B611E8-5164-406D-B66C-1633B9FC6017}" type="datetime'''''''''1''''''''0''''''''''''''''0'''''''''''''''''''''''''">
              <a:rPr lang="en-US" altLang="en-US" sz="800" smtClean="0">
                <a:effectLst/>
              </a:rPr>
              <a:pPr lvl="0" algn="r">
                <a:spcBef>
                  <a:spcPct val="0"/>
                </a:spcBef>
                <a:spcAft>
                  <a:spcPct val="0"/>
                </a:spcAft>
              </a:pPr>
              <a:t>100</a:t>
            </a:fld>
            <a:endParaRPr lang="en-US" sz="800"/>
          </a:p>
        </p:txBody>
      </p:sp>
      <p:sp>
        <p:nvSpPr>
          <p:cNvPr id="370" name="Text Placeholder 2">
            <a:extLst>
              <a:ext uri="{FF2B5EF4-FFF2-40B4-BE49-F238E27FC236}">
                <a16:creationId xmlns:a16="http://schemas.microsoft.com/office/drawing/2014/main" id="{FC1A0DFE-063F-4428-32A4-DC421B9A0461}"/>
              </a:ext>
            </a:extLst>
          </p:cNvPr>
          <p:cNvSpPr>
            <a:spLocks/>
          </p:cNvSpPr>
          <p:nvPr>
            <p:custDataLst>
              <p:tags r:id="rId12"/>
            </p:custDataLst>
          </p:nvPr>
        </p:nvSpPr>
        <p:spPr bwMode="gray">
          <a:xfrm>
            <a:off x="738188" y="2927264"/>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1CFC625-874E-482D-ABDE-C6A51FBEF7B9}" type="datetime'''1''''''''''''''''''''''''''''''''''20'''''''''''''''''''''''">
              <a:rPr lang="en-US" altLang="en-US" sz="800" smtClean="0">
                <a:effectLst/>
              </a:rPr>
              <a:pPr lvl="0" algn="r">
                <a:spcBef>
                  <a:spcPct val="0"/>
                </a:spcBef>
                <a:spcAft>
                  <a:spcPct val="0"/>
                </a:spcAft>
              </a:pPr>
              <a:t>120</a:t>
            </a:fld>
            <a:endParaRPr lang="en-US" sz="800"/>
          </a:p>
        </p:txBody>
      </p:sp>
      <p:sp>
        <p:nvSpPr>
          <p:cNvPr id="371" name="Text Placeholder 2">
            <a:extLst>
              <a:ext uri="{FF2B5EF4-FFF2-40B4-BE49-F238E27FC236}">
                <a16:creationId xmlns:a16="http://schemas.microsoft.com/office/drawing/2014/main" id="{F5FE7A1C-40EF-1DDB-86FA-997A07027253}"/>
              </a:ext>
            </a:extLst>
          </p:cNvPr>
          <p:cNvSpPr>
            <a:spLocks/>
          </p:cNvSpPr>
          <p:nvPr>
            <p:custDataLst>
              <p:tags r:id="rId13"/>
            </p:custDataLst>
          </p:nvPr>
        </p:nvSpPr>
        <p:spPr bwMode="gray">
          <a:xfrm>
            <a:off x="738188" y="2739939"/>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1C9C4FD-6387-4974-A06A-4D5577A81012}" type="datetime'''''''''''1''''''''''''''''''''''''''''4''0'''''''''''''''''">
              <a:rPr lang="en-US" altLang="en-US" sz="800" smtClean="0">
                <a:effectLst/>
              </a:rPr>
              <a:pPr lvl="0" algn="r">
                <a:spcBef>
                  <a:spcPct val="0"/>
                </a:spcBef>
                <a:spcAft>
                  <a:spcPct val="0"/>
                </a:spcAft>
              </a:pPr>
              <a:t>140</a:t>
            </a:fld>
            <a:endParaRPr lang="en-US" sz="800"/>
          </a:p>
        </p:txBody>
      </p:sp>
      <p:sp>
        <p:nvSpPr>
          <p:cNvPr id="372" name="Text Placeholder 2">
            <a:extLst>
              <a:ext uri="{FF2B5EF4-FFF2-40B4-BE49-F238E27FC236}">
                <a16:creationId xmlns:a16="http://schemas.microsoft.com/office/drawing/2014/main" id="{D77430DF-EFDC-A306-7570-2E382D5AEF17}"/>
              </a:ext>
            </a:extLst>
          </p:cNvPr>
          <p:cNvSpPr>
            <a:spLocks/>
          </p:cNvSpPr>
          <p:nvPr>
            <p:custDataLst>
              <p:tags r:id="rId14"/>
            </p:custDataLst>
          </p:nvPr>
        </p:nvSpPr>
        <p:spPr bwMode="gray">
          <a:xfrm>
            <a:off x="738188" y="2551026"/>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657FA35-7AA6-4AC7-AF5E-4D0D8A25DB43}" type="datetime'''''''''1''''''6''''''''''''''''''''''0'''''''''''''''''''">
              <a:rPr lang="en-US" altLang="en-US" sz="800" smtClean="0">
                <a:effectLst/>
              </a:rPr>
              <a:pPr lvl="0" algn="r">
                <a:spcBef>
                  <a:spcPct val="0"/>
                </a:spcBef>
                <a:spcAft>
                  <a:spcPct val="0"/>
                </a:spcAft>
              </a:pPr>
              <a:t>160</a:t>
            </a:fld>
            <a:endParaRPr lang="en-US" sz="800"/>
          </a:p>
        </p:txBody>
      </p:sp>
      <p:sp>
        <p:nvSpPr>
          <p:cNvPr id="373" name="Text Placeholder 2">
            <a:extLst>
              <a:ext uri="{FF2B5EF4-FFF2-40B4-BE49-F238E27FC236}">
                <a16:creationId xmlns:a16="http://schemas.microsoft.com/office/drawing/2014/main" id="{5CC32291-702F-6F67-846D-61390F29C937}"/>
              </a:ext>
            </a:extLst>
          </p:cNvPr>
          <p:cNvSpPr>
            <a:spLocks/>
          </p:cNvSpPr>
          <p:nvPr>
            <p:custDataLst>
              <p:tags r:id="rId15"/>
            </p:custDataLst>
          </p:nvPr>
        </p:nvSpPr>
        <p:spPr bwMode="gray">
          <a:xfrm>
            <a:off x="738188" y="2363701"/>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843E22D-9005-4CB2-BA90-55B7E71490DC}" type="datetime'''''''''''''''''''''1''''''''''80'''''''">
              <a:rPr lang="en-US" altLang="en-US" sz="800" smtClean="0">
                <a:effectLst/>
              </a:rPr>
              <a:pPr lvl="0" algn="r">
                <a:spcBef>
                  <a:spcPct val="0"/>
                </a:spcBef>
                <a:spcAft>
                  <a:spcPct val="0"/>
                </a:spcAft>
              </a:pPr>
              <a:t>180</a:t>
            </a:fld>
            <a:endParaRPr lang="en-US" sz="800"/>
          </a:p>
        </p:txBody>
      </p:sp>
      <p:sp>
        <p:nvSpPr>
          <p:cNvPr id="339" name="Text Placeholder 2">
            <a:extLst>
              <a:ext uri="{FF2B5EF4-FFF2-40B4-BE49-F238E27FC236}">
                <a16:creationId xmlns:a16="http://schemas.microsoft.com/office/drawing/2014/main" id="{52CDB238-8589-270A-B28C-5028DD1E698B}"/>
              </a:ext>
            </a:extLst>
          </p:cNvPr>
          <p:cNvSpPr>
            <a:spLocks/>
          </p:cNvSpPr>
          <p:nvPr>
            <p:custDataLst>
              <p:tags r:id="rId16"/>
            </p:custDataLst>
          </p:nvPr>
        </p:nvSpPr>
        <p:spPr bwMode="gray">
          <a:xfrm>
            <a:off x="738188" y="2174789"/>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E1B7C9F-71DF-4427-A7E5-F399B9995A3B}" type="datetime'2''''''0''''''0'''''''">
              <a:rPr lang="en-US" altLang="en-US" sz="800" smtClean="0">
                <a:effectLst/>
              </a:rPr>
              <a:pPr lvl="0" algn="r">
                <a:spcBef>
                  <a:spcPct val="0"/>
                </a:spcBef>
                <a:spcAft>
                  <a:spcPct val="0"/>
                </a:spcAft>
              </a:pPr>
              <a:t>200</a:t>
            </a:fld>
            <a:endParaRPr lang="en-US" sz="800"/>
          </a:p>
        </p:txBody>
      </p:sp>
      <p:sp>
        <p:nvSpPr>
          <p:cNvPr id="374" name="Text Placeholder 2">
            <a:extLst>
              <a:ext uri="{FF2B5EF4-FFF2-40B4-BE49-F238E27FC236}">
                <a16:creationId xmlns:a16="http://schemas.microsoft.com/office/drawing/2014/main" id="{D0B218D9-4B6B-507D-6BEB-20A0746E7708}"/>
              </a:ext>
            </a:extLst>
          </p:cNvPr>
          <p:cNvSpPr>
            <a:spLocks/>
          </p:cNvSpPr>
          <p:nvPr>
            <p:custDataLst>
              <p:tags r:id="rId17"/>
            </p:custDataLst>
          </p:nvPr>
        </p:nvSpPr>
        <p:spPr bwMode="gray">
          <a:xfrm>
            <a:off x="738188" y="1987464"/>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A6F93B2C-E550-40FB-BE43-A458AB9CEF2E}" type="datetime'''2''''2''''''''''''''''''''''''''''''''''''''''''''''0'''''">
              <a:rPr lang="en-US" altLang="en-US" sz="800" smtClean="0">
                <a:effectLst/>
              </a:rPr>
              <a:pPr lvl="0" algn="r">
                <a:spcBef>
                  <a:spcPct val="0"/>
                </a:spcBef>
                <a:spcAft>
                  <a:spcPct val="0"/>
                </a:spcAft>
              </a:pPr>
              <a:t>220</a:t>
            </a:fld>
            <a:endParaRPr lang="en-US" sz="800"/>
          </a:p>
        </p:txBody>
      </p:sp>
      <p:sp>
        <p:nvSpPr>
          <p:cNvPr id="375" name="Text Placeholder 2">
            <a:extLst>
              <a:ext uri="{FF2B5EF4-FFF2-40B4-BE49-F238E27FC236}">
                <a16:creationId xmlns:a16="http://schemas.microsoft.com/office/drawing/2014/main" id="{7111500E-D162-96E2-8375-4CFACFE144CC}"/>
              </a:ext>
            </a:extLst>
          </p:cNvPr>
          <p:cNvSpPr>
            <a:spLocks/>
          </p:cNvSpPr>
          <p:nvPr>
            <p:custDataLst>
              <p:tags r:id="rId18"/>
            </p:custDataLst>
          </p:nvPr>
        </p:nvSpPr>
        <p:spPr bwMode="gray">
          <a:xfrm>
            <a:off x="738188" y="1798551"/>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4608F41-8F7A-4C47-9013-03B0248CC9B6}" type="datetime'''''''''''''''''''''''''''''''''2''''''''4''0'''''''''''''">
              <a:rPr lang="en-US" altLang="en-US" sz="800" smtClean="0">
                <a:effectLst/>
              </a:rPr>
              <a:pPr lvl="0" algn="r">
                <a:spcBef>
                  <a:spcPct val="0"/>
                </a:spcBef>
                <a:spcAft>
                  <a:spcPct val="0"/>
                </a:spcAft>
              </a:pPr>
              <a:t>240</a:t>
            </a:fld>
            <a:endParaRPr lang="en-US" sz="800"/>
          </a:p>
        </p:txBody>
      </p:sp>
      <p:sp>
        <p:nvSpPr>
          <p:cNvPr id="376" name="Text Placeholder 2">
            <a:extLst>
              <a:ext uri="{FF2B5EF4-FFF2-40B4-BE49-F238E27FC236}">
                <a16:creationId xmlns:a16="http://schemas.microsoft.com/office/drawing/2014/main" id="{310D79AF-CB15-857E-B1F6-A827C704D844}"/>
              </a:ext>
            </a:extLst>
          </p:cNvPr>
          <p:cNvSpPr>
            <a:spLocks/>
          </p:cNvSpPr>
          <p:nvPr>
            <p:custDataLst>
              <p:tags r:id="rId19"/>
            </p:custDataLst>
          </p:nvPr>
        </p:nvSpPr>
        <p:spPr bwMode="gray">
          <a:xfrm>
            <a:off x="738188" y="1611226"/>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5A0B62C-1432-4E98-BC16-65B5230E2374}" type="datetime'''2''''''''''''6''''''''''''''''''''''''0'''''''''''''">
              <a:rPr lang="en-US" altLang="en-US" sz="800" smtClean="0">
                <a:effectLst/>
              </a:rPr>
              <a:pPr lvl="0" algn="r">
                <a:spcBef>
                  <a:spcPct val="0"/>
                </a:spcBef>
                <a:spcAft>
                  <a:spcPct val="0"/>
                </a:spcAft>
              </a:pPr>
              <a:t>260</a:t>
            </a:fld>
            <a:endParaRPr lang="en-US" sz="800"/>
          </a:p>
        </p:txBody>
      </p:sp>
      <p:sp>
        <p:nvSpPr>
          <p:cNvPr id="377" name="Text Placeholder 2">
            <a:extLst>
              <a:ext uri="{FF2B5EF4-FFF2-40B4-BE49-F238E27FC236}">
                <a16:creationId xmlns:a16="http://schemas.microsoft.com/office/drawing/2014/main" id="{2D83B2D8-326C-EF50-CC35-F4AD26DCB9E2}"/>
              </a:ext>
            </a:extLst>
          </p:cNvPr>
          <p:cNvSpPr>
            <a:spLocks/>
          </p:cNvSpPr>
          <p:nvPr>
            <p:custDataLst>
              <p:tags r:id="rId20"/>
            </p:custDataLst>
          </p:nvPr>
        </p:nvSpPr>
        <p:spPr bwMode="gray">
          <a:xfrm>
            <a:off x="738188" y="150653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98986B5-332D-4437-94FD-1124EA5B8968}" type="datetime'''''''''''''''2''''''''''''''8''''''''0'''">
              <a:rPr lang="en-US" altLang="en-US" sz="800" smtClean="0">
                <a:effectLst/>
              </a:rPr>
              <a:pPr lvl="0" algn="r">
                <a:spcBef>
                  <a:spcPct val="0"/>
                </a:spcBef>
                <a:spcAft>
                  <a:spcPct val="0"/>
                </a:spcAft>
              </a:pPr>
              <a:t>280</a:t>
            </a:fld>
            <a:endParaRPr lang="en-US" sz="800"/>
          </a:p>
        </p:txBody>
      </p:sp>
      <p:sp>
        <p:nvSpPr>
          <p:cNvPr id="2" name="Title 1">
            <a:extLst>
              <a:ext uri="{FF2B5EF4-FFF2-40B4-BE49-F238E27FC236}">
                <a16:creationId xmlns:a16="http://schemas.microsoft.com/office/drawing/2014/main" id="{D21AB807-C0A3-AF0F-E573-8C53C5F95F7D}"/>
              </a:ext>
            </a:extLst>
          </p:cNvPr>
          <p:cNvSpPr>
            <a:spLocks noGrp="1"/>
          </p:cNvSpPr>
          <p:nvPr>
            <p:ph type="title"/>
          </p:nvPr>
        </p:nvSpPr>
        <p:spPr>
          <a:xfrm>
            <a:off x="768841" y="460013"/>
            <a:ext cx="7912172" cy="580772"/>
          </a:xfrm>
        </p:spPr>
        <p:txBody>
          <a:bodyPr vert="horz" rIns="0"/>
          <a:lstStyle/>
          <a:p>
            <a:r>
              <a:rPr lang="en-IE" sz="1900"/>
              <a:t>FSLR Story </a:t>
            </a:r>
            <a:r>
              <a:rPr lang="en-US" sz="1900" b="0"/>
              <a:t>| Stock Performance Reflects Structural Advantages Over Global Competitors Across Technology, Supply Chain and Policy</a:t>
            </a:r>
            <a:endParaRPr lang="en-IE" sz="1900" b="0">
              <a:highlight>
                <a:srgbClr val="FFFF00"/>
              </a:highlight>
            </a:endParaRPr>
          </a:p>
        </p:txBody>
      </p:sp>
      <p:sp>
        <p:nvSpPr>
          <p:cNvPr id="3" name="Slide Number Placeholder 2">
            <a:extLst>
              <a:ext uri="{FF2B5EF4-FFF2-40B4-BE49-F238E27FC236}">
                <a16:creationId xmlns:a16="http://schemas.microsoft.com/office/drawing/2014/main" id="{834A98C8-368A-BDD3-2DC7-22F8C5D24773}"/>
              </a:ext>
            </a:extLst>
          </p:cNvPr>
          <p:cNvSpPr>
            <a:spLocks noGrp="1"/>
          </p:cNvSpPr>
          <p:nvPr>
            <p:ph type="sldNum" sz="quarter" idx="11"/>
          </p:nvPr>
        </p:nvSpPr>
        <p:spPr/>
        <p:txBody>
          <a:bodyPr/>
          <a:lstStyle/>
          <a:p>
            <a:fld id="{F784C2FE-5F9B-4427-9C28-891DD8B6E49E}" type="slidenum">
              <a:rPr lang="en-US" smtClean="0"/>
              <a:pPr/>
              <a:t>4</a:t>
            </a:fld>
            <a:endParaRPr lang="en-US" sz="900"/>
          </a:p>
        </p:txBody>
      </p:sp>
      <p:graphicFrame>
        <p:nvGraphicFramePr>
          <p:cNvPr id="9" name="Table 8">
            <a:extLst>
              <a:ext uri="{FF2B5EF4-FFF2-40B4-BE49-F238E27FC236}">
                <a16:creationId xmlns:a16="http://schemas.microsoft.com/office/drawing/2014/main" id="{EB379890-E75C-A564-25DE-94378D888B43}"/>
              </a:ext>
            </a:extLst>
          </p:cNvPr>
          <p:cNvGraphicFramePr>
            <a:graphicFrameLocks noGrp="1"/>
          </p:cNvGraphicFramePr>
          <p:nvPr>
            <p:extLst>
              <p:ext uri="{D42A27DB-BD31-4B8C-83A1-F6EECF244321}">
                <p14:modId xmlns:p14="http://schemas.microsoft.com/office/powerpoint/2010/main" val="1198462749"/>
              </p:ext>
            </p:extLst>
          </p:nvPr>
        </p:nvGraphicFramePr>
        <p:xfrm>
          <a:off x="738188" y="4391199"/>
          <a:ext cx="9267348" cy="2373494"/>
        </p:xfrm>
        <a:graphic>
          <a:graphicData uri="http://schemas.openxmlformats.org/drawingml/2006/table">
            <a:tbl>
              <a:tblPr firstRow="1" firstCol="1">
                <a:tableStyleId>{B301B821-A1FF-4177-AEE7-76D212191A09}</a:tableStyleId>
              </a:tblPr>
              <a:tblGrid>
                <a:gridCol w="1406701">
                  <a:extLst>
                    <a:ext uri="{9D8B030D-6E8A-4147-A177-3AD203B41FA5}">
                      <a16:colId xmlns:a16="http://schemas.microsoft.com/office/drawing/2014/main" val="2727430537"/>
                    </a:ext>
                  </a:extLst>
                </a:gridCol>
                <a:gridCol w="3657600">
                  <a:extLst>
                    <a:ext uri="{9D8B030D-6E8A-4147-A177-3AD203B41FA5}">
                      <a16:colId xmlns:a16="http://schemas.microsoft.com/office/drawing/2014/main" val="1518797477"/>
                    </a:ext>
                  </a:extLst>
                </a:gridCol>
                <a:gridCol w="4203047">
                  <a:extLst>
                    <a:ext uri="{9D8B030D-6E8A-4147-A177-3AD203B41FA5}">
                      <a16:colId xmlns:a16="http://schemas.microsoft.com/office/drawing/2014/main" val="374064905"/>
                    </a:ext>
                  </a:extLst>
                </a:gridCol>
              </a:tblGrid>
              <a:tr h="340334">
                <a:tc>
                  <a:txBody>
                    <a:bodyPr/>
                    <a:lstStyle/>
                    <a:p>
                      <a:pPr>
                        <a:buNone/>
                      </a:pPr>
                      <a:r>
                        <a:rPr lang="en-GB" sz="900" b="1">
                          <a:solidFill>
                            <a:schemeClr val="accent1">
                              <a:lumMod val="75000"/>
                            </a:schemeClr>
                          </a:solidFill>
                        </a:rPr>
                        <a:t>Category</a:t>
                      </a:r>
                      <a:endParaRPr lang="en-GB" sz="900">
                        <a:solidFill>
                          <a:schemeClr val="accent1">
                            <a:lumMod val="75000"/>
                          </a:schemeClr>
                        </a:solidFill>
                      </a:endParaRPr>
                    </a:p>
                  </a:txBody>
                  <a:tcPr marL="50015" marR="50015" marT="25008" marB="25008" anchor="ctr">
                    <a:lnL w="12700" cmpd="sng">
                      <a:noFill/>
                    </a:lnL>
                    <a:lnR>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buNone/>
                      </a:pPr>
                      <a:r>
                        <a:rPr lang="en-GB" sz="900" b="1">
                          <a:solidFill>
                            <a:schemeClr val="accent1">
                              <a:lumMod val="75000"/>
                            </a:schemeClr>
                          </a:solidFill>
                        </a:rPr>
                        <a:t>First Solar (FSLR)</a:t>
                      </a:r>
                      <a:endParaRPr lang="en-GB" sz="900">
                        <a:solidFill>
                          <a:schemeClr val="accent1">
                            <a:lumMod val="75000"/>
                          </a:schemeClr>
                        </a:solidFill>
                      </a:endParaRPr>
                    </a:p>
                  </a:txBody>
                  <a:tcPr marL="50015" marR="50015" marT="25008" marB="25008" anchor="ctr">
                    <a:lnL>
                      <a:noFill/>
                    </a:lnL>
                    <a:lnR>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buNone/>
                      </a:pPr>
                      <a:r>
                        <a:rPr lang="en-GB" sz="900" b="1">
                          <a:solidFill>
                            <a:schemeClr val="accent1">
                              <a:lumMod val="75000"/>
                            </a:schemeClr>
                          </a:solidFill>
                        </a:rPr>
                        <a:t>Foreign Competitors</a:t>
                      </a:r>
                      <a:endParaRPr lang="en-GB" sz="900">
                        <a:solidFill>
                          <a:schemeClr val="accent1">
                            <a:lumMod val="75000"/>
                          </a:schemeClr>
                        </a:solidFill>
                      </a:endParaRPr>
                    </a:p>
                  </a:txBody>
                  <a:tcPr marL="50015" marR="50015" marT="25008" marB="25008" anchor="ctr">
                    <a:lnL>
                      <a:noFill/>
                    </a:lnL>
                    <a:lnR w="12700" cmpd="sng">
                      <a:noFill/>
                    </a:lnR>
                    <a:lnT w="127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687245661"/>
                  </a:ext>
                </a:extLst>
              </a:tr>
              <a:tr h="443826">
                <a:tc>
                  <a:txBody>
                    <a:bodyPr/>
                    <a:lstStyle/>
                    <a:p>
                      <a:pPr>
                        <a:buNone/>
                      </a:pPr>
                      <a:r>
                        <a:rPr lang="en-GB" sz="900" b="1"/>
                        <a:t>Technology</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CdTe</a:t>
                      </a:r>
                      <a:r>
                        <a:rPr lang="en-GB" sz="900"/>
                        <a:t> thin-film modules, high-temp &amp; low-light efficiency, 4–8% higher real-world yield, lowest carbon footprint, fully US-based R&amp;D</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Crystalline silicon modules </a:t>
                      </a:r>
                      <a:r>
                        <a:rPr lang="en-GB" sz="900"/>
                        <a:t>(mono-PERC/TOPCon), weaker real-world performance in heat, higher carbon intensity (~600–900 gCO₂e/Wp), R&amp;D focused on incremental cell efficiency</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4385970"/>
                  </a:ext>
                </a:extLst>
              </a:tr>
              <a:tr h="443826">
                <a:tc>
                  <a:txBody>
                    <a:bodyPr/>
                    <a:lstStyle/>
                    <a:p>
                      <a:pPr>
                        <a:buNone/>
                      </a:pPr>
                      <a:r>
                        <a:rPr lang="en-GB" sz="900" b="1"/>
                        <a:t>Cost &amp; Supply Chain</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a:t>Fully </a:t>
                      </a:r>
                      <a:r>
                        <a:rPr lang="en-GB" sz="900" b="1">
                          <a:solidFill>
                            <a:srgbClr val="003565"/>
                          </a:solidFill>
                        </a:rPr>
                        <a:t>vertically integrated </a:t>
                      </a:r>
                      <a:r>
                        <a:rPr lang="en-GB" sz="900"/>
                        <a:t>(glass → semiconductor → module), avoids polysilicon price volatility, module cost ↓ ~35% since 2020, &gt;90% materials recycled, $20B+ backlog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Dependent</a:t>
                      </a:r>
                      <a:r>
                        <a:rPr lang="en-GB" sz="900"/>
                        <a:t> on global polysilicon &amp; wafer supply, price volatility risk, heavily reliant on Chinese subsidies, exposure to US tariffs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1266648"/>
                  </a:ext>
                </a:extLst>
              </a:tr>
              <a:tr h="443826">
                <a:tc>
                  <a:txBody>
                    <a:bodyPr/>
                    <a:lstStyle/>
                    <a:p>
                      <a:pPr>
                        <a:buNone/>
                      </a:pPr>
                      <a:r>
                        <a:rPr lang="en-GB" sz="900" b="1"/>
                        <a:t>Geographic &amp; Policy</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US-based</a:t>
                      </a:r>
                      <a:r>
                        <a:rPr lang="en-GB" sz="900"/>
                        <a:t> (Ohio &amp; Alabama), 100% IRA-compliant ($0.17/W tax credits), strong domestic sales (~80% in US), aligned with US reshoring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a:t>Majority of manufacturing in China, Malaysia, Vietnam, limited US IRA access, increasing </a:t>
                      </a:r>
                      <a:r>
                        <a:rPr lang="en-GB" sz="900" b="1">
                          <a:solidFill>
                            <a:srgbClr val="003565"/>
                          </a:solidFill>
                        </a:rPr>
                        <a:t>regulatory headwinds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8839763"/>
                  </a:ext>
                </a:extLst>
              </a:tr>
              <a:tr h="311918">
                <a:tc>
                  <a:txBody>
                    <a:bodyPr/>
                    <a:lstStyle/>
                    <a:p>
                      <a:pPr>
                        <a:buNone/>
                      </a:pPr>
                      <a:r>
                        <a:rPr lang="en-GB" sz="900" b="1"/>
                        <a:t>Financials</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Gross margin ~37% </a:t>
                      </a:r>
                      <a:r>
                        <a:rPr lang="en-GB" sz="900"/>
                        <a:t>FY 2024, strong cash position, long-term revenue visibility, capex offset by IRA credits</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buNone/>
                      </a:pPr>
                      <a:r>
                        <a:rPr lang="en-GB" sz="900" b="1">
                          <a:solidFill>
                            <a:srgbClr val="003565"/>
                          </a:solidFill>
                        </a:rPr>
                        <a:t>Gross margins ~20%</a:t>
                      </a:r>
                      <a:r>
                        <a:rPr lang="en-GB" sz="900" b="0"/>
                        <a:t>, </a:t>
                      </a:r>
                      <a:r>
                        <a:rPr lang="en-GB" sz="900"/>
                        <a:t>higher debt exposure, spot-market driven revenue, oversupply in China reduces module prices</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044994"/>
                  </a:ext>
                </a:extLst>
              </a:tr>
              <a:tr h="311918">
                <a:tc>
                  <a:txBody>
                    <a:bodyPr/>
                    <a:lstStyle/>
                    <a:p>
                      <a:pPr>
                        <a:buNone/>
                      </a:pPr>
                      <a:r>
                        <a:rPr lang="en-GB" sz="900" b="1"/>
                        <a:t>Strategic Positioning</a:t>
                      </a:r>
                      <a:endParaRPr lang="en-GB" sz="900"/>
                    </a:p>
                  </a:txBody>
                  <a:tcPr marL="50015" marR="50015" marT="25008" marB="25008" anchor="ctr">
                    <a:lnL w="12700" cmpd="sng">
                      <a:noFill/>
                    </a:lnL>
                    <a:lnR>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buNone/>
                      </a:pPr>
                      <a:r>
                        <a:rPr lang="en-GB" sz="900" b="1">
                          <a:solidFill>
                            <a:srgbClr val="003565"/>
                          </a:solidFill>
                        </a:rPr>
                        <a:t>America’s solar champion</a:t>
                      </a:r>
                      <a:r>
                        <a:rPr lang="en-GB" sz="900"/>
                        <a:t>, unique US product, structural moat from policy + technology + manufacturing</a:t>
                      </a:r>
                    </a:p>
                  </a:txBody>
                  <a:tcPr marL="50015" marR="50015" marT="25008" marB="25008" anchor="ctr">
                    <a:lnL>
                      <a:noFill/>
                    </a:lnL>
                    <a:lnR>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buNone/>
                      </a:pPr>
                      <a:r>
                        <a:rPr lang="en-GB" sz="900"/>
                        <a:t>Strong global volumes, commoditized technology, increasing </a:t>
                      </a:r>
                      <a:r>
                        <a:rPr lang="en-GB" sz="900" b="1">
                          <a:solidFill>
                            <a:srgbClr val="003565"/>
                          </a:solidFill>
                        </a:rPr>
                        <a:t>difficulty accessing US market</a:t>
                      </a:r>
                    </a:p>
                  </a:txBody>
                  <a:tcPr marL="50015" marR="50015" marT="25008" marB="25008" anchor="ctr">
                    <a:lnL>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30087118"/>
                  </a:ext>
                </a:extLst>
              </a:tr>
            </a:tbl>
          </a:graphicData>
        </a:graphic>
      </p:graphicFrame>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DEBA07D-7998-C8AD-DB55-ABED99CF4018}"/>
              </a:ext>
            </a:extLst>
          </p:cNvPr>
          <p:cNvSpPr>
            <a:spLocks noChangeArrowheads="1"/>
          </p:cNvSpPr>
          <p:nvPr/>
        </p:nvSpPr>
        <p:spPr bwMode="gray">
          <a:xfrm>
            <a:off x="739141" y="1154189"/>
            <a:ext cx="926640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First Solar Historic Stock Price ($)</a:t>
            </a:r>
          </a:p>
        </p:txBody>
      </p:sp>
      <p:sp>
        <p:nvSpPr>
          <p:cNvPr id="6" name="文本框 12">
            <a:extLst>
              <a:ext uri="{FF2B5EF4-FFF2-40B4-BE49-F238E27FC236}">
                <a16:creationId xmlns:a16="http://schemas.microsoft.com/office/drawing/2014/main" id="{F062262E-7309-2DC3-7150-36CB25C00331}"/>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Market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7" name="Slide Number Placeholder 30">
            <a:extLst>
              <a:ext uri="{FF2B5EF4-FFF2-40B4-BE49-F238E27FC236}">
                <a16:creationId xmlns:a16="http://schemas.microsoft.com/office/drawing/2014/main" id="{9B0988F4-31FF-B616-4F7B-6BCBFFA46590}"/>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latin typeface="Open Sans" panose="020B0606030504020204" pitchFamily="34" charset="0"/>
                <a:ea typeface="Open Sans" panose="020B0606030504020204" pitchFamily="34" charset="0"/>
                <a:cs typeface="Open Sans" panose="020B0606030504020204" pitchFamily="34" charset="0"/>
              </a:rPr>
              <a:t>Source: </a:t>
            </a:r>
            <a:r>
              <a:rPr lang="en-US" sz="700">
                <a:hlinkClick r:id="rId27"/>
              </a:rPr>
              <a:t>https://investor.firstsolar.com/financials/quarterly-results/default.aspx</a:t>
            </a:r>
            <a:r>
              <a:rPr lang="en-US" sz="700"/>
              <a:t>. </a:t>
            </a:r>
            <a:r>
              <a:rPr lang="en-US" sz="700">
                <a:hlinkClick r:id="rId28"/>
              </a:rPr>
              <a:t>https://www.investopedia.com/news/solarcity-versus-first-solar-tsla-fslr/</a:t>
            </a:r>
            <a:r>
              <a:rPr lang="en-US" sz="700"/>
              <a:t> </a:t>
            </a:r>
          </a:p>
          <a:p>
            <a:r>
              <a:rPr lang="en-US" sz="700">
                <a:latin typeface="Open Sans" panose="020B0606030504020204" pitchFamily="34" charset="0"/>
                <a:ea typeface="Open Sans" panose="020B0606030504020204" pitchFamily="34" charset="0"/>
                <a:cs typeface="Open Sans" panose="020B0606030504020204" pitchFamily="34" charset="0"/>
              </a:rPr>
              <a:t> </a:t>
            </a:r>
          </a:p>
        </p:txBody>
      </p:sp>
      <p:pic>
        <p:nvPicPr>
          <p:cNvPr id="4" name="Picture 4" descr="Jinko Solar | Soltis">
            <a:extLst>
              <a:ext uri="{FF2B5EF4-FFF2-40B4-BE49-F238E27FC236}">
                <a16:creationId xmlns:a16="http://schemas.microsoft.com/office/drawing/2014/main" id="{631D4A35-1E74-DD36-61C5-C8499A7A781B}"/>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5057" t="27574" r="17358" b="39446"/>
          <a:stretch>
            <a:fillRect/>
          </a:stretch>
        </p:blipFill>
        <p:spPr bwMode="auto">
          <a:xfrm>
            <a:off x="7162948" y="4463775"/>
            <a:ext cx="498959" cy="1721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NGi Green Energy Technology Logo In Transparent PNG And, 58% OFF">
            <a:extLst>
              <a:ext uri="{FF2B5EF4-FFF2-40B4-BE49-F238E27FC236}">
                <a16:creationId xmlns:a16="http://schemas.microsoft.com/office/drawing/2014/main" id="{D0F513AB-D34D-87B6-723F-29FAEE873F5E}"/>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24646" t="40523" r="24853" b="40871"/>
          <a:stretch>
            <a:fillRect/>
          </a:stretch>
        </p:blipFill>
        <p:spPr bwMode="auto">
          <a:xfrm>
            <a:off x="7767273" y="4463775"/>
            <a:ext cx="467192" cy="1721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8DF80B5B-F6A9-214A-A021-9F52B8370997}"/>
              </a:ext>
            </a:extLst>
          </p:cNvPr>
          <p:cNvPicPr>
            <a:picLocks noChangeAspect="1" noChangeArrowheads="1"/>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l="24962" t="43824" r="24805" b="44142"/>
          <a:stretch>
            <a:fillRect/>
          </a:stretch>
        </p:blipFill>
        <p:spPr bwMode="auto">
          <a:xfrm>
            <a:off x="8339831" y="4463775"/>
            <a:ext cx="727379" cy="1742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JA Solar Holdings logo in PNG SVG Vector format - Free Download">
            <a:extLst>
              <a:ext uri="{FF2B5EF4-FFF2-40B4-BE49-F238E27FC236}">
                <a16:creationId xmlns:a16="http://schemas.microsoft.com/office/drawing/2014/main" id="{782E1879-1837-F24A-E317-5956F6D8B635}"/>
              </a:ext>
            </a:extLst>
          </p:cNvPr>
          <p:cNvPicPr>
            <a:picLocks noChangeAspect="1" noChangeArrowheads="1"/>
          </p:cNvPicPr>
          <p:nvPr/>
        </p:nvPicPr>
        <p:blipFill rotWithShape="1">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l="24986" t="45570" r="24965" b="45356"/>
          <a:stretch>
            <a:fillRect/>
          </a:stretch>
        </p:blipFill>
        <p:spPr bwMode="auto">
          <a:xfrm>
            <a:off x="9172575" y="4498068"/>
            <a:ext cx="760206" cy="13783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6054D96-EC41-ED2C-5A1B-F99B64DF87AC}"/>
              </a:ext>
            </a:extLst>
          </p:cNvPr>
          <p:cNvSpPr txBox="1"/>
          <p:nvPr/>
        </p:nvSpPr>
        <p:spPr>
          <a:xfrm>
            <a:off x="3793064" y="749212"/>
            <a:ext cx="0" cy="0"/>
          </a:xfrm>
          <a:prstGeom prst="rect">
            <a:avLst/>
          </a:prstGeom>
          <a:noFill/>
        </p:spPr>
        <p:txBody>
          <a:bodyPr wrap="none" lIns="0" tIns="0" rIns="0" bIns="0" rtlCol="0">
            <a:noAutofit/>
          </a:bodyPr>
          <a:lstStyle/>
          <a:p>
            <a:pPr algn="l"/>
            <a:endParaRPr lang="en-US" sz="800"/>
          </a:p>
        </p:txBody>
      </p:sp>
      <p:sp>
        <p:nvSpPr>
          <p:cNvPr id="24" name="Oval 23">
            <a:extLst>
              <a:ext uri="{FF2B5EF4-FFF2-40B4-BE49-F238E27FC236}">
                <a16:creationId xmlns:a16="http://schemas.microsoft.com/office/drawing/2014/main" id="{C7943985-EE8D-2A73-C304-678A5377054A}"/>
              </a:ext>
            </a:extLst>
          </p:cNvPr>
          <p:cNvSpPr/>
          <p:nvPr/>
        </p:nvSpPr>
        <p:spPr>
          <a:xfrm>
            <a:off x="2174585" y="2777442"/>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5" name="文本框 16">
            <a:extLst>
              <a:ext uri="{FF2B5EF4-FFF2-40B4-BE49-F238E27FC236}">
                <a16:creationId xmlns:a16="http://schemas.microsoft.com/office/drawing/2014/main" id="{6CCD5119-F68B-4F66-A8E7-9213A6366D22}"/>
              </a:ext>
            </a:extLst>
          </p:cNvPr>
          <p:cNvSpPr txBox="1"/>
          <p:nvPr/>
        </p:nvSpPr>
        <p:spPr>
          <a:xfrm>
            <a:off x="2158820" y="2779662"/>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0081DF04-3DD8-BC4F-5185-E9B756964FDE}"/>
              </a:ext>
            </a:extLst>
          </p:cNvPr>
          <p:cNvSpPr/>
          <p:nvPr/>
        </p:nvSpPr>
        <p:spPr>
          <a:xfrm>
            <a:off x="2662790" y="234210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16">
            <a:extLst>
              <a:ext uri="{FF2B5EF4-FFF2-40B4-BE49-F238E27FC236}">
                <a16:creationId xmlns:a16="http://schemas.microsoft.com/office/drawing/2014/main" id="{22DCBF9A-4EB9-A380-421E-354EAA4E9967}"/>
              </a:ext>
            </a:extLst>
          </p:cNvPr>
          <p:cNvSpPr txBox="1"/>
          <p:nvPr/>
        </p:nvSpPr>
        <p:spPr>
          <a:xfrm>
            <a:off x="2647025" y="2339249"/>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Oval 28">
            <a:extLst>
              <a:ext uri="{FF2B5EF4-FFF2-40B4-BE49-F238E27FC236}">
                <a16:creationId xmlns:a16="http://schemas.microsoft.com/office/drawing/2014/main" id="{5D6F8CCE-373F-D8E5-FEEA-F430847C6558}"/>
              </a:ext>
            </a:extLst>
          </p:cNvPr>
          <p:cNvSpPr/>
          <p:nvPr/>
        </p:nvSpPr>
        <p:spPr>
          <a:xfrm>
            <a:off x="3980274" y="1885197"/>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文本框 16">
            <a:extLst>
              <a:ext uri="{FF2B5EF4-FFF2-40B4-BE49-F238E27FC236}">
                <a16:creationId xmlns:a16="http://schemas.microsoft.com/office/drawing/2014/main" id="{3DEB26F9-71C7-FE06-415C-C1FC87422CE5}"/>
              </a:ext>
            </a:extLst>
          </p:cNvPr>
          <p:cNvSpPr txBox="1"/>
          <p:nvPr/>
        </p:nvSpPr>
        <p:spPr>
          <a:xfrm>
            <a:off x="3964509" y="1882337"/>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a:extLst>
              <a:ext uri="{FF2B5EF4-FFF2-40B4-BE49-F238E27FC236}">
                <a16:creationId xmlns:a16="http://schemas.microsoft.com/office/drawing/2014/main" id="{48AC32FD-5899-5F06-1C6C-9E6A7148A19E}"/>
              </a:ext>
            </a:extLst>
          </p:cNvPr>
          <p:cNvSpPr/>
          <p:nvPr/>
        </p:nvSpPr>
        <p:spPr>
          <a:xfrm>
            <a:off x="4347908" y="1805753"/>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5" name="文本框 16">
            <a:extLst>
              <a:ext uri="{FF2B5EF4-FFF2-40B4-BE49-F238E27FC236}">
                <a16:creationId xmlns:a16="http://schemas.microsoft.com/office/drawing/2014/main" id="{473444D2-978A-2157-F4DA-78630006A14B}"/>
              </a:ext>
            </a:extLst>
          </p:cNvPr>
          <p:cNvSpPr txBox="1"/>
          <p:nvPr/>
        </p:nvSpPr>
        <p:spPr>
          <a:xfrm>
            <a:off x="4337223" y="1802893"/>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5685589B-883C-94C5-4EAF-422B1DA102F1}"/>
              </a:ext>
            </a:extLst>
          </p:cNvPr>
          <p:cNvSpPr txBox="1"/>
          <p:nvPr/>
        </p:nvSpPr>
        <p:spPr>
          <a:xfrm>
            <a:off x="5024951" y="766470"/>
            <a:ext cx="0" cy="0"/>
          </a:xfrm>
          <a:prstGeom prst="rect">
            <a:avLst/>
          </a:prstGeom>
          <a:noFill/>
        </p:spPr>
        <p:txBody>
          <a:bodyPr wrap="none" lIns="0" tIns="0" rIns="0" bIns="0" rtlCol="0">
            <a:noAutofit/>
          </a:bodyPr>
          <a:lstStyle/>
          <a:p>
            <a:pPr algn="l"/>
            <a:endParaRPr lang="en-US" sz="800"/>
          </a:p>
        </p:txBody>
      </p:sp>
      <p:sp>
        <p:nvSpPr>
          <p:cNvPr id="48" name="Oval 47">
            <a:extLst>
              <a:ext uri="{FF2B5EF4-FFF2-40B4-BE49-F238E27FC236}">
                <a16:creationId xmlns:a16="http://schemas.microsoft.com/office/drawing/2014/main" id="{0D3940C2-9D4B-74A9-266A-2A06CD0D9B32}"/>
              </a:ext>
            </a:extLst>
          </p:cNvPr>
          <p:cNvSpPr/>
          <p:nvPr/>
        </p:nvSpPr>
        <p:spPr>
          <a:xfrm>
            <a:off x="5870150" y="208105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9" name="文本框 16">
            <a:extLst>
              <a:ext uri="{FF2B5EF4-FFF2-40B4-BE49-F238E27FC236}">
                <a16:creationId xmlns:a16="http://schemas.microsoft.com/office/drawing/2014/main" id="{396D7EBB-01CC-147E-8C30-2FD0A05EAAB4}"/>
              </a:ext>
            </a:extLst>
          </p:cNvPr>
          <p:cNvSpPr txBox="1"/>
          <p:nvPr/>
        </p:nvSpPr>
        <p:spPr>
          <a:xfrm>
            <a:off x="5854385" y="2078199"/>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7</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Oval 49">
            <a:extLst>
              <a:ext uri="{FF2B5EF4-FFF2-40B4-BE49-F238E27FC236}">
                <a16:creationId xmlns:a16="http://schemas.microsoft.com/office/drawing/2014/main" id="{C91307E6-7E19-AA9D-2BE0-BDC53BA945F8}"/>
              </a:ext>
            </a:extLst>
          </p:cNvPr>
          <p:cNvSpPr/>
          <p:nvPr/>
        </p:nvSpPr>
        <p:spPr>
          <a:xfrm>
            <a:off x="1225850" y="2856300"/>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1" name="文本框 16">
            <a:extLst>
              <a:ext uri="{FF2B5EF4-FFF2-40B4-BE49-F238E27FC236}">
                <a16:creationId xmlns:a16="http://schemas.microsoft.com/office/drawing/2014/main" id="{AA00F65C-4177-979F-3066-8A9828639748}"/>
              </a:ext>
            </a:extLst>
          </p:cNvPr>
          <p:cNvSpPr txBox="1"/>
          <p:nvPr/>
        </p:nvSpPr>
        <p:spPr>
          <a:xfrm>
            <a:off x="1210085" y="2853440"/>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Arc 56">
            <a:extLst>
              <a:ext uri="{FF2B5EF4-FFF2-40B4-BE49-F238E27FC236}">
                <a16:creationId xmlns:a16="http://schemas.microsoft.com/office/drawing/2014/main" id="{09A24799-4BF8-7F87-C9BB-584FC734A80C}"/>
              </a:ext>
            </a:extLst>
          </p:cNvPr>
          <p:cNvSpPr/>
          <p:nvPr/>
        </p:nvSpPr>
        <p:spPr>
          <a:xfrm rot="11920771" flipH="1">
            <a:off x="847862" y="2310733"/>
            <a:ext cx="909683" cy="876611"/>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8EE62958-15E2-D8B8-5353-46E83AE6E324}"/>
              </a:ext>
            </a:extLst>
          </p:cNvPr>
          <p:cNvSpPr/>
          <p:nvPr/>
        </p:nvSpPr>
        <p:spPr>
          <a:xfrm rot="15842779" flipH="1">
            <a:off x="2158214" y="2238656"/>
            <a:ext cx="762437" cy="1103815"/>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F9B4101D-FC2B-0411-608D-E7A33E03ADBD}"/>
              </a:ext>
            </a:extLst>
          </p:cNvPr>
          <p:cNvSpPr/>
          <p:nvPr/>
        </p:nvSpPr>
        <p:spPr>
          <a:xfrm rot="17801991">
            <a:off x="1699338" y="2762476"/>
            <a:ext cx="2825576" cy="1147117"/>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7A920124-6E6F-DB8F-FA11-D22CD0E86EBC}"/>
              </a:ext>
            </a:extLst>
          </p:cNvPr>
          <p:cNvSpPr/>
          <p:nvPr/>
        </p:nvSpPr>
        <p:spPr>
          <a:xfrm rot="1666109">
            <a:off x="2951669" y="2012008"/>
            <a:ext cx="1356406" cy="631878"/>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07CF3273-0AA9-60DC-FD77-E96F8B6B0938}"/>
              </a:ext>
            </a:extLst>
          </p:cNvPr>
          <p:cNvSpPr/>
          <p:nvPr/>
        </p:nvSpPr>
        <p:spPr>
          <a:xfrm rot="11106830" flipH="1">
            <a:off x="4359478" y="741247"/>
            <a:ext cx="348646" cy="1750976"/>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55FE5549-F2B2-4772-8928-D53ABC5B3E2F}"/>
              </a:ext>
            </a:extLst>
          </p:cNvPr>
          <p:cNvSpPr/>
          <p:nvPr/>
        </p:nvSpPr>
        <p:spPr>
          <a:xfrm rot="11411873" flipH="1">
            <a:off x="5594295" y="994106"/>
            <a:ext cx="707517" cy="1557632"/>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3" name="文本框 16">
            <a:extLst>
              <a:ext uri="{FF2B5EF4-FFF2-40B4-BE49-F238E27FC236}">
                <a16:creationId xmlns:a16="http://schemas.microsoft.com/office/drawing/2014/main" id="{C05E9F8C-B725-C246-7684-151B7D54E522}"/>
              </a:ext>
            </a:extLst>
          </p:cNvPr>
          <p:cNvSpPr txBox="1"/>
          <p:nvPr/>
        </p:nvSpPr>
        <p:spPr>
          <a:xfrm>
            <a:off x="6833135" y="1516085"/>
            <a:ext cx="3168985" cy="2835969"/>
          </a:xfrm>
          <a:prstGeom prst="rect">
            <a:avLst/>
          </a:prstGeom>
          <a:noFill/>
          <a:effectLst>
            <a:outerShdw blurRad="50800" dist="50800" dir="5400000" algn="ctr" rotWithShape="0">
              <a:srgbClr val="000000">
                <a:alpha val="0"/>
              </a:srgbClr>
            </a:outerShdw>
          </a:effectLst>
        </p:spPr>
        <p:txBody>
          <a:bodyPr wrap="square" lIns="80582" tIns="40291" rIns="80582" bIns="40291" anchor="t">
            <a:spAutoFit/>
          </a:bodyPr>
          <a:lstStyle/>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Global </a:t>
            </a:r>
            <a:r>
              <a:rPr lang="en-US" altLang="zh-CN"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polysilicon</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shortage</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benefit non-silicon FSLR</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Q3 2021 Earnings Call reported an unexpected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drop in revenues</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Inflation Reduction Act ignite optimism in clean energy industry, FSLR acquire </a:t>
            </a:r>
            <a:r>
              <a:rPr lang="en-US" altLang="zh-CN" sz="900" b="1" err="1">
                <a:solidFill>
                  <a:srgbClr val="003565"/>
                </a:solidFill>
                <a:latin typeface="Open Sans" panose="020B0606030504020204" pitchFamily="34" charset="0"/>
                <a:ea typeface="Open Sans" panose="020B0606030504020204" pitchFamily="34" charset="0"/>
                <a:cs typeface="Open Sans" panose="020B0606030504020204" pitchFamily="34" charset="0"/>
              </a:rPr>
              <a:t>Evolar</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 AB</a:t>
            </a:r>
            <a:r>
              <a:rPr lang="en-US" altLang="zh-CN" sz="900">
                <a:latin typeface="Open Sans" panose="020B0606030504020204" pitchFamily="34" charset="0"/>
                <a:ea typeface="Open Sans" panose="020B0606030504020204" pitchFamily="34" charset="0"/>
                <a:cs typeface="Open Sans" panose="020B0606030504020204" pitchFamily="34" charset="0"/>
              </a:rPr>
              <a:t> for photovoltaics, thin-film efficiency achievements</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High treasury yields and high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interest rates</a:t>
            </a:r>
            <a:r>
              <a:rPr lang="en-US" altLang="zh-CN" sz="900" b="1">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against inflation</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Q1 2024 Earnings Call reported </a:t>
            </a:r>
            <a:r>
              <a:rPr lang="en-US" altLang="zh-CN" sz="900" b="1">
                <a:solidFill>
                  <a:srgbClr val="003565"/>
                </a:solidFill>
                <a:latin typeface="Open Sans" panose="020B0606030504020204" pitchFamily="34" charset="0"/>
                <a:ea typeface="Open Sans" panose="020B0606030504020204" pitchFamily="34" charset="0"/>
                <a:cs typeface="Open Sans" panose="020B0606030504020204" pitchFamily="34" charset="0"/>
              </a:rPr>
              <a:t>higher earnings </a:t>
            </a:r>
            <a:r>
              <a:rPr lang="en-US" altLang="zh-CN" sz="900">
                <a:latin typeface="Open Sans" panose="020B0606030504020204" pitchFamily="34" charset="0"/>
                <a:ea typeface="Open Sans" panose="020B0606030504020204" pitchFamily="34" charset="0"/>
                <a:cs typeface="Open Sans" panose="020B0606030504020204" pitchFamily="34" charset="0"/>
              </a:rPr>
              <a:t>than Q1 2023, gross profit margins increasing 37.3% YoY</a:t>
            </a:r>
          </a:p>
          <a:p>
            <a:pPr marL="171450" indent="-171450">
              <a:spcAft>
                <a:spcPts val="600"/>
              </a:spcAft>
              <a:buFont typeface="Wingdings" panose="05000000000000000000" pitchFamily="2" charset="2"/>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Higher import competition, tariff uncertainty, and higher interest rates</a:t>
            </a:r>
          </a:p>
          <a:p>
            <a:pPr marL="171450" indent="-171450">
              <a:spcAft>
                <a:spcPts val="600"/>
              </a:spcAft>
              <a:buFont typeface="Wingdings" panose="05000000000000000000" pitchFamily="2" charset="2"/>
              <a:buChar char="§"/>
            </a:pPr>
            <a:r>
              <a:rPr lang="en-GB" sz="900" b="1">
                <a:solidFill>
                  <a:srgbClr val="001D38"/>
                </a:solidFill>
              </a:rPr>
              <a:t>IRA incentives</a:t>
            </a:r>
            <a:r>
              <a:rPr lang="en-GB" sz="900"/>
              <a:t>, strong U.S. demand, expanded domestic manufacturing</a:t>
            </a: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600"/>
              </a:spcAft>
              <a:buFont typeface="Wingdings" panose="05000000000000000000"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5180A84D-D425-92F1-DF7D-8C2B129A8B64}"/>
              </a:ext>
            </a:extLst>
          </p:cNvPr>
          <p:cNvSpPr/>
          <p:nvPr/>
        </p:nvSpPr>
        <p:spPr>
          <a:xfrm>
            <a:off x="6850636" y="1524899"/>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7" name="文本框 16">
            <a:extLst>
              <a:ext uri="{FF2B5EF4-FFF2-40B4-BE49-F238E27FC236}">
                <a16:creationId xmlns:a16="http://schemas.microsoft.com/office/drawing/2014/main" id="{FE97A72E-B391-220B-7C9E-20C366B46608}"/>
              </a:ext>
            </a:extLst>
          </p:cNvPr>
          <p:cNvSpPr txBox="1"/>
          <p:nvPr/>
        </p:nvSpPr>
        <p:spPr>
          <a:xfrm>
            <a:off x="6834871" y="1522039"/>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Oval 38">
            <a:extLst>
              <a:ext uri="{FF2B5EF4-FFF2-40B4-BE49-F238E27FC236}">
                <a16:creationId xmlns:a16="http://schemas.microsoft.com/office/drawing/2014/main" id="{31A69C33-49C9-F15C-273C-104205FAAFA8}"/>
              </a:ext>
            </a:extLst>
          </p:cNvPr>
          <p:cNvSpPr/>
          <p:nvPr/>
        </p:nvSpPr>
        <p:spPr>
          <a:xfrm>
            <a:off x="6850636" y="175049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0" name="文本框 16">
            <a:extLst>
              <a:ext uri="{FF2B5EF4-FFF2-40B4-BE49-F238E27FC236}">
                <a16:creationId xmlns:a16="http://schemas.microsoft.com/office/drawing/2014/main" id="{DA4833DB-7589-CD13-DCE0-4A8540714AD5}"/>
              </a:ext>
            </a:extLst>
          </p:cNvPr>
          <p:cNvSpPr txBox="1"/>
          <p:nvPr/>
        </p:nvSpPr>
        <p:spPr>
          <a:xfrm>
            <a:off x="6834871" y="1747634"/>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Oval 40">
            <a:extLst>
              <a:ext uri="{FF2B5EF4-FFF2-40B4-BE49-F238E27FC236}">
                <a16:creationId xmlns:a16="http://schemas.microsoft.com/office/drawing/2014/main" id="{8E933439-B0E5-ECAF-7A34-3A5BF904A665}"/>
              </a:ext>
            </a:extLst>
          </p:cNvPr>
          <p:cNvSpPr/>
          <p:nvPr/>
        </p:nvSpPr>
        <p:spPr>
          <a:xfrm>
            <a:off x="6856634" y="2090208"/>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2" name="文本框 16">
            <a:extLst>
              <a:ext uri="{FF2B5EF4-FFF2-40B4-BE49-F238E27FC236}">
                <a16:creationId xmlns:a16="http://schemas.microsoft.com/office/drawing/2014/main" id="{F2920694-4C90-42C3-0790-E0D9037D6237}"/>
              </a:ext>
            </a:extLst>
          </p:cNvPr>
          <p:cNvSpPr txBox="1"/>
          <p:nvPr/>
        </p:nvSpPr>
        <p:spPr>
          <a:xfrm>
            <a:off x="6840869" y="2087348"/>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Oval 42">
            <a:extLst>
              <a:ext uri="{FF2B5EF4-FFF2-40B4-BE49-F238E27FC236}">
                <a16:creationId xmlns:a16="http://schemas.microsoft.com/office/drawing/2014/main" id="{148E6A0F-AD37-4D5C-242A-2CE363720166}"/>
              </a:ext>
            </a:extLst>
          </p:cNvPr>
          <p:cNvSpPr/>
          <p:nvPr/>
        </p:nvSpPr>
        <p:spPr>
          <a:xfrm>
            <a:off x="6856634" y="2580858"/>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4" name="文本框 16">
            <a:extLst>
              <a:ext uri="{FF2B5EF4-FFF2-40B4-BE49-F238E27FC236}">
                <a16:creationId xmlns:a16="http://schemas.microsoft.com/office/drawing/2014/main" id="{93958287-0493-5BE4-187A-272927033503}"/>
              </a:ext>
            </a:extLst>
          </p:cNvPr>
          <p:cNvSpPr txBox="1"/>
          <p:nvPr/>
        </p:nvSpPr>
        <p:spPr>
          <a:xfrm>
            <a:off x="6840869" y="2577998"/>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Oval 44">
            <a:extLst>
              <a:ext uri="{FF2B5EF4-FFF2-40B4-BE49-F238E27FC236}">
                <a16:creationId xmlns:a16="http://schemas.microsoft.com/office/drawing/2014/main" id="{8FD8E965-6F82-D8B9-A9F6-E065900B06E3}"/>
              </a:ext>
            </a:extLst>
          </p:cNvPr>
          <p:cNvSpPr/>
          <p:nvPr/>
        </p:nvSpPr>
        <p:spPr>
          <a:xfrm>
            <a:off x="6863142" y="293543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46" name="文本框 16">
            <a:extLst>
              <a:ext uri="{FF2B5EF4-FFF2-40B4-BE49-F238E27FC236}">
                <a16:creationId xmlns:a16="http://schemas.microsoft.com/office/drawing/2014/main" id="{DD671CEE-6CA9-194D-EE17-4F4DCC406621}"/>
              </a:ext>
            </a:extLst>
          </p:cNvPr>
          <p:cNvSpPr txBox="1"/>
          <p:nvPr/>
        </p:nvSpPr>
        <p:spPr>
          <a:xfrm>
            <a:off x="6847377" y="2932574"/>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DB69DC96-450E-2B8D-FDD3-25A8D6BADB59}"/>
              </a:ext>
            </a:extLst>
          </p:cNvPr>
          <p:cNvSpPr/>
          <p:nvPr/>
        </p:nvSpPr>
        <p:spPr>
          <a:xfrm>
            <a:off x="6859848" y="3421601"/>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65" name="文本框 16">
            <a:extLst>
              <a:ext uri="{FF2B5EF4-FFF2-40B4-BE49-F238E27FC236}">
                <a16:creationId xmlns:a16="http://schemas.microsoft.com/office/drawing/2014/main" id="{B4CA7C02-E192-310E-B4DC-75CA893CD645}"/>
              </a:ext>
            </a:extLst>
          </p:cNvPr>
          <p:cNvSpPr txBox="1"/>
          <p:nvPr/>
        </p:nvSpPr>
        <p:spPr>
          <a:xfrm>
            <a:off x="6844083" y="3418741"/>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B90C9CA-317E-1CBE-FA42-CB338535DE00}"/>
              </a:ext>
            </a:extLst>
          </p:cNvPr>
          <p:cNvSpPr>
            <a:spLocks noChangeArrowheads="1"/>
          </p:cNvSpPr>
          <p:nvPr/>
        </p:nvSpPr>
        <p:spPr bwMode="gray">
          <a:xfrm>
            <a:off x="739136" y="4088506"/>
            <a:ext cx="9266400"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Competitor Analysis</a:t>
            </a:r>
          </a:p>
        </p:txBody>
      </p:sp>
      <p:sp>
        <p:nvSpPr>
          <p:cNvPr id="53" name="Oval 52">
            <a:extLst>
              <a:ext uri="{FF2B5EF4-FFF2-40B4-BE49-F238E27FC236}">
                <a16:creationId xmlns:a16="http://schemas.microsoft.com/office/drawing/2014/main" id="{ED28A0FA-02D6-4D06-55BE-F6D5D19A894F}"/>
              </a:ext>
            </a:extLst>
          </p:cNvPr>
          <p:cNvSpPr/>
          <p:nvPr/>
        </p:nvSpPr>
        <p:spPr>
          <a:xfrm>
            <a:off x="5549952" y="1741364"/>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54" name="文本框 16">
            <a:extLst>
              <a:ext uri="{FF2B5EF4-FFF2-40B4-BE49-F238E27FC236}">
                <a16:creationId xmlns:a16="http://schemas.microsoft.com/office/drawing/2014/main" id="{97BB236D-FE9A-63F2-F603-5F06476CCF1A}"/>
              </a:ext>
            </a:extLst>
          </p:cNvPr>
          <p:cNvSpPr txBox="1"/>
          <p:nvPr/>
        </p:nvSpPr>
        <p:spPr>
          <a:xfrm>
            <a:off x="5534187" y="1738504"/>
            <a:ext cx="180869" cy="189091"/>
          </a:xfrm>
          <a:prstGeom prst="rect">
            <a:avLst/>
          </a:prstGeom>
          <a:noFill/>
        </p:spPr>
        <p:txBody>
          <a:bodyPr wrap="square" lIns="80582" tIns="40291" rIns="80582" bIns="40291" anchor="t">
            <a:spAutoFit/>
          </a:bodyPr>
          <a:lstStyle/>
          <a:p>
            <a:pPr>
              <a:spcAft>
                <a:spcPts val="600"/>
              </a:spcAft>
            </a:pPr>
            <a:r>
              <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Arc 54">
            <a:extLst>
              <a:ext uri="{FF2B5EF4-FFF2-40B4-BE49-F238E27FC236}">
                <a16:creationId xmlns:a16="http://schemas.microsoft.com/office/drawing/2014/main" id="{84AF41C0-C3D0-D661-5C92-5393AC9C60DE}"/>
              </a:ext>
            </a:extLst>
          </p:cNvPr>
          <p:cNvSpPr/>
          <p:nvPr/>
        </p:nvSpPr>
        <p:spPr>
          <a:xfrm rot="2736868">
            <a:off x="3944527" y="1525158"/>
            <a:ext cx="1998009" cy="785122"/>
          </a:xfrm>
          <a:prstGeom prst="arc">
            <a:avLst>
              <a:gd name="adj1" fmla="val 16200000"/>
              <a:gd name="adj2" fmla="val 20759705"/>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B4356481-75AB-3E0C-5A53-E093193D5445}"/>
              </a:ext>
            </a:extLst>
          </p:cNvPr>
          <p:cNvSpPr/>
          <p:nvPr/>
        </p:nvSpPr>
        <p:spPr>
          <a:xfrm>
            <a:off x="6856996" y="3773296"/>
            <a:ext cx="180869" cy="17921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7" name="文本框 16">
            <a:extLst>
              <a:ext uri="{FF2B5EF4-FFF2-40B4-BE49-F238E27FC236}">
                <a16:creationId xmlns:a16="http://schemas.microsoft.com/office/drawing/2014/main" id="{C6A28D5D-7569-0FFF-0B2A-DD20DEEF1195}"/>
              </a:ext>
            </a:extLst>
          </p:cNvPr>
          <p:cNvSpPr txBox="1"/>
          <p:nvPr/>
        </p:nvSpPr>
        <p:spPr>
          <a:xfrm>
            <a:off x="6841231" y="3770436"/>
            <a:ext cx="180869" cy="189091"/>
          </a:xfrm>
          <a:prstGeom prst="rect">
            <a:avLst/>
          </a:prstGeom>
          <a:noFill/>
        </p:spPr>
        <p:txBody>
          <a:bodyPr wrap="square" lIns="80582" tIns="40291" rIns="80582" bIns="40291" anchor="t">
            <a:spAutoFit/>
          </a:bodyPr>
          <a:lstStyle/>
          <a:p>
            <a:pPr>
              <a:spcAft>
                <a:spcPts val="600"/>
              </a:spcAft>
            </a:pPr>
            <a:r>
              <a:rPr lang="en-US" altLang="zh-CN" sz="700" b="1">
                <a:solidFill>
                  <a:schemeClr val="bg1"/>
                </a:solidFill>
                <a:latin typeface="Open Sans" panose="020B0606030504020204" pitchFamily="34" charset="0"/>
                <a:ea typeface="Open Sans" panose="020B0606030504020204" pitchFamily="34" charset="0"/>
                <a:cs typeface="Open Sans" panose="020B0606030504020204" pitchFamily="34" charset="0"/>
              </a:rPr>
              <a:t>7</a:t>
            </a:r>
            <a:endParaRPr lang="en-GB"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09DFE8F-215D-DF3F-F2D1-480C05C59F5C}"/>
              </a:ext>
            </a:extLst>
          </p:cNvPr>
          <p:cNvSpPr txBox="1"/>
          <p:nvPr/>
        </p:nvSpPr>
        <p:spPr>
          <a:xfrm>
            <a:off x="1064013" y="1516085"/>
            <a:ext cx="1818027" cy="161583"/>
          </a:xfrm>
          <a:prstGeom prst="rect">
            <a:avLst/>
          </a:prstGeom>
          <a:solidFill>
            <a:schemeClr val="bg1">
              <a:lumMod val="95000"/>
            </a:schemeClr>
          </a:solidFill>
        </p:spPr>
        <p:txBody>
          <a:bodyPr wrap="square" lIns="0" tIns="0" rIns="0" bIns="0">
            <a:spAutoFit/>
          </a:bodyPr>
          <a:lstStyle/>
          <a:p>
            <a:r>
              <a:rPr lang="en-US" sz="1050" b="1" i="1">
                <a:solidFill>
                  <a:schemeClr val="accent1">
                    <a:lumMod val="75000"/>
                  </a:schemeClr>
                </a:solidFill>
                <a:effectLst/>
                <a:latin typeface="Google Sans"/>
              </a:rPr>
              <a:t>Closing Price (20. Nov.): </a:t>
            </a:r>
            <a:r>
              <a:rPr lang="en-CH" sz="1050" b="1" i="1">
                <a:solidFill>
                  <a:schemeClr val="accent1">
                    <a:lumMod val="75000"/>
                  </a:schemeClr>
                </a:solidFill>
                <a:effectLst/>
                <a:latin typeface="Google Sans"/>
              </a:rPr>
              <a:t>$245.</a:t>
            </a:r>
            <a:r>
              <a:rPr lang="en-US" sz="1050" b="1" i="1">
                <a:solidFill>
                  <a:schemeClr val="accent1">
                    <a:lumMod val="75000"/>
                  </a:schemeClr>
                </a:solidFill>
                <a:effectLst/>
                <a:latin typeface="Google Sans"/>
              </a:rPr>
              <a:t>9</a:t>
            </a:r>
            <a:endParaRPr lang="en-US" sz="1050" i="1">
              <a:solidFill>
                <a:schemeClr val="accent1">
                  <a:lumMod val="75000"/>
                </a:schemeClr>
              </a:solidFill>
            </a:endParaRPr>
          </a:p>
        </p:txBody>
      </p:sp>
      <p:sp>
        <p:nvSpPr>
          <p:cNvPr id="13" name="TextBox 12">
            <a:extLst>
              <a:ext uri="{FF2B5EF4-FFF2-40B4-BE49-F238E27FC236}">
                <a16:creationId xmlns:a16="http://schemas.microsoft.com/office/drawing/2014/main" id="{08349754-047C-0F36-E02C-8FDFA50BA739}"/>
              </a:ext>
            </a:extLst>
          </p:cNvPr>
          <p:cNvSpPr txBox="1"/>
          <p:nvPr/>
        </p:nvSpPr>
        <p:spPr>
          <a:xfrm flipH="1">
            <a:off x="1181352" y="6979388"/>
            <a:ext cx="2883217" cy="914400"/>
          </a:xfrm>
          <a:prstGeom prst="rect">
            <a:avLst/>
          </a:prstGeom>
          <a:noFill/>
        </p:spPr>
        <p:txBody>
          <a:bodyPr wrap="none" lIns="0" tIns="0" rIns="0" bIns="0" rtlCol="0">
            <a:noAutofit/>
          </a:bodyPr>
          <a:lstStyle/>
          <a:p>
            <a:endParaRPr lang="en-US" sz="800"/>
          </a:p>
        </p:txBody>
      </p:sp>
    </p:spTree>
    <p:custDataLst>
      <p:custData r:id="rId1"/>
    </p:custDataLst>
    <p:extLst>
      <p:ext uri="{BB962C8B-B14F-4D97-AF65-F5344CB8AC3E}">
        <p14:creationId xmlns:p14="http://schemas.microsoft.com/office/powerpoint/2010/main" val="924647933"/>
      </p:ext>
    </p:extLst>
  </p:cSld>
  <p:clrMapOvr>
    <a:masterClrMapping/>
  </p:clrMapOvr>
  <p:extLst>
    <p:ext uri="{6950BFC3-D8DA-4A85-94F7-54DA5524770B}">
      <p188:commentRel xmlns:p188="http://schemas.microsoft.com/office/powerpoint/2018/8/main" r:id="rId2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338E5-725C-3B57-F10F-D288083A0B11}"/>
            </a:ext>
          </a:extLst>
        </p:cNvPr>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AFCF6F88-AAD7-C65A-4AD4-E62937926CF8}"/>
              </a:ext>
            </a:extLst>
          </p:cNvPr>
          <p:cNvGraphicFramePr>
            <a:graphicFrameLocks/>
          </p:cNvGraphicFramePr>
          <p:nvPr>
            <p:custDataLst>
              <p:tags r:id="rId2"/>
            </p:custDataLst>
            <p:extLst>
              <p:ext uri="{D42A27DB-BD31-4B8C-83A1-F6EECF244321}">
                <p14:modId xmlns:p14="http://schemas.microsoft.com/office/powerpoint/2010/main" val="2208471430"/>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30" name="think-cell data - do not delete" hidden="1">
                        <a:extLst>
                          <a:ext uri="{FF2B5EF4-FFF2-40B4-BE49-F238E27FC236}">
                            <a16:creationId xmlns:a16="http://schemas.microsoft.com/office/drawing/2014/main" id="{AFCF6F88-AAD7-C65A-4AD4-E62937926CF8}"/>
                          </a:ext>
                        </a:extLst>
                      </p:cNvPr>
                      <p:cNvPicPr/>
                      <p:nvPr/>
                    </p:nvPicPr>
                    <p:blipFill>
                      <a:blip r:embed="rId57"/>
                      <a:stretch>
                        <a:fillRect/>
                      </a:stretch>
                    </p:blipFill>
                    <p:spPr>
                      <a:xfrm>
                        <a:off x="1400" y="751493"/>
                        <a:ext cx="1399" cy="1399"/>
                      </a:xfrm>
                      <a:prstGeom prst="rect">
                        <a:avLst/>
                      </a:prstGeom>
                    </p:spPr>
                  </p:pic>
                </p:oleObj>
              </mc:Fallback>
            </mc:AlternateContent>
          </a:graphicData>
        </a:graphic>
      </p:graphicFrame>
      <p:sp>
        <p:nvSpPr>
          <p:cNvPr id="31" name="Slide Number Placeholder 30">
            <a:extLst>
              <a:ext uri="{FF2B5EF4-FFF2-40B4-BE49-F238E27FC236}">
                <a16:creationId xmlns:a16="http://schemas.microsoft.com/office/drawing/2014/main" id="{516B4FBF-70F6-EB2D-D598-77F8350963F3}"/>
              </a:ext>
            </a:extLst>
          </p:cNvPr>
          <p:cNvSpPr>
            <a:spLocks noGrp="1"/>
          </p:cNvSpPr>
          <p:nvPr>
            <p:ph type="sldNum" sz="quarter" idx="12"/>
          </p:nvPr>
        </p:nvSpPr>
        <p:spPr/>
        <p:txBody>
          <a:bodyPr/>
          <a:lstStyle/>
          <a:p>
            <a:r>
              <a:rPr lang="en-US" sz="700">
                <a:ea typeface="Open Sans" panose="020B0606030504020204" pitchFamily="34" charset="0"/>
                <a:cs typeface="Open Sans" panose="020B0606030504020204" pitchFamily="34" charset="0"/>
              </a:rPr>
              <a:t>Source: Plots: Energy Information Administration - Gas forecast available at: </a:t>
            </a:r>
            <a:r>
              <a:rPr lang="en-US" sz="700">
                <a:ea typeface="Open Sans" panose="020B0606030504020204" pitchFamily="34" charset="0"/>
                <a:cs typeface="Open Sans" panose="020B0606030504020204" pitchFamily="34" charset="0"/>
                <a:hlinkClick r:id="rId58"/>
              </a:rPr>
              <a:t>www.eia.gov/outlooks/steo/report/natgas.php</a:t>
            </a:r>
            <a:r>
              <a:rPr lang="en-US" sz="700">
                <a:ea typeface="Open Sans" panose="020B0606030504020204" pitchFamily="34" charset="0"/>
                <a:cs typeface="Open Sans" panose="020B0606030504020204" pitchFamily="34" charset="0"/>
              </a:rPr>
              <a:t> , Solar installed capacity available at: </a:t>
            </a:r>
            <a:r>
              <a:rPr lang="en-US" sz="700">
                <a:ea typeface="Open Sans" panose="020B0606030504020204" pitchFamily="34" charset="0"/>
                <a:cs typeface="Open Sans" panose="020B0606030504020204" pitchFamily="34" charset="0"/>
                <a:hlinkClick r:id="rId59"/>
              </a:rPr>
              <a:t>www.eia.gov/outlooks/steo/data/browser</a:t>
            </a:r>
            <a:r>
              <a:rPr lang="en-US" sz="700">
                <a:ea typeface="Open Sans" panose="020B0606030504020204" pitchFamily="34" charset="0"/>
                <a:cs typeface="Open Sans" panose="020B0606030504020204" pitchFamily="34" charset="0"/>
              </a:rPr>
              <a:t> ; Module Efficiency Data: </a:t>
            </a:r>
            <a:r>
              <a:rPr lang="en-IE" sz="700"/>
              <a:t>Fraunhofer PV Report available at: </a:t>
            </a:r>
            <a:r>
              <a:rPr lang="en-US" sz="700">
                <a:hlinkClick r:id="rId60"/>
              </a:rPr>
              <a:t>www.ise.fraunhofer.de/content/dam/ise/de/documents/publications/studies/Photovoltaics-Report</a:t>
            </a:r>
            <a:r>
              <a:rPr lang="en-US" sz="700"/>
              <a:t> ; Energy Development Times: </a:t>
            </a:r>
            <a:r>
              <a:rPr lang="en-US" sz="700">
                <a:hlinkClick r:id="rId61"/>
              </a:rPr>
              <a:t>https://thundersaidenergy.com/downloads/energy-development-times-first-consideration-to-full-production/?utm_source=chatgpt.com</a:t>
            </a:r>
            <a:r>
              <a:rPr lang="en-US" sz="700"/>
              <a:t> </a:t>
            </a:r>
            <a:r>
              <a:rPr lang="en-US" sz="700">
                <a:ea typeface="Open Sans" panose="020B0606030504020204" pitchFamily="34" charset="0"/>
                <a:cs typeface="Open Sans" panose="020B0606030504020204" pitchFamily="34" charset="0"/>
              </a:rPr>
              <a:t>  </a:t>
            </a:r>
          </a:p>
          <a:p>
            <a:endParaRPr lang="zh-CN" altLang="en-US" sz="700"/>
          </a:p>
        </p:txBody>
      </p:sp>
      <p:sp>
        <p:nvSpPr>
          <p:cNvPr id="83" name="TextBox 82">
            <a:extLst>
              <a:ext uri="{FF2B5EF4-FFF2-40B4-BE49-F238E27FC236}">
                <a16:creationId xmlns:a16="http://schemas.microsoft.com/office/drawing/2014/main" id="{DDD8A807-DF9F-3C63-D0F8-6B5B32748395}"/>
              </a:ext>
            </a:extLst>
          </p:cNvPr>
          <p:cNvSpPr txBox="1"/>
          <p:nvPr/>
        </p:nvSpPr>
        <p:spPr>
          <a:xfrm>
            <a:off x="780924" y="4469861"/>
            <a:ext cx="4446714" cy="1998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171450" indent="-171450">
              <a:spcAft>
                <a:spcPts val="200"/>
              </a:spcAft>
              <a:buClr>
                <a:schemeClr val="accent1"/>
              </a:buClr>
              <a:buFont typeface="Wingdings" panose="05000000000000000000" pitchFamily="2" charset="2"/>
              <a:buChar char="§"/>
              <a:defRPr sz="900">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0"/>
              </a:spcAft>
            </a:pPr>
            <a:r>
              <a:rPr lang="en-IE" b="1">
                <a:solidFill>
                  <a:schemeClr val="accent1">
                    <a:lumMod val="75000"/>
                  </a:schemeClr>
                </a:solidFill>
              </a:rPr>
              <a:t>Fastest energy development time</a:t>
            </a:r>
            <a:r>
              <a:rPr lang="en-IE">
                <a:solidFill>
                  <a:schemeClr val="tx1"/>
                </a:solidFill>
              </a:rPr>
              <a:t> of any utility-scale technology.</a:t>
            </a:r>
          </a:p>
          <a:p>
            <a:pPr>
              <a:spcAft>
                <a:spcPts val="0"/>
              </a:spcAft>
            </a:pPr>
            <a:r>
              <a:rPr lang="en-IE">
                <a:solidFill>
                  <a:schemeClr val="tx1"/>
                </a:solidFill>
              </a:rPr>
              <a:t>Low operating cost – </a:t>
            </a:r>
            <a:r>
              <a:rPr lang="en-IE" b="1">
                <a:solidFill>
                  <a:schemeClr val="accent1">
                    <a:lumMod val="75000"/>
                  </a:schemeClr>
                </a:solidFill>
              </a:rPr>
              <a:t>0 Marginal Cost, centrally re-dispatched</a:t>
            </a:r>
          </a:p>
          <a:p>
            <a:pPr>
              <a:spcAft>
                <a:spcPts val="0"/>
              </a:spcAft>
            </a:pPr>
            <a:r>
              <a:rPr lang="en-IE" b="1">
                <a:solidFill>
                  <a:schemeClr val="accent1">
                    <a:lumMod val="75000"/>
                  </a:schemeClr>
                </a:solidFill>
              </a:rPr>
              <a:t>NIMBYism reduced</a:t>
            </a:r>
            <a:r>
              <a:rPr lang="en-IE">
                <a:solidFill>
                  <a:schemeClr val="tx1"/>
                </a:solidFill>
              </a:rPr>
              <a:t> in comparison to wind</a:t>
            </a:r>
          </a:p>
          <a:p>
            <a:pPr>
              <a:spcAft>
                <a:spcPts val="0"/>
              </a:spcAft>
            </a:pPr>
            <a:r>
              <a:rPr lang="en-IE">
                <a:solidFill>
                  <a:schemeClr val="tx1"/>
                </a:solidFill>
              </a:rPr>
              <a:t>Silicone mono-crystalline (c-Si) modules comprise ~96% of global market</a:t>
            </a:r>
          </a:p>
          <a:p>
            <a:pPr>
              <a:spcAft>
                <a:spcPts val="600"/>
              </a:spcAft>
            </a:pPr>
            <a:r>
              <a:rPr lang="en-IE">
                <a:solidFill>
                  <a:schemeClr val="tx1"/>
                </a:solidFill>
              </a:rPr>
              <a:t>Thin-film, and particularly </a:t>
            </a:r>
            <a:r>
              <a:rPr lang="en-IE" err="1">
                <a:solidFill>
                  <a:schemeClr val="tx1"/>
                </a:solidFill>
              </a:rPr>
              <a:t>CdTe</a:t>
            </a:r>
            <a:r>
              <a:rPr lang="en-IE">
                <a:solidFill>
                  <a:schemeClr val="tx1"/>
                </a:solidFill>
              </a:rPr>
              <a:t>, is challenging this dominance: </a:t>
            </a:r>
          </a:p>
          <a:p>
            <a:pPr marL="361950" indent="-180975">
              <a:spcAft>
                <a:spcPts val="300"/>
              </a:spcAft>
              <a:buFont typeface="Wingdings" panose="05000000000000000000" pitchFamily="2" charset="2"/>
              <a:buChar char="ü"/>
            </a:pPr>
            <a:r>
              <a:rPr lang="en-IE" b="1">
                <a:solidFill>
                  <a:schemeClr val="accent1">
                    <a:lumMod val="75000"/>
                  </a:schemeClr>
                </a:solidFill>
              </a:rPr>
              <a:t>Faster &amp; simpler</a:t>
            </a:r>
            <a:r>
              <a:rPr lang="en-IE">
                <a:solidFill>
                  <a:schemeClr val="tx1"/>
                </a:solidFill>
              </a:rPr>
              <a:t> manufacturing, fewer inputs (1-2% semiconductor material): Deposit layer(s) of non-crystalline PV material onto substrate</a:t>
            </a:r>
          </a:p>
          <a:p>
            <a:pPr marL="361950" indent="-180975">
              <a:spcAft>
                <a:spcPts val="300"/>
              </a:spcAft>
              <a:buFont typeface="Wingdings" panose="05000000000000000000" pitchFamily="2" charset="2"/>
              <a:buChar char="ü"/>
            </a:pPr>
            <a:r>
              <a:rPr lang="en-IE">
                <a:solidFill>
                  <a:schemeClr val="tx1"/>
                </a:solidFill>
              </a:rPr>
              <a:t>Thin-film technologies include </a:t>
            </a:r>
            <a:r>
              <a:rPr lang="en-IE" err="1">
                <a:solidFill>
                  <a:schemeClr val="tx1"/>
                </a:solidFill>
              </a:rPr>
              <a:t>CdTe</a:t>
            </a:r>
            <a:r>
              <a:rPr lang="en-IE">
                <a:solidFill>
                  <a:schemeClr val="tx1"/>
                </a:solidFill>
              </a:rPr>
              <a:t>, CIGS, and Perovskite</a:t>
            </a:r>
          </a:p>
          <a:p>
            <a:pPr marL="361950" indent="-180975">
              <a:spcAft>
                <a:spcPts val="300"/>
              </a:spcAft>
              <a:buFont typeface="Wingdings" panose="05000000000000000000" pitchFamily="2" charset="2"/>
              <a:buChar char="ü"/>
            </a:pPr>
            <a:r>
              <a:rPr lang="en-IE">
                <a:solidFill>
                  <a:schemeClr val="tx1"/>
                </a:solidFill>
              </a:rPr>
              <a:t>Perovskite remains Nascent with stability issues, and GIGS has largely been outperformed by </a:t>
            </a:r>
            <a:r>
              <a:rPr lang="en-IE" err="1">
                <a:solidFill>
                  <a:schemeClr val="tx1"/>
                </a:solidFill>
              </a:rPr>
              <a:t>CdTe</a:t>
            </a:r>
            <a:endParaRPr lang="en-IE">
              <a:solidFill>
                <a:schemeClr val="tx1"/>
              </a:solidFill>
            </a:endParaRPr>
          </a:p>
          <a:p>
            <a:pPr marL="361950" indent="-180975">
              <a:spcAft>
                <a:spcPts val="300"/>
              </a:spcAft>
              <a:buFont typeface="Wingdings" panose="05000000000000000000" pitchFamily="2" charset="2"/>
              <a:buChar char="ü"/>
            </a:pPr>
            <a:r>
              <a:rPr lang="en-IE" err="1">
                <a:solidFill>
                  <a:schemeClr val="tx1"/>
                </a:solidFill>
              </a:rPr>
              <a:t>CdTe</a:t>
            </a:r>
            <a:r>
              <a:rPr lang="en-IE">
                <a:solidFill>
                  <a:schemeClr val="tx1"/>
                </a:solidFill>
              </a:rPr>
              <a:t> is a </a:t>
            </a:r>
            <a:r>
              <a:rPr lang="en-IE" b="1">
                <a:solidFill>
                  <a:schemeClr val="accent1">
                    <a:lumMod val="75000"/>
                  </a:schemeClr>
                </a:solidFill>
              </a:rPr>
              <a:t>mature technology in the US market</a:t>
            </a:r>
            <a:r>
              <a:rPr lang="en-IE">
                <a:solidFill>
                  <a:schemeClr val="tx1"/>
                </a:solidFill>
              </a:rPr>
              <a:t>, with a stable third of market share since 2010. First Solar is the </a:t>
            </a:r>
            <a:r>
              <a:rPr lang="en-IE" err="1">
                <a:solidFill>
                  <a:schemeClr val="tx1"/>
                </a:solidFill>
              </a:rPr>
              <a:t>CdTe</a:t>
            </a:r>
            <a:r>
              <a:rPr lang="en-IE">
                <a:solidFill>
                  <a:schemeClr val="tx1"/>
                </a:solidFill>
              </a:rPr>
              <a:t> industry leader</a:t>
            </a:r>
          </a:p>
          <a:p>
            <a:pPr marL="361950" indent="-180975">
              <a:spcAft>
                <a:spcPts val="300"/>
              </a:spcAft>
              <a:buFont typeface="Wingdings" panose="05000000000000000000" pitchFamily="2" charset="2"/>
              <a:buChar char="ü"/>
            </a:pPr>
            <a:r>
              <a:rPr lang="en-IE" b="1">
                <a:solidFill>
                  <a:schemeClr val="accent1">
                    <a:lumMod val="75000"/>
                  </a:schemeClr>
                </a:solidFill>
              </a:rPr>
              <a:t>higher theoretical efficiency</a:t>
            </a:r>
            <a:r>
              <a:rPr lang="en-IE">
                <a:solidFill>
                  <a:schemeClr val="tx1"/>
                </a:solidFill>
              </a:rPr>
              <a:t> than single-junction silicon (32% vs 36%)</a:t>
            </a:r>
          </a:p>
        </p:txBody>
      </p:sp>
      <p:sp>
        <p:nvSpPr>
          <p:cNvPr id="5" name="Rectangle 4">
            <a:extLst>
              <a:ext uri="{FF2B5EF4-FFF2-40B4-BE49-F238E27FC236}">
                <a16:creationId xmlns:a16="http://schemas.microsoft.com/office/drawing/2014/main" id="{38CB1E01-CCBB-AE1A-3043-44280AD03638}"/>
              </a:ext>
            </a:extLst>
          </p:cNvPr>
          <p:cNvSpPr/>
          <p:nvPr/>
        </p:nvSpPr>
        <p:spPr>
          <a:xfrm>
            <a:off x="738868" y="3245933"/>
            <a:ext cx="2154238" cy="6486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sz="900" b="1">
                <a:solidFill>
                  <a:schemeClr val="accent1">
                    <a:lumMod val="75000"/>
                  </a:schemeClr>
                </a:solidFill>
                <a:latin typeface="Open Sans"/>
                <a:ea typeface="Open Sans"/>
                <a:cs typeface="Open Sans"/>
              </a:rPr>
              <a:t>Global Solar CAGR</a:t>
            </a:r>
          </a:p>
          <a:p>
            <a:pPr>
              <a:spcAft>
                <a:spcPts val="600"/>
              </a:spcAft>
            </a:pPr>
            <a:r>
              <a:rPr lang="en-US" sz="900">
                <a:solidFill>
                  <a:schemeClr val="accent1">
                    <a:lumMod val="75000"/>
                  </a:schemeClr>
                </a:solidFill>
                <a:latin typeface="Open Sans"/>
                <a:ea typeface="Open Sans"/>
                <a:cs typeface="Open Sans"/>
              </a:rPr>
              <a:t>2014 – 2024: 27%</a:t>
            </a:r>
            <a:br>
              <a:rPr lang="en-US" sz="900">
                <a:solidFill>
                  <a:schemeClr val="accent1">
                    <a:lumMod val="75000"/>
                  </a:schemeClr>
                </a:solidFill>
                <a:latin typeface="Open Sans"/>
                <a:ea typeface="Open Sans"/>
                <a:cs typeface="Open Sans"/>
              </a:rPr>
            </a:br>
            <a:r>
              <a:rPr lang="en-US" sz="900">
                <a:solidFill>
                  <a:schemeClr val="accent1">
                    <a:lumMod val="75000"/>
                  </a:schemeClr>
                </a:solidFill>
                <a:latin typeface="Open Sans"/>
                <a:ea typeface="Open Sans"/>
                <a:cs typeface="Open Sans"/>
              </a:rPr>
              <a:t>2025 – 2032 Forecast: 25%</a:t>
            </a:r>
          </a:p>
        </p:txBody>
      </p:sp>
      <p:sp>
        <p:nvSpPr>
          <p:cNvPr id="7" name="Rectangle 6">
            <a:extLst>
              <a:ext uri="{FF2B5EF4-FFF2-40B4-BE49-F238E27FC236}">
                <a16:creationId xmlns:a16="http://schemas.microsoft.com/office/drawing/2014/main" id="{58719A4D-064C-0F60-0438-B5948D4C4E2C}"/>
              </a:ext>
            </a:extLst>
          </p:cNvPr>
          <p:cNvSpPr/>
          <p:nvPr/>
        </p:nvSpPr>
        <p:spPr>
          <a:xfrm>
            <a:off x="2994706" y="3245933"/>
            <a:ext cx="2240210" cy="65101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endParaRPr lang="en-US" sz="900" b="1">
              <a:solidFill>
                <a:schemeClr val="accent1">
                  <a:lumMod val="75000"/>
                </a:schemeClr>
              </a:solidFill>
              <a:latin typeface="Open Sans"/>
              <a:ea typeface="Open Sans"/>
              <a:cs typeface="Open Sans"/>
            </a:endParaRPr>
          </a:p>
          <a:p>
            <a:pPr>
              <a:spcAft>
                <a:spcPts val="600"/>
              </a:spcAft>
            </a:pPr>
            <a:r>
              <a:rPr lang="en-US" sz="900" b="1">
                <a:solidFill>
                  <a:schemeClr val="accent1">
                    <a:lumMod val="75000"/>
                  </a:schemeClr>
                </a:solidFill>
                <a:latin typeface="Open Sans"/>
                <a:ea typeface="Open Sans"/>
                <a:cs typeface="Open Sans"/>
              </a:rPr>
              <a:t>Module Efficiency 2014-2024</a:t>
            </a:r>
            <a:endParaRPr lang="it-IT" sz="900" b="1">
              <a:solidFill>
                <a:schemeClr val="accent1">
                  <a:lumMod val="75000"/>
                </a:schemeClr>
              </a:solidFill>
              <a:latin typeface="Open Sans"/>
              <a:ea typeface="Open Sans"/>
              <a:cs typeface="Open Sans"/>
            </a:endParaRPr>
          </a:p>
          <a:p>
            <a:pPr>
              <a:spcAft>
                <a:spcPts val="600"/>
              </a:spcAft>
            </a:pPr>
            <a:r>
              <a:rPr lang="it-IT" sz="900">
                <a:solidFill>
                  <a:schemeClr val="accent1">
                    <a:lumMod val="75000"/>
                  </a:schemeClr>
                </a:solidFill>
                <a:latin typeface="Open Sans"/>
                <a:ea typeface="Open Sans"/>
                <a:cs typeface="Open Sans"/>
              </a:rPr>
              <a:t>c-Si	 16% → 24%</a:t>
            </a:r>
            <a:br>
              <a:rPr lang="it-IT" sz="900">
                <a:solidFill>
                  <a:schemeClr val="accent1">
                    <a:lumMod val="75000"/>
                  </a:schemeClr>
                </a:solidFill>
                <a:latin typeface="Open Sans"/>
                <a:ea typeface="Open Sans"/>
                <a:cs typeface="Open Sans"/>
              </a:rPr>
            </a:br>
            <a:r>
              <a:rPr lang="it-IT" sz="900">
                <a:solidFill>
                  <a:schemeClr val="accent1">
                    <a:lumMod val="75000"/>
                  </a:schemeClr>
                </a:solidFill>
                <a:latin typeface="Open Sans"/>
                <a:ea typeface="Open Sans"/>
                <a:cs typeface="Open Sans"/>
              </a:rPr>
              <a:t>CdTe	  9%  →  20%</a:t>
            </a:r>
          </a:p>
          <a:p>
            <a:pPr>
              <a:spcAft>
                <a:spcPts val="600"/>
              </a:spcAft>
            </a:pPr>
            <a:endParaRPr lang="en-US" sz="900" b="1">
              <a:solidFill>
                <a:schemeClr val="accent1">
                  <a:lumMod val="75000"/>
                </a:schemeClr>
              </a:solidFill>
              <a:latin typeface="Open Sans"/>
              <a:ea typeface="Open Sans"/>
              <a:cs typeface="Open Sans"/>
            </a:endParaRPr>
          </a:p>
        </p:txBody>
      </p:sp>
      <p:graphicFrame>
        <p:nvGraphicFramePr>
          <p:cNvPr id="34" name="Chart 33">
            <a:extLst>
              <a:ext uri="{FF2B5EF4-FFF2-40B4-BE49-F238E27FC236}">
                <a16:creationId xmlns:a16="http://schemas.microsoft.com/office/drawing/2014/main" id="{735DB3BB-33AD-0F84-61B4-DB39110A8CAC}"/>
              </a:ext>
            </a:extLst>
          </p:cNvPr>
          <p:cNvGraphicFramePr/>
          <p:nvPr>
            <p:custDataLst>
              <p:tags r:id="rId3"/>
            </p:custDataLst>
            <p:extLst>
              <p:ext uri="{D42A27DB-BD31-4B8C-83A1-F6EECF244321}">
                <p14:modId xmlns:p14="http://schemas.microsoft.com/office/powerpoint/2010/main" val="2827557022"/>
              </p:ext>
            </p:extLst>
          </p:nvPr>
        </p:nvGraphicFramePr>
        <p:xfrm>
          <a:off x="5875338" y="4452938"/>
          <a:ext cx="1809750" cy="2105025"/>
        </p:xfrm>
        <a:graphic>
          <a:graphicData uri="http://schemas.openxmlformats.org/drawingml/2006/chart">
            <c:chart xmlns:c="http://schemas.openxmlformats.org/drawingml/2006/chart" xmlns:r="http://schemas.openxmlformats.org/officeDocument/2006/relationships" r:id="rId62"/>
          </a:graphicData>
        </a:graphic>
      </p:graphicFrame>
      <p:sp>
        <p:nvSpPr>
          <p:cNvPr id="996" name="Text Placeholder 2">
            <a:extLst>
              <a:ext uri="{FF2B5EF4-FFF2-40B4-BE49-F238E27FC236}">
                <a16:creationId xmlns:a16="http://schemas.microsoft.com/office/drawing/2014/main" id="{5CEC9AE5-345A-BC1B-F4CA-C71079310A49}"/>
              </a:ext>
            </a:extLst>
          </p:cNvPr>
          <p:cNvSpPr>
            <a:spLocks/>
          </p:cNvSpPr>
          <p:nvPr>
            <p:custDataLst>
              <p:tags r:id="rId4"/>
            </p:custDataLst>
          </p:nvPr>
        </p:nvSpPr>
        <p:spPr bwMode="gray">
          <a:xfrm>
            <a:off x="59070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D3E7330-5A62-4500-9353-F35DF2D7689B}" type="datetime'''''''''''''''''''''2''''''''0''''2''0'">
              <a:rPr lang="en-IE" altLang="en-US" sz="800" smtClean="0">
                <a:ea typeface="Open Sans" panose="020B0606030504020204" pitchFamily="34" charset="0"/>
                <a:cs typeface="Open Sans" panose="020B0606030504020204" pitchFamily="34" charset="0"/>
              </a:rPr>
              <a:pPr marL="0" indent="0" algn="r">
                <a:spcBef>
                  <a:spcPct val="0"/>
                </a:spcBef>
                <a:spcAft>
                  <a:spcPct val="0"/>
                </a:spcAft>
                <a:buNone/>
              </a:pPr>
              <a:t>2020</a:t>
            </a:fld>
            <a:endParaRPr lang="en-IE" sz="800">
              <a:ea typeface="Open Sans" panose="020B0606030504020204" pitchFamily="34" charset="0"/>
              <a:cs typeface="Open Sans" panose="020B0606030504020204" pitchFamily="34" charset="0"/>
            </a:endParaRPr>
          </a:p>
        </p:txBody>
      </p:sp>
      <p:sp>
        <p:nvSpPr>
          <p:cNvPr id="38" name="Text Placeholder 2">
            <a:extLst>
              <a:ext uri="{FF2B5EF4-FFF2-40B4-BE49-F238E27FC236}">
                <a16:creationId xmlns:a16="http://schemas.microsoft.com/office/drawing/2014/main" id="{2CED2950-377D-28DD-EF1D-D8501B7910DD}"/>
              </a:ext>
            </a:extLst>
          </p:cNvPr>
          <p:cNvSpPr>
            <a:spLocks/>
          </p:cNvSpPr>
          <p:nvPr>
            <p:custDataLst>
              <p:tags r:id="rId5"/>
            </p:custDataLst>
          </p:nvPr>
        </p:nvSpPr>
        <p:spPr bwMode="gray">
          <a:xfrm>
            <a:off x="61229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2955A41-7672-4897-B678-92914BF5E4C7}" type="datetime'''''''''''''''''''''''''''''2''''''02''1'''''''''">
              <a:rPr lang="en-IE" altLang="en-US" sz="800" smtClean="0"/>
              <a:pPr lvl="0" algn="r">
                <a:spcBef>
                  <a:spcPct val="0"/>
                </a:spcBef>
                <a:spcAft>
                  <a:spcPct val="0"/>
                </a:spcAft>
              </a:pPr>
              <a:t>2021</a:t>
            </a:fld>
            <a:endParaRPr lang="en-IE" sz="800"/>
          </a:p>
        </p:txBody>
      </p:sp>
      <p:sp>
        <p:nvSpPr>
          <p:cNvPr id="87" name="Text Placeholder 2">
            <a:extLst>
              <a:ext uri="{FF2B5EF4-FFF2-40B4-BE49-F238E27FC236}">
                <a16:creationId xmlns:a16="http://schemas.microsoft.com/office/drawing/2014/main" id="{3E569971-6C91-DCC8-ED19-2ABD60F63F23}"/>
              </a:ext>
            </a:extLst>
          </p:cNvPr>
          <p:cNvSpPr>
            <a:spLocks/>
          </p:cNvSpPr>
          <p:nvPr>
            <p:custDataLst>
              <p:tags r:id="rId6"/>
            </p:custDataLst>
          </p:nvPr>
        </p:nvSpPr>
        <p:spPr bwMode="gray">
          <a:xfrm>
            <a:off x="63579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BFE5912-43F0-41F1-B231-10447E2362E4}" type="datetime'''''''''''''''''''''''''''2''''''''0''''''''2''''''''''2'">
              <a:rPr lang="en-IE" altLang="en-US" sz="800" smtClean="0"/>
              <a:pPr lvl="0" algn="r">
                <a:spcBef>
                  <a:spcPct val="0"/>
                </a:spcBef>
                <a:spcAft>
                  <a:spcPct val="0"/>
                </a:spcAft>
              </a:pPr>
              <a:t>2022</a:t>
            </a:fld>
            <a:endParaRPr lang="en-IE" sz="800"/>
          </a:p>
        </p:txBody>
      </p:sp>
      <p:sp>
        <p:nvSpPr>
          <p:cNvPr id="39" name="Text Placeholder 2">
            <a:extLst>
              <a:ext uri="{FF2B5EF4-FFF2-40B4-BE49-F238E27FC236}">
                <a16:creationId xmlns:a16="http://schemas.microsoft.com/office/drawing/2014/main" id="{87FAD81F-92BD-A709-94DB-5DAB770EEADD}"/>
              </a:ext>
            </a:extLst>
          </p:cNvPr>
          <p:cNvSpPr>
            <a:spLocks/>
          </p:cNvSpPr>
          <p:nvPr>
            <p:custDataLst>
              <p:tags r:id="rId7"/>
            </p:custDataLst>
          </p:nvPr>
        </p:nvSpPr>
        <p:spPr bwMode="gray">
          <a:xfrm>
            <a:off x="65928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40CEE9B-F5AD-422D-B577-31A293D50765}" type="datetime'''''2''''''''''''''02''''''''''''''''''''3'">
              <a:rPr lang="en-IE" altLang="en-US" sz="800" smtClean="0"/>
              <a:pPr lvl="0" algn="r">
                <a:spcBef>
                  <a:spcPct val="0"/>
                </a:spcBef>
                <a:spcAft>
                  <a:spcPct val="0"/>
                </a:spcAft>
              </a:pPr>
              <a:t>2023</a:t>
            </a:fld>
            <a:endParaRPr lang="en-IE" sz="800"/>
          </a:p>
        </p:txBody>
      </p:sp>
      <p:sp>
        <p:nvSpPr>
          <p:cNvPr id="88" name="Text Placeholder 2">
            <a:extLst>
              <a:ext uri="{FF2B5EF4-FFF2-40B4-BE49-F238E27FC236}">
                <a16:creationId xmlns:a16="http://schemas.microsoft.com/office/drawing/2014/main" id="{CB04B8E6-7A9C-0EDB-256A-9D3CBBDD4B6F}"/>
              </a:ext>
            </a:extLst>
          </p:cNvPr>
          <p:cNvSpPr>
            <a:spLocks/>
          </p:cNvSpPr>
          <p:nvPr>
            <p:custDataLst>
              <p:tags r:id="rId8"/>
            </p:custDataLst>
          </p:nvPr>
        </p:nvSpPr>
        <p:spPr bwMode="gray">
          <a:xfrm>
            <a:off x="68278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29A6892-0D0E-47EA-BA33-581E9AA780B8}" type="datetime'''''''''''''''''''''20''2''''''''''''''''''''''''''''''''''4'">
              <a:rPr lang="en-IE" altLang="en-US" sz="800" smtClean="0"/>
              <a:pPr lvl="0" algn="r">
                <a:spcBef>
                  <a:spcPct val="0"/>
                </a:spcBef>
                <a:spcAft>
                  <a:spcPct val="0"/>
                </a:spcAft>
              </a:pPr>
              <a:t>2024</a:t>
            </a:fld>
            <a:endParaRPr lang="en-IE" sz="800"/>
          </a:p>
        </p:txBody>
      </p:sp>
      <p:sp>
        <p:nvSpPr>
          <p:cNvPr id="40" name="Text Placeholder 2">
            <a:extLst>
              <a:ext uri="{FF2B5EF4-FFF2-40B4-BE49-F238E27FC236}">
                <a16:creationId xmlns:a16="http://schemas.microsoft.com/office/drawing/2014/main" id="{E6F19EB7-86C2-1044-ED74-4A2DB7FFB516}"/>
              </a:ext>
            </a:extLst>
          </p:cNvPr>
          <p:cNvSpPr>
            <a:spLocks/>
          </p:cNvSpPr>
          <p:nvPr>
            <p:custDataLst>
              <p:tags r:id="rId9"/>
            </p:custDataLst>
          </p:nvPr>
        </p:nvSpPr>
        <p:spPr bwMode="gray">
          <a:xfrm>
            <a:off x="70627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A88DF577-5AB9-4DFA-989F-BB0D0F4C6FF5}" type="datetime'''''''2''''0''2''''''''''''''''5'''''''''''''''''''''''">
              <a:rPr lang="en-IE" altLang="en-US" sz="800" smtClean="0"/>
              <a:pPr lvl="0" algn="r">
                <a:spcBef>
                  <a:spcPct val="0"/>
                </a:spcBef>
                <a:spcAft>
                  <a:spcPct val="0"/>
                </a:spcAft>
              </a:pPr>
              <a:t>2025</a:t>
            </a:fld>
            <a:endParaRPr lang="en-IE" sz="800"/>
          </a:p>
        </p:txBody>
      </p:sp>
      <p:sp>
        <p:nvSpPr>
          <p:cNvPr id="89" name="Text Placeholder 2">
            <a:extLst>
              <a:ext uri="{FF2B5EF4-FFF2-40B4-BE49-F238E27FC236}">
                <a16:creationId xmlns:a16="http://schemas.microsoft.com/office/drawing/2014/main" id="{00E86837-D1F7-11D6-F1B1-CB0892E2862E}"/>
              </a:ext>
            </a:extLst>
          </p:cNvPr>
          <p:cNvSpPr>
            <a:spLocks/>
          </p:cNvSpPr>
          <p:nvPr>
            <p:custDataLst>
              <p:tags r:id="rId10"/>
            </p:custDataLst>
          </p:nvPr>
        </p:nvSpPr>
        <p:spPr bwMode="gray">
          <a:xfrm>
            <a:off x="729773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CA21620-4A93-42C6-9B88-64EA1ECBBEFD}" type="datetime'''''''''''''''''''''''''''''''20''''''26'''''''''''''''''">
              <a:rPr lang="en-IE" altLang="en-US" sz="800" smtClean="0"/>
              <a:pPr lvl="0" algn="r">
                <a:spcBef>
                  <a:spcPct val="0"/>
                </a:spcBef>
                <a:spcAft>
                  <a:spcPct val="0"/>
                </a:spcAft>
              </a:pPr>
              <a:t>2026</a:t>
            </a:fld>
            <a:endParaRPr lang="en-IE" sz="800"/>
          </a:p>
        </p:txBody>
      </p:sp>
      <p:sp>
        <p:nvSpPr>
          <p:cNvPr id="41" name="Text Placeholder 2">
            <a:extLst>
              <a:ext uri="{FF2B5EF4-FFF2-40B4-BE49-F238E27FC236}">
                <a16:creationId xmlns:a16="http://schemas.microsoft.com/office/drawing/2014/main" id="{3FC1C9BD-7E66-59AF-DB27-D51633281033}"/>
              </a:ext>
            </a:extLst>
          </p:cNvPr>
          <p:cNvSpPr>
            <a:spLocks/>
          </p:cNvSpPr>
          <p:nvPr>
            <p:custDataLst>
              <p:tags r:id="rId11"/>
            </p:custDataLst>
          </p:nvPr>
        </p:nvSpPr>
        <p:spPr bwMode="gray">
          <a:xfrm>
            <a:off x="7532688" y="6508750"/>
            <a:ext cx="133350"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D0FD2A84-D2F2-45FC-A5E4-9AD36B0944A9}" type="datetime'2''''''''''''''''''''02''7'''''''''''''''">
              <a:rPr lang="en-IE" altLang="en-US" sz="800" smtClean="0"/>
              <a:pPr lvl="0" algn="r">
                <a:spcBef>
                  <a:spcPct val="0"/>
                </a:spcBef>
                <a:spcAft>
                  <a:spcPct val="0"/>
                </a:spcAft>
              </a:pPr>
              <a:t>2027</a:t>
            </a:fld>
            <a:endParaRPr lang="en-IE" sz="800"/>
          </a:p>
        </p:txBody>
      </p:sp>
      <p:sp>
        <p:nvSpPr>
          <p:cNvPr id="46" name="Text Placeholder 2">
            <a:extLst>
              <a:ext uri="{FF2B5EF4-FFF2-40B4-BE49-F238E27FC236}">
                <a16:creationId xmlns:a16="http://schemas.microsoft.com/office/drawing/2014/main" id="{6ED17AC8-A80B-3222-D9E5-C8C36ABCC6B4}"/>
              </a:ext>
            </a:extLst>
          </p:cNvPr>
          <p:cNvSpPr>
            <a:spLocks/>
          </p:cNvSpPr>
          <p:nvPr>
            <p:custDataLst>
              <p:tags r:id="rId12"/>
            </p:custDataLst>
          </p:nvPr>
        </p:nvSpPr>
        <p:spPr bwMode="gray">
          <a:xfrm>
            <a:off x="5832475" y="64246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15F1D7E-BA89-4B92-A546-A84EFAC3B29A}" type="datetime'''''''''''''''''''''''''''''''''''''''''''''0'''''''''''''''''">
              <a:rPr lang="en-IE" altLang="en-US" sz="800" smtClean="0">
                <a:effectLst/>
              </a:rPr>
              <a:pPr lvl="0" algn="r">
                <a:lnSpc>
                  <a:spcPct val="90000"/>
                </a:lnSpc>
                <a:spcBef>
                  <a:spcPct val="0"/>
                </a:spcBef>
                <a:spcAft>
                  <a:spcPct val="0"/>
                </a:spcAft>
              </a:pPr>
              <a:t>0</a:t>
            </a:fld>
            <a:endParaRPr lang="en-IE" sz="800"/>
          </a:p>
        </p:txBody>
      </p:sp>
      <p:sp>
        <p:nvSpPr>
          <p:cNvPr id="94" name="Text Placeholder 2">
            <a:extLst>
              <a:ext uri="{FF2B5EF4-FFF2-40B4-BE49-F238E27FC236}">
                <a16:creationId xmlns:a16="http://schemas.microsoft.com/office/drawing/2014/main" id="{5B25E02A-FA40-EB43-52BD-32AEEC855B99}"/>
              </a:ext>
            </a:extLst>
          </p:cNvPr>
          <p:cNvSpPr>
            <a:spLocks/>
          </p:cNvSpPr>
          <p:nvPr>
            <p:custDataLst>
              <p:tags r:id="rId13"/>
            </p:custDataLst>
          </p:nvPr>
        </p:nvSpPr>
        <p:spPr bwMode="gray">
          <a:xfrm>
            <a:off x="5832475" y="6189663"/>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05C7659-D2BB-4DC8-88BC-C5E054334409}" type="datetime'''''''''''''''''''''''''''''''''''1'''''''''''''''''''''''">
              <a:rPr lang="en-IE" altLang="en-US" sz="800" smtClean="0">
                <a:effectLst/>
              </a:rPr>
              <a:pPr lvl="0" algn="r">
                <a:spcBef>
                  <a:spcPct val="0"/>
                </a:spcBef>
                <a:spcAft>
                  <a:spcPct val="0"/>
                </a:spcAft>
              </a:pPr>
              <a:t>1</a:t>
            </a:fld>
            <a:endParaRPr lang="en-IE" sz="800"/>
          </a:p>
        </p:txBody>
      </p:sp>
      <p:sp>
        <p:nvSpPr>
          <p:cNvPr id="49" name="Text Placeholder 2">
            <a:extLst>
              <a:ext uri="{FF2B5EF4-FFF2-40B4-BE49-F238E27FC236}">
                <a16:creationId xmlns:a16="http://schemas.microsoft.com/office/drawing/2014/main" id="{F3AFDF64-4247-4F11-0052-C187CC96A7C5}"/>
              </a:ext>
            </a:extLst>
          </p:cNvPr>
          <p:cNvSpPr>
            <a:spLocks/>
          </p:cNvSpPr>
          <p:nvPr>
            <p:custDataLst>
              <p:tags r:id="rId14"/>
            </p:custDataLst>
          </p:nvPr>
        </p:nvSpPr>
        <p:spPr bwMode="gray">
          <a:xfrm>
            <a:off x="5832475" y="59928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5B2B3965-C82D-4D64-8E10-55009C1F0A80}" type="datetime'2'''''''''''''''''''''''''">
              <a:rPr lang="en-IE" altLang="en-US" sz="800" smtClean="0">
                <a:effectLst/>
              </a:rPr>
              <a:pPr lvl="0" algn="r">
                <a:lnSpc>
                  <a:spcPct val="90000"/>
                </a:lnSpc>
                <a:spcBef>
                  <a:spcPct val="0"/>
                </a:spcBef>
                <a:spcAft>
                  <a:spcPct val="0"/>
                </a:spcAft>
              </a:pPr>
              <a:t>2</a:t>
            </a:fld>
            <a:endParaRPr lang="en-IE" sz="800"/>
          </a:p>
        </p:txBody>
      </p:sp>
      <p:sp>
        <p:nvSpPr>
          <p:cNvPr id="95" name="Text Placeholder 2">
            <a:extLst>
              <a:ext uri="{FF2B5EF4-FFF2-40B4-BE49-F238E27FC236}">
                <a16:creationId xmlns:a16="http://schemas.microsoft.com/office/drawing/2014/main" id="{AB8C6E5E-2E2D-BEC1-2C29-8AB4BB92E700}"/>
              </a:ext>
            </a:extLst>
          </p:cNvPr>
          <p:cNvSpPr>
            <a:spLocks/>
          </p:cNvSpPr>
          <p:nvPr>
            <p:custDataLst>
              <p:tags r:id="rId15"/>
            </p:custDataLst>
          </p:nvPr>
        </p:nvSpPr>
        <p:spPr bwMode="gray">
          <a:xfrm>
            <a:off x="5832475" y="57594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1A5A0E2-888D-4EDE-89B1-0D6997886268}" type="datetime'''''''''''''''''''''''3'''''''''''''''''''''''''''''''">
              <a:rPr lang="en-IE" altLang="en-US" sz="800" smtClean="0">
                <a:effectLst/>
              </a:rPr>
              <a:pPr lvl="0" algn="r">
                <a:spcBef>
                  <a:spcPct val="0"/>
                </a:spcBef>
                <a:spcAft>
                  <a:spcPct val="0"/>
                </a:spcAft>
              </a:pPr>
              <a:t>3</a:t>
            </a:fld>
            <a:endParaRPr lang="en-IE" sz="800"/>
          </a:p>
        </p:txBody>
      </p:sp>
      <p:sp>
        <p:nvSpPr>
          <p:cNvPr id="51" name="Text Placeholder 2">
            <a:extLst>
              <a:ext uri="{FF2B5EF4-FFF2-40B4-BE49-F238E27FC236}">
                <a16:creationId xmlns:a16="http://schemas.microsoft.com/office/drawing/2014/main" id="{7BEA6B0E-11FA-9789-9B93-55F3A17A2EDC}"/>
              </a:ext>
            </a:extLst>
          </p:cNvPr>
          <p:cNvSpPr>
            <a:spLocks/>
          </p:cNvSpPr>
          <p:nvPr>
            <p:custDataLst>
              <p:tags r:id="rId16"/>
            </p:custDataLst>
          </p:nvPr>
        </p:nvSpPr>
        <p:spPr bwMode="gray">
          <a:xfrm>
            <a:off x="5832475" y="5562600"/>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14873DC0-E5D5-498F-AC9B-7D23B549882E}" type="datetime'4'''''''''''''''''''''''''''''''''''''''''''''''''''''''''">
              <a:rPr lang="en-IE" altLang="en-US" sz="800" smtClean="0">
                <a:effectLst/>
              </a:rPr>
              <a:pPr lvl="0" algn="r">
                <a:lnSpc>
                  <a:spcPct val="90000"/>
                </a:lnSpc>
                <a:spcBef>
                  <a:spcPct val="0"/>
                </a:spcBef>
                <a:spcAft>
                  <a:spcPct val="0"/>
                </a:spcAft>
              </a:pPr>
              <a:t>4</a:t>
            </a:fld>
            <a:endParaRPr lang="en-IE" sz="800"/>
          </a:p>
        </p:txBody>
      </p:sp>
      <p:sp>
        <p:nvSpPr>
          <p:cNvPr id="96" name="Text Placeholder 2">
            <a:extLst>
              <a:ext uri="{FF2B5EF4-FFF2-40B4-BE49-F238E27FC236}">
                <a16:creationId xmlns:a16="http://schemas.microsoft.com/office/drawing/2014/main" id="{1EF552C9-9541-C181-E168-46CF284610EE}"/>
              </a:ext>
            </a:extLst>
          </p:cNvPr>
          <p:cNvSpPr>
            <a:spLocks/>
          </p:cNvSpPr>
          <p:nvPr>
            <p:custDataLst>
              <p:tags r:id="rId17"/>
            </p:custDataLst>
          </p:nvPr>
        </p:nvSpPr>
        <p:spPr bwMode="gray">
          <a:xfrm>
            <a:off x="5832475" y="53276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67F742C3-EE7D-4306-BBE8-89F03C3C7AC8}" type="datetime'''''''''''''''''''''''''''''''''''''5'''''''''''">
              <a:rPr lang="en-IE" altLang="en-US" sz="800" smtClean="0">
                <a:effectLst/>
              </a:rPr>
              <a:pPr lvl="0" algn="r">
                <a:spcBef>
                  <a:spcPct val="0"/>
                </a:spcBef>
                <a:spcAft>
                  <a:spcPct val="0"/>
                </a:spcAft>
              </a:pPr>
              <a:t>5</a:t>
            </a:fld>
            <a:endParaRPr lang="en-IE" sz="800"/>
          </a:p>
        </p:txBody>
      </p:sp>
      <p:sp>
        <p:nvSpPr>
          <p:cNvPr id="53" name="Text Placeholder 2">
            <a:extLst>
              <a:ext uri="{FF2B5EF4-FFF2-40B4-BE49-F238E27FC236}">
                <a16:creationId xmlns:a16="http://schemas.microsoft.com/office/drawing/2014/main" id="{8E6C5427-FC29-C68D-A17F-7E06D9752A19}"/>
              </a:ext>
            </a:extLst>
          </p:cNvPr>
          <p:cNvSpPr>
            <a:spLocks/>
          </p:cNvSpPr>
          <p:nvPr>
            <p:custDataLst>
              <p:tags r:id="rId18"/>
            </p:custDataLst>
          </p:nvPr>
        </p:nvSpPr>
        <p:spPr bwMode="gray">
          <a:xfrm>
            <a:off x="5832475" y="5130800"/>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F598D56-193B-4F25-98E8-F933C9953E44}" type="datetime'''''''''''6'''''''''''''''''''">
              <a:rPr lang="en-IE" altLang="en-US" sz="800" smtClean="0">
                <a:effectLst/>
              </a:rPr>
              <a:pPr lvl="0" algn="r">
                <a:lnSpc>
                  <a:spcPct val="90000"/>
                </a:lnSpc>
                <a:spcBef>
                  <a:spcPct val="0"/>
                </a:spcBef>
                <a:spcAft>
                  <a:spcPct val="0"/>
                </a:spcAft>
              </a:pPr>
              <a:t>6</a:t>
            </a:fld>
            <a:endParaRPr lang="en-IE" sz="800"/>
          </a:p>
        </p:txBody>
      </p:sp>
      <p:sp>
        <p:nvSpPr>
          <p:cNvPr id="97" name="Text Placeholder 2">
            <a:extLst>
              <a:ext uri="{FF2B5EF4-FFF2-40B4-BE49-F238E27FC236}">
                <a16:creationId xmlns:a16="http://schemas.microsoft.com/office/drawing/2014/main" id="{FFF46CB4-D77B-116E-CA0D-E022A8FD6C22}"/>
              </a:ext>
            </a:extLst>
          </p:cNvPr>
          <p:cNvSpPr>
            <a:spLocks/>
          </p:cNvSpPr>
          <p:nvPr>
            <p:custDataLst>
              <p:tags r:id="rId19"/>
            </p:custDataLst>
          </p:nvPr>
        </p:nvSpPr>
        <p:spPr bwMode="gray">
          <a:xfrm>
            <a:off x="5832475" y="4895850"/>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768040DF-AF5B-481A-BCA4-104EAF0F90C4}" type="datetime'''7'''''''''''''">
              <a:rPr lang="en-IE" altLang="en-US" sz="800" smtClean="0">
                <a:effectLst/>
              </a:rPr>
              <a:pPr lvl="0" algn="r">
                <a:spcBef>
                  <a:spcPct val="0"/>
                </a:spcBef>
                <a:spcAft>
                  <a:spcPct val="0"/>
                </a:spcAft>
              </a:pPr>
              <a:t>7</a:t>
            </a:fld>
            <a:endParaRPr lang="en-IE" sz="800"/>
          </a:p>
        </p:txBody>
      </p:sp>
      <p:sp>
        <p:nvSpPr>
          <p:cNvPr id="55" name="Text Placeholder 2">
            <a:extLst>
              <a:ext uri="{FF2B5EF4-FFF2-40B4-BE49-F238E27FC236}">
                <a16:creationId xmlns:a16="http://schemas.microsoft.com/office/drawing/2014/main" id="{1EC0EFAE-6ED1-51B7-AEFA-450AA3F0A525}"/>
              </a:ext>
            </a:extLst>
          </p:cNvPr>
          <p:cNvSpPr>
            <a:spLocks/>
          </p:cNvSpPr>
          <p:nvPr>
            <p:custDataLst>
              <p:tags r:id="rId20"/>
            </p:custDataLst>
          </p:nvPr>
        </p:nvSpPr>
        <p:spPr bwMode="gray">
          <a:xfrm>
            <a:off x="5832475" y="4700588"/>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7B4AC13C-82C8-4821-875C-8994B3CEBAAC}" type="datetime'''''''''''''''''8'''''''''''''''''''''''''''''''''''''''''">
              <a:rPr lang="en-IE" altLang="en-US" sz="800" smtClean="0">
                <a:effectLst/>
              </a:rPr>
              <a:pPr lvl="0" algn="r">
                <a:lnSpc>
                  <a:spcPct val="90000"/>
                </a:lnSpc>
                <a:spcBef>
                  <a:spcPct val="0"/>
                </a:spcBef>
                <a:spcAft>
                  <a:spcPct val="0"/>
                </a:spcAft>
              </a:pPr>
              <a:t>8</a:t>
            </a:fld>
            <a:endParaRPr lang="en-IE" sz="800"/>
          </a:p>
        </p:txBody>
      </p:sp>
      <p:sp>
        <p:nvSpPr>
          <p:cNvPr id="98" name="Text Placeholder 2">
            <a:extLst>
              <a:ext uri="{FF2B5EF4-FFF2-40B4-BE49-F238E27FC236}">
                <a16:creationId xmlns:a16="http://schemas.microsoft.com/office/drawing/2014/main" id="{7CF34F72-F1EC-684B-39A4-45DE950DE982}"/>
              </a:ext>
            </a:extLst>
          </p:cNvPr>
          <p:cNvSpPr>
            <a:spLocks/>
          </p:cNvSpPr>
          <p:nvPr>
            <p:custDataLst>
              <p:tags r:id="rId21"/>
            </p:custDataLst>
          </p:nvPr>
        </p:nvSpPr>
        <p:spPr bwMode="gray">
          <a:xfrm>
            <a:off x="5832475" y="4465638"/>
            <a:ext cx="58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7C6DFA4-DADF-4595-96DD-889DC55F8F84}" type="datetime'''''''''''''''''''''''''''''''''''''''''''''''''9'">
              <a:rPr lang="en-IE" altLang="en-US" sz="800" smtClean="0">
                <a:effectLst/>
              </a:rPr>
              <a:pPr lvl="0" algn="r">
                <a:spcBef>
                  <a:spcPct val="0"/>
                </a:spcBef>
                <a:spcAft>
                  <a:spcPct val="0"/>
                </a:spcAft>
              </a:pPr>
              <a:t>9</a:t>
            </a:fld>
            <a:endParaRPr lang="en-IE" sz="800"/>
          </a:p>
        </p:txBody>
      </p:sp>
      <p:sp>
        <p:nvSpPr>
          <p:cNvPr id="1067" name="Text Placeholder 2">
            <a:extLst>
              <a:ext uri="{FF2B5EF4-FFF2-40B4-BE49-F238E27FC236}">
                <a16:creationId xmlns:a16="http://schemas.microsoft.com/office/drawing/2014/main" id="{A572B494-EF26-912E-D65C-DB5463E7D0C2}"/>
              </a:ext>
            </a:extLst>
          </p:cNvPr>
          <p:cNvSpPr>
            <a:spLocks/>
          </p:cNvSpPr>
          <p:nvPr>
            <p:custDataLst>
              <p:tags r:id="rId22"/>
            </p:custDataLst>
          </p:nvPr>
        </p:nvSpPr>
        <p:spPr bwMode="auto">
          <a:xfrm>
            <a:off x="5532438" y="4811713"/>
            <a:ext cx="219075" cy="13890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sz="800">
                <a:ea typeface="Open Sans" panose="020B0606030504020204" pitchFamily="34" charset="0"/>
                <a:cs typeface="Open Sans" panose="020B0606030504020204" pitchFamily="34" charset="0"/>
              </a:rPr>
              <a:t>Henry Hub Natural Gas Price </a:t>
            </a:r>
          </a:p>
          <a:p>
            <a:pPr marL="0" indent="0" algn="ctr">
              <a:spcBef>
                <a:spcPct val="0"/>
              </a:spcBef>
              <a:spcAft>
                <a:spcPct val="0"/>
              </a:spcAft>
              <a:buNone/>
            </a:pPr>
            <a:r>
              <a:rPr lang="en-US" sz="800">
                <a:ea typeface="Open Sans" panose="020B0606030504020204" pitchFamily="34" charset="0"/>
                <a:cs typeface="Open Sans" panose="020B0606030504020204" pitchFamily="34" charset="0"/>
              </a:rPr>
              <a:t>($ per million BTU) </a:t>
            </a:r>
            <a:endParaRPr lang="en-IE" sz="800">
              <a:ea typeface="Open Sans" panose="020B0606030504020204" pitchFamily="34" charset="0"/>
              <a:cs typeface="Open Sans" panose="020B0606030504020204" pitchFamily="34" charset="0"/>
            </a:endParaRPr>
          </a:p>
        </p:txBody>
      </p:sp>
      <p:sp>
        <p:nvSpPr>
          <p:cNvPr id="1113" name="矩形: 圆角 3">
            <a:extLst>
              <a:ext uri="{FF2B5EF4-FFF2-40B4-BE49-F238E27FC236}">
                <a16:creationId xmlns:a16="http://schemas.microsoft.com/office/drawing/2014/main" id="{B23E268F-602B-ED0A-B0F3-C59A121A2634}"/>
              </a:ext>
            </a:extLst>
          </p:cNvPr>
          <p:cNvSpPr/>
          <p:nvPr/>
        </p:nvSpPr>
        <p:spPr>
          <a:xfrm>
            <a:off x="5505450" y="4105994"/>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US Gas Price Outlook</a:t>
            </a:r>
          </a:p>
        </p:txBody>
      </p:sp>
      <p:sp>
        <p:nvSpPr>
          <p:cNvPr id="1247" name="矩形: 圆角 3">
            <a:extLst>
              <a:ext uri="{FF2B5EF4-FFF2-40B4-BE49-F238E27FC236}">
                <a16:creationId xmlns:a16="http://schemas.microsoft.com/office/drawing/2014/main" id="{239BA415-9793-A5DD-6573-CDB5785FB094}"/>
              </a:ext>
            </a:extLst>
          </p:cNvPr>
          <p:cNvSpPr/>
          <p:nvPr/>
        </p:nvSpPr>
        <p:spPr>
          <a:xfrm>
            <a:off x="7831138" y="4105994"/>
            <a:ext cx="2160000" cy="194925"/>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defTabSz="844083">
              <a:buClr>
                <a:srgbClr val="FFFFFF"/>
              </a:buClr>
            </a:pPr>
            <a:r>
              <a:rPr lang="en-US" altLang="zh-CN" sz="1100" b="1">
                <a:solidFill>
                  <a:srgbClr val="013565"/>
                </a:solidFill>
                <a:latin typeface="Playfair Display"/>
                <a:ea typeface="MS PGothic"/>
              </a:rPr>
              <a:t>Total US Installed Solar Capacity</a:t>
            </a:r>
          </a:p>
        </p:txBody>
      </p:sp>
      <p:sp>
        <p:nvSpPr>
          <p:cNvPr id="1294" name="矩形 24">
            <a:extLst>
              <a:ext uri="{FF2B5EF4-FFF2-40B4-BE49-F238E27FC236}">
                <a16:creationId xmlns:a16="http://schemas.microsoft.com/office/drawing/2014/main" id="{3B69538D-FC97-7E09-D454-A2FB219302A2}"/>
              </a:ext>
            </a:extLst>
          </p:cNvPr>
          <p:cNvSpPr/>
          <p:nvPr/>
        </p:nvSpPr>
        <p:spPr>
          <a:xfrm>
            <a:off x="5503387" y="2631268"/>
            <a:ext cx="4495935" cy="1273982"/>
          </a:xfrm>
          <a:prstGeom prst="rect">
            <a:avLst/>
          </a:prstGeom>
          <a:solidFill>
            <a:srgbClr val="F2F2F2"/>
          </a:solidFill>
          <a:ln>
            <a:noFill/>
          </a:ln>
          <a:effectLst>
            <a:outerShdw blurRad="50800" dist="50800" dir="2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IE" sz="881" b="1">
                <a:solidFill>
                  <a:srgbClr val="002060"/>
                </a:solidFill>
                <a:latin typeface="Open Sans"/>
                <a:ea typeface="Open Sans"/>
                <a:cs typeface="Open Sans"/>
              </a:rPr>
              <a:t>New Frontiers</a:t>
            </a:r>
          </a:p>
          <a:p>
            <a:pPr marL="104698" indent="-251831">
              <a:spcBef>
                <a:spcPts val="529"/>
              </a:spcBef>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2026 </a:t>
            </a:r>
            <a:r>
              <a:rPr lang="en-IE" sz="881" b="1">
                <a:solidFill>
                  <a:schemeClr val="accent1">
                    <a:lumMod val="75000"/>
                  </a:schemeClr>
                </a:solidFill>
                <a:latin typeface="Open Sans"/>
                <a:ea typeface="Open Sans"/>
                <a:cs typeface="Open Sans"/>
              </a:rPr>
              <a:t>expansion of CAISO</a:t>
            </a:r>
            <a:r>
              <a:rPr lang="en-IE" sz="881">
                <a:solidFill>
                  <a:schemeClr val="tx1"/>
                </a:solidFill>
                <a:latin typeface="Open Sans"/>
                <a:ea typeface="Open Sans"/>
                <a:cs typeface="Open Sans"/>
              </a:rPr>
              <a:t> day ahead market</a:t>
            </a:r>
          </a:p>
          <a:p>
            <a:pPr marL="104650" indent="-251831">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Nevada transmission </a:t>
            </a:r>
            <a:r>
              <a:rPr lang="en-IE" sz="881" b="1">
                <a:solidFill>
                  <a:schemeClr val="accent1">
                    <a:lumMod val="75000"/>
                  </a:schemeClr>
                </a:solidFill>
                <a:latin typeface="Open Sans"/>
                <a:ea typeface="Open Sans"/>
                <a:cs typeface="Open Sans"/>
              </a:rPr>
              <a:t>operators joining an RTO by 2030</a:t>
            </a:r>
          </a:p>
          <a:p>
            <a:pPr marL="104650" indent="-251831">
              <a:spcAft>
                <a:spcPts val="900"/>
              </a:spcAft>
              <a:buClr>
                <a:srgbClr val="00B050"/>
              </a:buClr>
              <a:buFont typeface="Wingdings" panose="05000000000000000000" pitchFamily="2" charset="2"/>
              <a:buChar char="ü"/>
            </a:pPr>
            <a:r>
              <a:rPr lang="en-IE" sz="881">
                <a:solidFill>
                  <a:schemeClr val="tx1"/>
                </a:solidFill>
                <a:latin typeface="Open Sans"/>
                <a:ea typeface="Open Sans"/>
                <a:cs typeface="Open Sans"/>
              </a:rPr>
              <a:t>North/South Carolina Gov examining RTO membership</a:t>
            </a:r>
          </a:p>
        </p:txBody>
      </p:sp>
      <p:sp>
        <p:nvSpPr>
          <p:cNvPr id="25" name="Title 6">
            <a:extLst>
              <a:ext uri="{FF2B5EF4-FFF2-40B4-BE49-F238E27FC236}">
                <a16:creationId xmlns:a16="http://schemas.microsoft.com/office/drawing/2014/main" id="{72CB834D-E309-C507-6254-CFADDE68160B}"/>
              </a:ext>
            </a:extLst>
          </p:cNvPr>
          <p:cNvSpPr txBox="1">
            <a:spLocks/>
          </p:cNvSpPr>
          <p:nvPr/>
        </p:nvSpPr>
        <p:spPr>
          <a:xfrm>
            <a:off x="738664" y="414000"/>
            <a:ext cx="7455595" cy="580772"/>
          </a:xfrm>
          <a:prstGeom prst="rect">
            <a:avLst/>
          </a:prstGeom>
        </p:spPr>
        <p:txBody>
          <a:bodyPr vert="horz" lIns="0" tIns="0" rIns="0" bIns="0" rtlCol="0" anchor="b">
            <a:noAutofit/>
          </a:bodyPr>
          <a:lstStyle>
            <a:lvl1pPr algn="l" defTabSz="1005840" rtl="0" eaLnBrk="1" latinLnBrk="0" hangingPunct="1">
              <a:lnSpc>
                <a:spcPct val="90000"/>
              </a:lnSpc>
              <a:spcBef>
                <a:spcPct val="0"/>
              </a:spcBef>
              <a:buNone/>
              <a:defRPr sz="2000" b="1" kern="1200">
                <a:solidFill>
                  <a:schemeClr val="tx1"/>
                </a:solidFill>
                <a:latin typeface="+mj-lt"/>
                <a:ea typeface="+mj-ea"/>
                <a:cs typeface="+mj-cs"/>
              </a:defRPr>
            </a:lvl1pPr>
          </a:lstStyle>
          <a:p>
            <a:r>
              <a:rPr lang="en-US"/>
              <a:t>Solar Energy Market</a:t>
            </a:r>
            <a:r>
              <a:rPr lang="en-US" b="0"/>
              <a:t> | Structural Shifts in Electrification and Power Market Driving Sustained Industry Growth</a:t>
            </a:r>
          </a:p>
        </p:txBody>
      </p:sp>
      <p:sp>
        <p:nvSpPr>
          <p:cNvPr id="2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55C27D49-4E25-3356-AD1E-FEC51797E657}"/>
              </a:ext>
            </a:extLst>
          </p:cNvPr>
          <p:cNvSpPr>
            <a:spLocks noChangeArrowheads="1"/>
          </p:cNvSpPr>
          <p:nvPr/>
        </p:nvSpPr>
        <p:spPr bwMode="gray">
          <a:xfrm>
            <a:off x="818469" y="4059827"/>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Why Solar … and Why CdTe?</a:t>
            </a:r>
          </a:p>
        </p:txBody>
      </p:sp>
      <p:sp>
        <p:nvSpPr>
          <p:cNvPr id="27"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18E61DF2-5A3F-A256-015C-5C9E1347D3BC}"/>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GB" sz="1400" b="1">
                <a:solidFill>
                  <a:srgbClr val="003868"/>
                </a:solidFill>
                <a:latin typeface="Playfair Display"/>
                <a:ea typeface="MS PGothic"/>
                <a:cs typeface="Arial"/>
              </a:rPr>
              <a:t>Global Energy Trends</a:t>
            </a:r>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3273197C-9551-97AF-274E-2DBB5D821ABF}"/>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US Wholesale Power Market Opportunity</a:t>
            </a:r>
          </a:p>
        </p:txBody>
      </p:sp>
      <p:sp>
        <p:nvSpPr>
          <p:cNvPr id="32" name="Rectangle 31">
            <a:extLst>
              <a:ext uri="{FF2B5EF4-FFF2-40B4-BE49-F238E27FC236}">
                <a16:creationId xmlns:a16="http://schemas.microsoft.com/office/drawing/2014/main" id="{E66FE5C0-946F-43E7-25DF-14679D8E3115}"/>
              </a:ext>
            </a:extLst>
          </p:cNvPr>
          <p:cNvSpPr/>
          <p:nvPr/>
        </p:nvSpPr>
        <p:spPr>
          <a:xfrm>
            <a:off x="747960" y="1482137"/>
            <a:ext cx="4479566" cy="1256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Structural shift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towards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electrification</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Demand driven by Heating, Transport, Automation, and Data Centre demand. Forecasted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Data Centre demand CAGR of 18% to 2030</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Energy Security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is a policy priority. Expand domestic generation, reduce fuel imports and supply chain risk</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LCOE has fallen rapidly</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and is now leading in the US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Solar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PV rollout surged 85% and 33% in 2023 and 2024</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respectively, with Asia-Pacific contributing 70% of this</a:t>
            </a:r>
          </a:p>
          <a:p>
            <a:pPr marL="171450" indent="-171450">
              <a:spcAft>
                <a:spcPts val="200"/>
              </a:spcAft>
              <a:buClr>
                <a:schemeClr val="accent1"/>
              </a:buClr>
              <a:buFont typeface="Wingdings" panose="05000000000000000000" pitchFamily="2" charset="2"/>
              <a:buChar char="§"/>
            </a:pP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45X and ITC</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create strong manufacturing + project-level incentives</a:t>
            </a:r>
          </a:p>
          <a:p>
            <a:pPr marL="171450" indent="-171450">
              <a:spcAft>
                <a:spcPts val="2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offers 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premium return in wholesale markets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where marginal price is most often set by higher LCOE Gas-fired generators</a:t>
            </a:r>
          </a:p>
        </p:txBody>
      </p:sp>
      <p:sp>
        <p:nvSpPr>
          <p:cNvPr id="33" name="Rectangle 32">
            <a:extLst>
              <a:ext uri="{FF2B5EF4-FFF2-40B4-BE49-F238E27FC236}">
                <a16:creationId xmlns:a16="http://schemas.microsoft.com/office/drawing/2014/main" id="{B84E665A-CD41-D95D-3645-9A7A3CF84CDE}"/>
              </a:ext>
            </a:extLst>
          </p:cNvPr>
          <p:cNvSpPr/>
          <p:nvPr/>
        </p:nvSpPr>
        <p:spPr>
          <a:xfrm>
            <a:off x="5519756" y="1537275"/>
            <a:ext cx="4479566" cy="10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7 Wholesale Markets and 3 Regions with fractured or vertically integrated regulated monopolies</a:t>
            </a:r>
          </a:p>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Global oversupply from China/SEA but US regulatory barriers (FEOC, AD/CVD, Section 201, Section 232)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protect domestic ASPs</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4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Solar uptake fastest in competitive wholesale markets due to </a:t>
            </a: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low LCOE</a:t>
            </a:r>
          </a:p>
          <a:p>
            <a:pPr marL="171450" indent="-171450">
              <a:spcAft>
                <a:spcPts val="400"/>
              </a:spcAft>
              <a:buClr>
                <a:schemeClr val="accent1"/>
              </a:buClr>
              <a:buFont typeface="Wingdings" panose="05000000000000000000" pitchFamily="2" charset="2"/>
              <a:buChar char="§"/>
            </a:pPr>
            <a:r>
              <a:rPr lang="en-US" sz="9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Structural shift towards competition and deregulation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92" name="Rectangle 91">
            <a:extLst>
              <a:ext uri="{FF2B5EF4-FFF2-40B4-BE49-F238E27FC236}">
                <a16:creationId xmlns:a16="http://schemas.microsoft.com/office/drawing/2014/main" id="{70F92CFC-914E-7B00-ED2B-5955EF8EAEDB}"/>
              </a:ext>
            </a:extLst>
          </p:cNvPr>
          <p:cNvSpPr/>
          <p:nvPr/>
        </p:nvSpPr>
        <p:spPr>
          <a:xfrm>
            <a:off x="10941822" y="1139978"/>
            <a:ext cx="2240210" cy="1054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800">
                <a:latin typeface="Open Sans" panose="020B0606030504020204" pitchFamily="34" charset="0"/>
                <a:ea typeface="Open Sans" panose="020B0606030504020204" pitchFamily="34" charset="0"/>
                <a:cs typeface="Open Sans" panose="020B0606030504020204" pitchFamily="34" charset="0"/>
              </a:rPr>
              <a:t>To-Do’s:</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Check average selling price of modules</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Highlight bold</a:t>
            </a:r>
          </a:p>
          <a:p>
            <a:pPr marL="171450" indent="-171450">
              <a:buFontTx/>
              <a:buChar char="-"/>
            </a:pPr>
            <a:r>
              <a:rPr lang="en-IE" sz="800" b="1">
                <a:highlight>
                  <a:srgbClr val="00FF00"/>
                </a:highlight>
                <a:latin typeface="Open Sans" panose="020B0606030504020204" pitchFamily="34" charset="0"/>
                <a:ea typeface="Open Sans" panose="020B0606030504020204" pitchFamily="34" charset="0"/>
                <a:cs typeface="Open Sans" panose="020B0606030504020204" pitchFamily="34" charset="0"/>
              </a:rPr>
              <a:t>Cut on bullets! To much text currently</a:t>
            </a:r>
          </a:p>
          <a:p>
            <a:pPr marL="171450" indent="-171450">
              <a:buFontTx/>
              <a:buChar char="-"/>
            </a:pPr>
            <a:r>
              <a:rPr lang="en-IE" sz="800">
                <a:highlight>
                  <a:srgbClr val="00FF00"/>
                </a:highlight>
                <a:latin typeface="Open Sans" panose="020B0606030504020204" pitchFamily="34" charset="0"/>
                <a:ea typeface="Open Sans" panose="020B0606030504020204" pitchFamily="34" charset="0"/>
                <a:cs typeface="Open Sans" panose="020B0606030504020204" pitchFamily="34" charset="0"/>
              </a:rPr>
              <a:t>Find more suitable logos</a:t>
            </a:r>
          </a:p>
        </p:txBody>
      </p:sp>
      <p:graphicFrame>
        <p:nvGraphicFramePr>
          <p:cNvPr id="22" name="Chart 21">
            <a:extLst>
              <a:ext uri="{FF2B5EF4-FFF2-40B4-BE49-F238E27FC236}">
                <a16:creationId xmlns:a16="http://schemas.microsoft.com/office/drawing/2014/main" id="{3974BFEB-D40E-6802-CC52-F49FDB28A32C}"/>
              </a:ext>
            </a:extLst>
          </p:cNvPr>
          <p:cNvGraphicFramePr/>
          <p:nvPr>
            <p:custDataLst>
              <p:tags r:id="rId23"/>
            </p:custDataLst>
            <p:extLst>
              <p:ext uri="{D42A27DB-BD31-4B8C-83A1-F6EECF244321}">
                <p14:modId xmlns:p14="http://schemas.microsoft.com/office/powerpoint/2010/main" val="2315025423"/>
              </p:ext>
            </p:extLst>
          </p:nvPr>
        </p:nvGraphicFramePr>
        <p:xfrm>
          <a:off x="8205788" y="4383088"/>
          <a:ext cx="1811337" cy="2174875"/>
        </p:xfrm>
        <a:graphic>
          <a:graphicData uri="http://schemas.openxmlformats.org/drawingml/2006/chart">
            <c:chart xmlns:c="http://schemas.openxmlformats.org/drawingml/2006/chart" xmlns:r="http://schemas.openxmlformats.org/officeDocument/2006/relationships" r:id="rId63"/>
          </a:graphicData>
        </a:graphic>
      </p:graphicFrame>
      <p:sp>
        <p:nvSpPr>
          <p:cNvPr id="1397" name="Text Placeholder 2">
            <a:extLst>
              <a:ext uri="{FF2B5EF4-FFF2-40B4-BE49-F238E27FC236}">
                <a16:creationId xmlns:a16="http://schemas.microsoft.com/office/drawing/2014/main" id="{F5B3BF30-3649-17D8-6F97-9D4B9243C202}"/>
              </a:ext>
            </a:extLst>
          </p:cNvPr>
          <p:cNvSpPr>
            <a:spLocks/>
          </p:cNvSpPr>
          <p:nvPr>
            <p:custDataLst>
              <p:tags r:id="rId24"/>
            </p:custDataLst>
          </p:nvPr>
        </p:nvSpPr>
        <p:spPr bwMode="gray">
          <a:xfrm>
            <a:off x="8162925" y="6424613"/>
            <a:ext cx="58738"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E785C36A-916E-4FC0-9993-4131B64AF8AD}" type="datetime'0'''''''''''''''''''''''''''''''''">
              <a:rPr lang="en-IE" altLang="en-US" sz="800" smtClean="0">
                <a:effectLst/>
                <a:ea typeface="+mn-ea"/>
                <a:cs typeface="+mn-cs"/>
              </a:rPr>
              <a:pPr lvl="0" algn="r">
                <a:lnSpc>
                  <a:spcPct val="90000"/>
                </a:lnSpc>
                <a:spcBef>
                  <a:spcPct val="0"/>
                </a:spcBef>
                <a:spcAft>
                  <a:spcPct val="0"/>
                </a:spcAft>
              </a:pPr>
              <a:t>0</a:t>
            </a:fld>
            <a:endParaRPr lang="en-IE" sz="800">
              <a:ea typeface="+mn-ea"/>
              <a:cs typeface="+mn-cs"/>
            </a:endParaRPr>
          </a:p>
        </p:txBody>
      </p:sp>
      <p:sp>
        <p:nvSpPr>
          <p:cNvPr id="1398" name="Text Placeholder 2">
            <a:extLst>
              <a:ext uri="{FF2B5EF4-FFF2-40B4-BE49-F238E27FC236}">
                <a16:creationId xmlns:a16="http://schemas.microsoft.com/office/drawing/2014/main" id="{8B663B24-D652-41E0-582F-0793487CADE8}"/>
              </a:ext>
            </a:extLst>
          </p:cNvPr>
          <p:cNvSpPr>
            <a:spLocks/>
          </p:cNvSpPr>
          <p:nvPr>
            <p:custDataLst>
              <p:tags r:id="rId25"/>
            </p:custDataLst>
          </p:nvPr>
        </p:nvSpPr>
        <p:spPr bwMode="gray">
          <a:xfrm>
            <a:off x="8104188" y="6223000"/>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34469F8-499B-4D48-8D09-6A8CC58F9D49}" type="datetime'''''''''''''''''''''''''''''''''''''''''20'''''''''''''''''">
              <a:rPr lang="en-IE" altLang="en-US" sz="800" smtClean="0">
                <a:effectLst/>
                <a:ea typeface="+mn-ea"/>
                <a:cs typeface="+mn-cs"/>
              </a:rPr>
              <a:pPr lvl="0" algn="r">
                <a:spcBef>
                  <a:spcPct val="0"/>
                </a:spcBef>
                <a:spcAft>
                  <a:spcPct val="0"/>
                </a:spcAft>
              </a:pPr>
              <a:t>20</a:t>
            </a:fld>
            <a:endParaRPr lang="en-IE" sz="800">
              <a:ea typeface="+mn-ea"/>
              <a:cs typeface="+mn-cs"/>
            </a:endParaRPr>
          </a:p>
        </p:txBody>
      </p:sp>
      <p:sp>
        <p:nvSpPr>
          <p:cNvPr id="1400" name="Text Placeholder 2">
            <a:extLst>
              <a:ext uri="{FF2B5EF4-FFF2-40B4-BE49-F238E27FC236}">
                <a16:creationId xmlns:a16="http://schemas.microsoft.com/office/drawing/2014/main" id="{A15A3785-1A0E-75F9-112C-B6E12541F4A0}"/>
              </a:ext>
            </a:extLst>
          </p:cNvPr>
          <p:cNvSpPr>
            <a:spLocks/>
          </p:cNvSpPr>
          <p:nvPr>
            <p:custDataLst>
              <p:tags r:id="rId26"/>
            </p:custDataLst>
          </p:nvPr>
        </p:nvSpPr>
        <p:spPr bwMode="gray">
          <a:xfrm>
            <a:off x="8104188" y="6040438"/>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1BB2ABAF-BB57-4D7A-A0DC-8E02C8F12A69}" type="datetime'''''''''''''''''''''''''''''4''0'''''''''''''''''''''''''">
              <a:rPr lang="en-IE" altLang="en-US" sz="800" smtClean="0">
                <a:effectLst/>
                <a:ea typeface="+mn-ea"/>
                <a:cs typeface="+mn-cs"/>
              </a:rPr>
              <a:pPr lvl="0" algn="r">
                <a:spcBef>
                  <a:spcPct val="0"/>
                </a:spcBef>
                <a:spcAft>
                  <a:spcPct val="0"/>
                </a:spcAft>
              </a:pPr>
              <a:t>40</a:t>
            </a:fld>
            <a:endParaRPr lang="en-IE" sz="800">
              <a:ea typeface="+mn-ea"/>
              <a:cs typeface="+mn-cs"/>
            </a:endParaRPr>
          </a:p>
        </p:txBody>
      </p:sp>
      <p:sp>
        <p:nvSpPr>
          <p:cNvPr id="1401" name="Text Placeholder 2">
            <a:extLst>
              <a:ext uri="{FF2B5EF4-FFF2-40B4-BE49-F238E27FC236}">
                <a16:creationId xmlns:a16="http://schemas.microsoft.com/office/drawing/2014/main" id="{85F46467-8602-CB67-7EBF-E1563A126E5C}"/>
              </a:ext>
            </a:extLst>
          </p:cNvPr>
          <p:cNvSpPr>
            <a:spLocks/>
          </p:cNvSpPr>
          <p:nvPr>
            <p:custDataLst>
              <p:tags r:id="rId27"/>
            </p:custDataLst>
          </p:nvPr>
        </p:nvSpPr>
        <p:spPr bwMode="gray">
          <a:xfrm>
            <a:off x="8104188" y="5857875"/>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054CB0EA-1BC1-4599-8299-4B23BA7F1DFA}" type="datetime'''''''''''''6''''''''''''''''''''''''''''''0'''''">
              <a:rPr lang="en-IE" altLang="en-US" sz="800" smtClean="0">
                <a:effectLst/>
                <a:ea typeface="+mn-ea"/>
                <a:cs typeface="+mn-cs"/>
              </a:rPr>
              <a:pPr lvl="0" algn="r">
                <a:spcBef>
                  <a:spcPct val="0"/>
                </a:spcBef>
                <a:spcAft>
                  <a:spcPct val="0"/>
                </a:spcAft>
              </a:pPr>
              <a:t>60</a:t>
            </a:fld>
            <a:endParaRPr lang="en-IE" sz="800">
              <a:ea typeface="+mn-ea"/>
              <a:cs typeface="+mn-cs"/>
            </a:endParaRPr>
          </a:p>
        </p:txBody>
      </p:sp>
      <p:sp>
        <p:nvSpPr>
          <p:cNvPr id="1402" name="Text Placeholder 2">
            <a:extLst>
              <a:ext uri="{FF2B5EF4-FFF2-40B4-BE49-F238E27FC236}">
                <a16:creationId xmlns:a16="http://schemas.microsoft.com/office/drawing/2014/main" id="{9F440F92-88DC-15FF-803E-C88F4D5BE9D5}"/>
              </a:ext>
            </a:extLst>
          </p:cNvPr>
          <p:cNvSpPr>
            <a:spLocks/>
          </p:cNvSpPr>
          <p:nvPr>
            <p:custDataLst>
              <p:tags r:id="rId28"/>
            </p:custDataLst>
          </p:nvPr>
        </p:nvSpPr>
        <p:spPr bwMode="gray">
          <a:xfrm>
            <a:off x="8104188" y="5675313"/>
            <a:ext cx="117475"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B32F1183-DD58-4F64-8B2B-80588B825F80}" type="datetime'''''''''''''''''''''''8''''0'''''''''''''''''''''''''''''">
              <a:rPr lang="en-IE" altLang="en-US" sz="800" smtClean="0">
                <a:effectLst/>
                <a:ea typeface="+mn-ea"/>
                <a:cs typeface="+mn-cs"/>
              </a:rPr>
              <a:pPr lvl="0" algn="r">
                <a:spcBef>
                  <a:spcPct val="0"/>
                </a:spcBef>
                <a:spcAft>
                  <a:spcPct val="0"/>
                </a:spcAft>
              </a:pPr>
              <a:t>80</a:t>
            </a:fld>
            <a:endParaRPr lang="en-IE" sz="800">
              <a:ea typeface="+mn-ea"/>
              <a:cs typeface="+mn-cs"/>
            </a:endParaRPr>
          </a:p>
        </p:txBody>
      </p:sp>
      <p:sp>
        <p:nvSpPr>
          <p:cNvPr id="1403" name="Text Placeholder 2">
            <a:extLst>
              <a:ext uri="{FF2B5EF4-FFF2-40B4-BE49-F238E27FC236}">
                <a16:creationId xmlns:a16="http://schemas.microsoft.com/office/drawing/2014/main" id="{6158B151-D164-7458-89B9-2EC47F3A7631}"/>
              </a:ext>
            </a:extLst>
          </p:cNvPr>
          <p:cNvSpPr>
            <a:spLocks/>
          </p:cNvSpPr>
          <p:nvPr>
            <p:custDataLst>
              <p:tags r:id="rId29"/>
            </p:custDataLst>
          </p:nvPr>
        </p:nvSpPr>
        <p:spPr bwMode="gray">
          <a:xfrm>
            <a:off x="8045450" y="5511800"/>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F2A033B1-6B08-4BA9-8284-BE2E06462342}" type="datetime'''''''''''''''''''''''''''1''''''0''''''0'''''''''''''''''''''">
              <a:rPr lang="en-IE" altLang="en-US" sz="800" smtClean="0">
                <a:effectLst/>
                <a:ea typeface="+mn-ea"/>
                <a:cs typeface="+mn-cs"/>
              </a:rPr>
              <a:pPr lvl="0" algn="r">
                <a:lnSpc>
                  <a:spcPct val="90000"/>
                </a:lnSpc>
                <a:spcBef>
                  <a:spcPct val="0"/>
                </a:spcBef>
                <a:spcAft>
                  <a:spcPct val="0"/>
                </a:spcAft>
              </a:pPr>
              <a:t>100</a:t>
            </a:fld>
            <a:endParaRPr lang="en-IE" sz="800">
              <a:ea typeface="+mn-ea"/>
              <a:cs typeface="+mn-cs"/>
            </a:endParaRPr>
          </a:p>
        </p:txBody>
      </p:sp>
      <p:sp>
        <p:nvSpPr>
          <p:cNvPr id="1404" name="Text Placeholder 2">
            <a:extLst>
              <a:ext uri="{FF2B5EF4-FFF2-40B4-BE49-F238E27FC236}">
                <a16:creationId xmlns:a16="http://schemas.microsoft.com/office/drawing/2014/main" id="{B75D6C50-B14A-4E9A-B21E-DA8E58B72390}"/>
              </a:ext>
            </a:extLst>
          </p:cNvPr>
          <p:cNvSpPr>
            <a:spLocks/>
          </p:cNvSpPr>
          <p:nvPr>
            <p:custDataLst>
              <p:tags r:id="rId30"/>
            </p:custDataLst>
          </p:nvPr>
        </p:nvSpPr>
        <p:spPr bwMode="gray">
          <a:xfrm>
            <a:off x="8045450" y="5308600"/>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8CC9923B-FB29-4524-9539-9D2B225F74CB}" type="datetime'''''''''1''''''''''''''''''2''''''''''''''''''''''''0'''''''">
              <a:rPr lang="en-IE" altLang="en-US" sz="800" smtClean="0">
                <a:effectLst/>
                <a:ea typeface="+mn-ea"/>
                <a:cs typeface="+mn-cs"/>
              </a:rPr>
              <a:pPr lvl="0" algn="r">
                <a:spcBef>
                  <a:spcPct val="0"/>
                </a:spcBef>
                <a:spcAft>
                  <a:spcPct val="0"/>
                </a:spcAft>
              </a:pPr>
              <a:t>120</a:t>
            </a:fld>
            <a:endParaRPr lang="en-IE" sz="800">
              <a:ea typeface="+mn-ea"/>
              <a:cs typeface="+mn-cs"/>
            </a:endParaRPr>
          </a:p>
        </p:txBody>
      </p:sp>
      <p:sp>
        <p:nvSpPr>
          <p:cNvPr id="1405" name="Text Placeholder 2">
            <a:extLst>
              <a:ext uri="{FF2B5EF4-FFF2-40B4-BE49-F238E27FC236}">
                <a16:creationId xmlns:a16="http://schemas.microsoft.com/office/drawing/2014/main" id="{D62CA27D-EFA5-3B1A-1792-1E442CDB78BD}"/>
              </a:ext>
            </a:extLst>
          </p:cNvPr>
          <p:cNvSpPr>
            <a:spLocks/>
          </p:cNvSpPr>
          <p:nvPr>
            <p:custDataLst>
              <p:tags r:id="rId31"/>
            </p:custDataLst>
          </p:nvPr>
        </p:nvSpPr>
        <p:spPr bwMode="gray">
          <a:xfrm>
            <a:off x="8045450" y="512603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ED7F83C6-BC5B-4ADE-AF03-3CBD656EF864}" type="datetime'''''''''''''''''''''''''1''''''''''''4''0'''''''">
              <a:rPr lang="en-IE" altLang="en-US" sz="800" smtClean="0">
                <a:effectLst/>
                <a:ea typeface="+mn-ea"/>
                <a:cs typeface="+mn-cs"/>
              </a:rPr>
              <a:pPr lvl="0" algn="r">
                <a:spcBef>
                  <a:spcPct val="0"/>
                </a:spcBef>
                <a:spcAft>
                  <a:spcPct val="0"/>
                </a:spcAft>
              </a:pPr>
              <a:t>140</a:t>
            </a:fld>
            <a:endParaRPr lang="en-IE" sz="800">
              <a:ea typeface="+mn-ea"/>
              <a:cs typeface="+mn-cs"/>
            </a:endParaRPr>
          </a:p>
        </p:txBody>
      </p:sp>
      <p:sp>
        <p:nvSpPr>
          <p:cNvPr id="1406" name="Text Placeholder 2">
            <a:extLst>
              <a:ext uri="{FF2B5EF4-FFF2-40B4-BE49-F238E27FC236}">
                <a16:creationId xmlns:a16="http://schemas.microsoft.com/office/drawing/2014/main" id="{A34D6B8C-7466-A75A-51D9-614978F4D173}"/>
              </a:ext>
            </a:extLst>
          </p:cNvPr>
          <p:cNvSpPr>
            <a:spLocks/>
          </p:cNvSpPr>
          <p:nvPr>
            <p:custDataLst>
              <p:tags r:id="rId32"/>
            </p:custDataLst>
          </p:nvPr>
        </p:nvSpPr>
        <p:spPr bwMode="gray">
          <a:xfrm>
            <a:off x="8045450" y="4943475"/>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17C8063-1BEC-47CF-85F7-709EF7544A9D}" type="datetime'''''''''''''''''''''''1''''''''''''''''6''''''0'''''''''''''''">
              <a:rPr lang="en-IE" altLang="en-US" sz="800" smtClean="0">
                <a:effectLst/>
                <a:ea typeface="+mn-ea"/>
                <a:cs typeface="+mn-cs"/>
              </a:rPr>
              <a:pPr lvl="0" algn="r">
                <a:spcBef>
                  <a:spcPct val="0"/>
                </a:spcBef>
                <a:spcAft>
                  <a:spcPct val="0"/>
                </a:spcAft>
              </a:pPr>
              <a:t>160</a:t>
            </a:fld>
            <a:endParaRPr lang="en-IE" sz="800">
              <a:ea typeface="+mn-ea"/>
              <a:cs typeface="+mn-cs"/>
            </a:endParaRPr>
          </a:p>
        </p:txBody>
      </p:sp>
      <p:sp>
        <p:nvSpPr>
          <p:cNvPr id="1407" name="Text Placeholder 2">
            <a:extLst>
              <a:ext uri="{FF2B5EF4-FFF2-40B4-BE49-F238E27FC236}">
                <a16:creationId xmlns:a16="http://schemas.microsoft.com/office/drawing/2014/main" id="{0E2AC1D4-1B70-879E-7FFD-EAD30C953C62}"/>
              </a:ext>
            </a:extLst>
          </p:cNvPr>
          <p:cNvSpPr>
            <a:spLocks/>
          </p:cNvSpPr>
          <p:nvPr>
            <p:custDataLst>
              <p:tags r:id="rId33"/>
            </p:custDataLst>
          </p:nvPr>
        </p:nvSpPr>
        <p:spPr bwMode="gray">
          <a:xfrm>
            <a:off x="8045450" y="4760913"/>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A74FBA4-0CB3-4CBE-9FFA-65E38A4D81CC}" type="datetime'''''''''''''''''''''''''''1''''''''''''''8''0'''''">
              <a:rPr lang="en-IE" altLang="en-US" sz="800" smtClean="0">
                <a:effectLst/>
                <a:ea typeface="+mn-ea"/>
                <a:cs typeface="+mn-cs"/>
              </a:rPr>
              <a:pPr lvl="0" algn="r">
                <a:spcBef>
                  <a:spcPct val="0"/>
                </a:spcBef>
                <a:spcAft>
                  <a:spcPct val="0"/>
                </a:spcAft>
              </a:pPr>
              <a:t>180</a:t>
            </a:fld>
            <a:endParaRPr lang="en-IE" sz="800">
              <a:ea typeface="+mn-ea"/>
              <a:cs typeface="+mn-cs"/>
            </a:endParaRPr>
          </a:p>
        </p:txBody>
      </p:sp>
      <p:sp>
        <p:nvSpPr>
          <p:cNvPr id="67" name="Text Placeholder 2">
            <a:extLst>
              <a:ext uri="{FF2B5EF4-FFF2-40B4-BE49-F238E27FC236}">
                <a16:creationId xmlns:a16="http://schemas.microsoft.com/office/drawing/2014/main" id="{0D488725-82A3-7ED6-BCE9-E1A791727A47}"/>
              </a:ext>
            </a:extLst>
          </p:cNvPr>
          <p:cNvSpPr>
            <a:spLocks/>
          </p:cNvSpPr>
          <p:nvPr>
            <p:custDataLst>
              <p:tags r:id="rId34"/>
            </p:custDataLst>
          </p:nvPr>
        </p:nvSpPr>
        <p:spPr bwMode="gray">
          <a:xfrm>
            <a:off x="8045450" y="4597400"/>
            <a:ext cx="176213" cy="1095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lnSpc>
                <a:spcPct val="90000"/>
              </a:lnSpc>
              <a:spcBef>
                <a:spcPct val="0"/>
              </a:spcBef>
              <a:spcAft>
                <a:spcPct val="0"/>
              </a:spcAft>
            </a:pPr>
            <a:fld id="{99865830-4399-4F47-99CD-B266CDA9D94B}" type="datetime'''''''''''2''''''0''''''''0'''''''''''''''''''''''''''''''''">
              <a:rPr lang="en-IE" altLang="en-US" sz="800" smtClean="0">
                <a:effectLst/>
                <a:ea typeface="+mn-ea"/>
                <a:cs typeface="+mn-cs"/>
              </a:rPr>
              <a:pPr lvl="0" algn="r">
                <a:lnSpc>
                  <a:spcPct val="90000"/>
                </a:lnSpc>
                <a:spcBef>
                  <a:spcPct val="0"/>
                </a:spcBef>
                <a:spcAft>
                  <a:spcPct val="0"/>
                </a:spcAft>
              </a:pPr>
              <a:t>200</a:t>
            </a:fld>
            <a:endParaRPr lang="en-IE" sz="800">
              <a:ea typeface="+mn-ea"/>
              <a:cs typeface="+mn-cs"/>
            </a:endParaRPr>
          </a:p>
        </p:txBody>
      </p:sp>
      <p:sp>
        <p:nvSpPr>
          <p:cNvPr id="68" name="Text Placeholder 2">
            <a:extLst>
              <a:ext uri="{FF2B5EF4-FFF2-40B4-BE49-F238E27FC236}">
                <a16:creationId xmlns:a16="http://schemas.microsoft.com/office/drawing/2014/main" id="{A1FF4B22-304C-B791-A683-DD4A1E0D749A}"/>
              </a:ext>
            </a:extLst>
          </p:cNvPr>
          <p:cNvSpPr>
            <a:spLocks/>
          </p:cNvSpPr>
          <p:nvPr>
            <p:custDataLst>
              <p:tags r:id="rId35"/>
            </p:custDataLst>
          </p:nvPr>
        </p:nvSpPr>
        <p:spPr bwMode="gray">
          <a:xfrm>
            <a:off x="8045450" y="4395788"/>
            <a:ext cx="176213"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3E245B56-B5C6-493D-BAAA-121868F27114}" type="datetime'''''''''2''''''''''''''20'''''''''''''''''''''''''''">
              <a:rPr lang="en-IE" altLang="en-US" sz="800" smtClean="0">
                <a:effectLst/>
                <a:ea typeface="+mn-ea"/>
                <a:cs typeface="+mn-cs"/>
              </a:rPr>
              <a:pPr lvl="0" algn="r">
                <a:spcBef>
                  <a:spcPct val="0"/>
                </a:spcBef>
                <a:spcAft>
                  <a:spcPct val="0"/>
                </a:spcAft>
              </a:pPr>
              <a:t>220</a:t>
            </a:fld>
            <a:endParaRPr lang="en-IE" sz="800">
              <a:ea typeface="+mn-ea"/>
              <a:cs typeface="+mn-cs"/>
            </a:endParaRPr>
          </a:p>
        </p:txBody>
      </p:sp>
      <p:sp>
        <p:nvSpPr>
          <p:cNvPr id="15" name="Text Placeholder 2">
            <a:extLst>
              <a:ext uri="{FF2B5EF4-FFF2-40B4-BE49-F238E27FC236}">
                <a16:creationId xmlns:a16="http://schemas.microsoft.com/office/drawing/2014/main" id="{5BB8556D-1A2B-C850-E2CA-B3CCC9D5F329}"/>
              </a:ext>
            </a:extLst>
          </p:cNvPr>
          <p:cNvSpPr>
            <a:spLocks/>
          </p:cNvSpPr>
          <p:nvPr>
            <p:custDataLst>
              <p:tags r:id="rId36"/>
            </p:custDataLst>
          </p:nvPr>
        </p:nvSpPr>
        <p:spPr bwMode="auto">
          <a:xfrm>
            <a:off x="7769225" y="5386388"/>
            <a:ext cx="133350" cy="168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r>
              <a:rPr lang="en-IE" altLang="en-US" sz="800">
                <a:effectLst/>
                <a:ea typeface="+mn-ea"/>
                <a:cs typeface="+mn-cs"/>
              </a:rPr>
              <a:t>GW</a:t>
            </a:r>
            <a:endParaRPr lang="en-IE" sz="800">
              <a:ea typeface="+mn-ea"/>
              <a:cs typeface="+mn-cs"/>
            </a:endParaRPr>
          </a:p>
        </p:txBody>
      </p:sp>
      <p:sp>
        <p:nvSpPr>
          <p:cNvPr id="1352" name="Text Placeholder 2">
            <a:extLst>
              <a:ext uri="{FF2B5EF4-FFF2-40B4-BE49-F238E27FC236}">
                <a16:creationId xmlns:a16="http://schemas.microsoft.com/office/drawing/2014/main" id="{28C49CC1-ABA4-F177-10B9-C4C049191850}"/>
              </a:ext>
            </a:extLst>
          </p:cNvPr>
          <p:cNvSpPr>
            <a:spLocks/>
          </p:cNvSpPr>
          <p:nvPr>
            <p:custDataLst>
              <p:tags r:id="rId37"/>
            </p:custDataLst>
          </p:nvPr>
        </p:nvSpPr>
        <p:spPr bwMode="auto">
          <a:xfrm>
            <a:off x="823436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019489B-6966-49E8-89DC-D1BF64FA3C6C}" type="datetime'2''''''''''''''''''''''''''''''''''''''0''''''1''''4'''''''''">
              <a:rPr lang="en-IE" altLang="en-US" sz="800" smtClean="0"/>
              <a:pPr marL="0" lvl="0" indent="0">
                <a:spcBef>
                  <a:spcPct val="0"/>
                </a:spcBef>
                <a:spcAft>
                  <a:spcPct val="0"/>
                </a:spcAft>
                <a:buNone/>
              </a:pPr>
              <a:t>2014</a:t>
            </a:fld>
            <a:endParaRPr lang="en-IE" sz="800"/>
          </a:p>
        </p:txBody>
      </p:sp>
      <p:sp>
        <p:nvSpPr>
          <p:cNvPr id="1353" name="Text Placeholder 2">
            <a:extLst>
              <a:ext uri="{FF2B5EF4-FFF2-40B4-BE49-F238E27FC236}">
                <a16:creationId xmlns:a16="http://schemas.microsoft.com/office/drawing/2014/main" id="{57987742-B55B-15C3-5E66-F1BFF2C6C9E0}"/>
              </a:ext>
            </a:extLst>
          </p:cNvPr>
          <p:cNvSpPr>
            <a:spLocks/>
          </p:cNvSpPr>
          <p:nvPr>
            <p:custDataLst>
              <p:tags r:id="rId38"/>
            </p:custDataLst>
          </p:nvPr>
        </p:nvSpPr>
        <p:spPr bwMode="auto">
          <a:xfrm>
            <a:off x="83835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B32003E7-79B4-4618-A7A2-27007044D8D0}" type="datetime'''''''''''''''''2''''''''0''''''''''1''''''''''5'''''''''">
              <a:rPr lang="en-IE" altLang="en-US" sz="800" smtClean="0"/>
              <a:pPr marL="0" lvl="0" indent="0">
                <a:spcBef>
                  <a:spcPct val="0"/>
                </a:spcBef>
                <a:spcAft>
                  <a:spcPct val="0"/>
                </a:spcAft>
                <a:buNone/>
              </a:pPr>
              <a:t>2015</a:t>
            </a:fld>
            <a:endParaRPr lang="en-IE" sz="800"/>
          </a:p>
        </p:txBody>
      </p:sp>
      <p:sp>
        <p:nvSpPr>
          <p:cNvPr id="1354" name="Text Placeholder 2">
            <a:extLst>
              <a:ext uri="{FF2B5EF4-FFF2-40B4-BE49-F238E27FC236}">
                <a16:creationId xmlns:a16="http://schemas.microsoft.com/office/drawing/2014/main" id="{3F3EA5E1-F54A-863B-E612-6C7F9587270F}"/>
              </a:ext>
            </a:extLst>
          </p:cNvPr>
          <p:cNvSpPr>
            <a:spLocks/>
          </p:cNvSpPr>
          <p:nvPr>
            <p:custDataLst>
              <p:tags r:id="rId39"/>
            </p:custDataLst>
          </p:nvPr>
        </p:nvSpPr>
        <p:spPr bwMode="auto">
          <a:xfrm>
            <a:off x="853440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192EB34-0477-4DFB-AE56-7871108380A0}" type="datetime'20''''''''''''''''16'''''''''''''''">
              <a:rPr lang="en-IE" altLang="en-US" sz="800" smtClean="0"/>
              <a:pPr marL="0" lvl="0" indent="0">
                <a:spcBef>
                  <a:spcPct val="0"/>
                </a:spcBef>
                <a:spcAft>
                  <a:spcPct val="0"/>
                </a:spcAft>
                <a:buNone/>
              </a:pPr>
              <a:t>2016</a:t>
            </a:fld>
            <a:endParaRPr lang="en-IE" sz="800"/>
          </a:p>
        </p:txBody>
      </p:sp>
      <p:sp>
        <p:nvSpPr>
          <p:cNvPr id="1366" name="Text Placeholder 2">
            <a:extLst>
              <a:ext uri="{FF2B5EF4-FFF2-40B4-BE49-F238E27FC236}">
                <a16:creationId xmlns:a16="http://schemas.microsoft.com/office/drawing/2014/main" id="{44F9463B-FFDA-FE46-877E-B6A346B3C8A3}"/>
              </a:ext>
            </a:extLst>
          </p:cNvPr>
          <p:cNvSpPr>
            <a:spLocks/>
          </p:cNvSpPr>
          <p:nvPr>
            <p:custDataLst>
              <p:tags r:id="rId40"/>
            </p:custDataLst>
          </p:nvPr>
        </p:nvSpPr>
        <p:spPr bwMode="auto">
          <a:xfrm>
            <a:off x="868362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4B3D0B-F514-408B-8D82-B4EA32E10B02}" type="datetime'''''''''''''''''''2''0''''''''1''''''''''''''''''7'''">
              <a:rPr lang="en-IE" altLang="en-US" sz="800" smtClean="0"/>
              <a:pPr marL="0" lvl="0" indent="0">
                <a:spcBef>
                  <a:spcPct val="0"/>
                </a:spcBef>
                <a:spcAft>
                  <a:spcPct val="0"/>
                </a:spcAft>
                <a:buNone/>
              </a:pPr>
              <a:t>2017</a:t>
            </a:fld>
            <a:endParaRPr lang="en-IE" sz="800"/>
          </a:p>
        </p:txBody>
      </p:sp>
      <p:sp>
        <p:nvSpPr>
          <p:cNvPr id="1367" name="Text Placeholder 2">
            <a:extLst>
              <a:ext uri="{FF2B5EF4-FFF2-40B4-BE49-F238E27FC236}">
                <a16:creationId xmlns:a16="http://schemas.microsoft.com/office/drawing/2014/main" id="{1ABF18F3-5EA6-8548-5D5C-542677CAFF75}"/>
              </a:ext>
            </a:extLst>
          </p:cNvPr>
          <p:cNvSpPr>
            <a:spLocks/>
          </p:cNvSpPr>
          <p:nvPr>
            <p:custDataLst>
              <p:tags r:id="rId41"/>
            </p:custDataLst>
          </p:nvPr>
        </p:nvSpPr>
        <p:spPr bwMode="auto">
          <a:xfrm>
            <a:off x="883285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5A4143F-8240-4A05-97AE-B85FADA9DF28}" type="datetime'''''''''''''''''''''''''''''''2''''''''''''''0''''1''8'">
              <a:rPr lang="en-IE" altLang="en-US" sz="800" smtClean="0"/>
              <a:pPr marL="0" lvl="0" indent="0">
                <a:spcBef>
                  <a:spcPct val="0"/>
                </a:spcBef>
                <a:spcAft>
                  <a:spcPct val="0"/>
                </a:spcAft>
                <a:buNone/>
              </a:pPr>
              <a:t>2018</a:t>
            </a:fld>
            <a:endParaRPr lang="en-IE" sz="800"/>
          </a:p>
        </p:txBody>
      </p:sp>
      <p:sp>
        <p:nvSpPr>
          <p:cNvPr id="1368" name="Text Placeholder 2">
            <a:extLst>
              <a:ext uri="{FF2B5EF4-FFF2-40B4-BE49-F238E27FC236}">
                <a16:creationId xmlns:a16="http://schemas.microsoft.com/office/drawing/2014/main" id="{61C30475-409A-DB12-897C-9418CF949061}"/>
              </a:ext>
            </a:extLst>
          </p:cNvPr>
          <p:cNvSpPr>
            <a:spLocks/>
          </p:cNvSpPr>
          <p:nvPr>
            <p:custDataLst>
              <p:tags r:id="rId42"/>
            </p:custDataLst>
          </p:nvPr>
        </p:nvSpPr>
        <p:spPr bwMode="auto">
          <a:xfrm>
            <a:off x="898207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7894F59-985A-4B70-9523-ACC0F1CC06BD}" type="datetime'''''''''''''''''''''''2''''''0''''''''''1''''''9'''''''">
              <a:rPr lang="en-IE" altLang="en-US" sz="800" smtClean="0"/>
              <a:pPr marL="0" lvl="0" indent="0">
                <a:spcBef>
                  <a:spcPct val="0"/>
                </a:spcBef>
                <a:spcAft>
                  <a:spcPct val="0"/>
                </a:spcAft>
                <a:buNone/>
              </a:pPr>
              <a:t>2019</a:t>
            </a:fld>
            <a:endParaRPr lang="en-IE" sz="800"/>
          </a:p>
        </p:txBody>
      </p:sp>
      <p:sp>
        <p:nvSpPr>
          <p:cNvPr id="1369" name="Text Placeholder 2">
            <a:extLst>
              <a:ext uri="{FF2B5EF4-FFF2-40B4-BE49-F238E27FC236}">
                <a16:creationId xmlns:a16="http://schemas.microsoft.com/office/drawing/2014/main" id="{839684EE-1636-8872-B1F6-B4303899FD7D}"/>
              </a:ext>
            </a:extLst>
          </p:cNvPr>
          <p:cNvSpPr>
            <a:spLocks/>
          </p:cNvSpPr>
          <p:nvPr>
            <p:custDataLst>
              <p:tags r:id="rId43"/>
            </p:custDataLst>
          </p:nvPr>
        </p:nvSpPr>
        <p:spPr bwMode="auto">
          <a:xfrm>
            <a:off x="913288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9E00D2B9-91C8-45F9-85F3-6E0F59ED51C2}" type="datetime'2''''''0''''''''''''2''''''0'''''''''''''''''''''">
              <a:rPr lang="en-IE" altLang="en-US" sz="800" smtClean="0"/>
              <a:pPr marL="0" lvl="0" indent="0">
                <a:spcBef>
                  <a:spcPct val="0"/>
                </a:spcBef>
                <a:spcAft>
                  <a:spcPct val="0"/>
                </a:spcAft>
                <a:buNone/>
              </a:pPr>
              <a:t>2020</a:t>
            </a:fld>
            <a:endParaRPr lang="en-IE" sz="800"/>
          </a:p>
        </p:txBody>
      </p:sp>
      <p:sp>
        <p:nvSpPr>
          <p:cNvPr id="1370" name="Text Placeholder 2">
            <a:extLst>
              <a:ext uri="{FF2B5EF4-FFF2-40B4-BE49-F238E27FC236}">
                <a16:creationId xmlns:a16="http://schemas.microsoft.com/office/drawing/2014/main" id="{3EE03A52-D22F-0CFE-0229-92A65A25BB51}"/>
              </a:ext>
            </a:extLst>
          </p:cNvPr>
          <p:cNvSpPr>
            <a:spLocks/>
          </p:cNvSpPr>
          <p:nvPr>
            <p:custDataLst>
              <p:tags r:id="rId44"/>
            </p:custDataLst>
          </p:nvPr>
        </p:nvSpPr>
        <p:spPr bwMode="auto">
          <a:xfrm>
            <a:off x="928211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009090D8-FF67-4B86-BFD3-F9298BC09668}" type="datetime'''''''''''''2''''''''''''''''''''''0''''2''''''''''1'''''">
              <a:rPr lang="en-IE" altLang="en-US" sz="800" smtClean="0"/>
              <a:pPr marL="0" lvl="0" indent="0">
                <a:spcBef>
                  <a:spcPct val="0"/>
                </a:spcBef>
                <a:spcAft>
                  <a:spcPct val="0"/>
                </a:spcAft>
                <a:buNone/>
              </a:pPr>
              <a:t>2021</a:t>
            </a:fld>
            <a:endParaRPr lang="en-IE" sz="800"/>
          </a:p>
        </p:txBody>
      </p:sp>
      <p:sp>
        <p:nvSpPr>
          <p:cNvPr id="1371" name="Text Placeholder 2">
            <a:extLst>
              <a:ext uri="{FF2B5EF4-FFF2-40B4-BE49-F238E27FC236}">
                <a16:creationId xmlns:a16="http://schemas.microsoft.com/office/drawing/2014/main" id="{6B87A685-2D21-CEA0-B99C-0A1927427F9A}"/>
              </a:ext>
            </a:extLst>
          </p:cNvPr>
          <p:cNvSpPr>
            <a:spLocks/>
          </p:cNvSpPr>
          <p:nvPr>
            <p:custDataLst>
              <p:tags r:id="rId45"/>
            </p:custDataLst>
          </p:nvPr>
        </p:nvSpPr>
        <p:spPr bwMode="auto">
          <a:xfrm>
            <a:off x="9431338"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5592BCB-CE9B-4920-9C18-68EB950D5F82}" type="datetime'''''''''2''''''''''''0''''''''''''''2''''''''''''''''2'''''">
              <a:rPr lang="en-IE" altLang="en-US" sz="800" smtClean="0"/>
              <a:pPr marL="0" lvl="0" indent="0">
                <a:spcBef>
                  <a:spcPct val="0"/>
                </a:spcBef>
                <a:spcAft>
                  <a:spcPct val="0"/>
                </a:spcAft>
                <a:buNone/>
              </a:pPr>
              <a:t>2022</a:t>
            </a:fld>
            <a:endParaRPr lang="en-IE" sz="800"/>
          </a:p>
        </p:txBody>
      </p:sp>
      <p:sp>
        <p:nvSpPr>
          <p:cNvPr id="1372" name="Text Placeholder 2">
            <a:extLst>
              <a:ext uri="{FF2B5EF4-FFF2-40B4-BE49-F238E27FC236}">
                <a16:creationId xmlns:a16="http://schemas.microsoft.com/office/drawing/2014/main" id="{61BBAD0E-11CC-A1AE-3E9A-D286FC42EA2A}"/>
              </a:ext>
            </a:extLst>
          </p:cNvPr>
          <p:cNvSpPr>
            <a:spLocks/>
          </p:cNvSpPr>
          <p:nvPr>
            <p:custDataLst>
              <p:tags r:id="rId46"/>
            </p:custDataLst>
          </p:nvPr>
        </p:nvSpPr>
        <p:spPr bwMode="auto">
          <a:xfrm>
            <a:off x="9580563"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2236F34-F9DE-46AE-85DC-300DA3A0CC8F}" type="datetime'2''''''02''''''''''''''''''''''''''3'''''''''''''''''''''">
              <a:rPr lang="en-IE" altLang="en-US" sz="800" smtClean="0"/>
              <a:pPr marL="0" lvl="0" indent="0">
                <a:spcBef>
                  <a:spcPct val="0"/>
                </a:spcBef>
                <a:spcAft>
                  <a:spcPct val="0"/>
                </a:spcAft>
                <a:buNone/>
              </a:pPr>
              <a:t>2023</a:t>
            </a:fld>
            <a:endParaRPr lang="en-IE" sz="800"/>
          </a:p>
        </p:txBody>
      </p:sp>
      <p:sp>
        <p:nvSpPr>
          <p:cNvPr id="1373" name="Text Placeholder 2">
            <a:extLst>
              <a:ext uri="{FF2B5EF4-FFF2-40B4-BE49-F238E27FC236}">
                <a16:creationId xmlns:a16="http://schemas.microsoft.com/office/drawing/2014/main" id="{539EC80E-5DCA-B665-970E-032FC0450B2D}"/>
              </a:ext>
            </a:extLst>
          </p:cNvPr>
          <p:cNvSpPr>
            <a:spLocks/>
          </p:cNvSpPr>
          <p:nvPr>
            <p:custDataLst>
              <p:tags r:id="rId47"/>
            </p:custDataLst>
          </p:nvPr>
        </p:nvSpPr>
        <p:spPr bwMode="auto">
          <a:xfrm>
            <a:off x="9731375"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E8FC5B5-CABA-470E-8CBB-BA7019C04055}" type="datetime'''''''''''2''''''''''''''''''''''0''''''''''2''4'''''''''">
              <a:rPr lang="en-IE" altLang="en-US" sz="800" smtClean="0"/>
              <a:pPr marL="0" lvl="0" indent="0">
                <a:spcBef>
                  <a:spcPct val="0"/>
                </a:spcBef>
                <a:spcAft>
                  <a:spcPct val="0"/>
                </a:spcAft>
                <a:buNone/>
              </a:pPr>
              <a:t>2024</a:t>
            </a:fld>
            <a:endParaRPr lang="en-IE" sz="800"/>
          </a:p>
        </p:txBody>
      </p:sp>
      <p:sp>
        <p:nvSpPr>
          <p:cNvPr id="1374" name="Text Placeholder 2">
            <a:extLst>
              <a:ext uri="{FF2B5EF4-FFF2-40B4-BE49-F238E27FC236}">
                <a16:creationId xmlns:a16="http://schemas.microsoft.com/office/drawing/2014/main" id="{556DC92E-A397-4505-3D64-0754FEBA4B41}"/>
              </a:ext>
            </a:extLst>
          </p:cNvPr>
          <p:cNvSpPr>
            <a:spLocks/>
          </p:cNvSpPr>
          <p:nvPr>
            <p:custDataLst>
              <p:tags r:id="rId48"/>
            </p:custDataLst>
          </p:nvPr>
        </p:nvSpPr>
        <p:spPr bwMode="auto">
          <a:xfrm>
            <a:off x="9880600" y="6508750"/>
            <a:ext cx="109538" cy="2349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D2A9C74-95DA-46B6-ADEE-E57C1BC0EFDE}" type="datetime'''20''''''''''''''''2''''''''''''''''''''''''''5'''''''''''''">
              <a:rPr lang="en-IE" altLang="en-US" sz="800" smtClean="0"/>
              <a:pPr marL="0" lvl="0" indent="0">
                <a:spcBef>
                  <a:spcPct val="0"/>
                </a:spcBef>
                <a:spcAft>
                  <a:spcPct val="0"/>
                </a:spcAft>
                <a:buNone/>
              </a:pPr>
              <a:t>2025</a:t>
            </a:fld>
            <a:endParaRPr lang="en-IE" sz="800"/>
          </a:p>
        </p:txBody>
      </p:sp>
      <p:sp>
        <p:nvSpPr>
          <p:cNvPr id="1375" name="Text Placeholder 2">
            <a:extLst>
              <a:ext uri="{FF2B5EF4-FFF2-40B4-BE49-F238E27FC236}">
                <a16:creationId xmlns:a16="http://schemas.microsoft.com/office/drawing/2014/main" id="{692EB189-65F9-8483-9CE9-70A24CF10981}"/>
              </a:ext>
            </a:extLst>
          </p:cNvPr>
          <p:cNvSpPr>
            <a:spLocks/>
          </p:cNvSpPr>
          <p:nvPr>
            <p:custDataLst>
              <p:tags r:id="rId49"/>
            </p:custDataLst>
          </p:nvPr>
        </p:nvSpPr>
        <p:spPr bwMode="auto">
          <a:xfrm>
            <a:off x="8509000" y="5005388"/>
            <a:ext cx="1066800" cy="250825"/>
          </a:xfrm>
          <a:prstGeom prst="roundRect">
            <a:avLst>
              <a:gd name="adj" fmla="val 50000"/>
            </a:avLst>
          </a:prstGeom>
          <a:solidFill>
            <a:schemeClr val="bg1"/>
          </a:solidFill>
          <a:ln w="9525" cmpd="sng" algn="ctr">
            <a:solidFill>
              <a:schemeClr val="tx1"/>
            </a:solidFill>
          </a:ln>
          <a:effectLst/>
        </p:spPr>
        <p:txBody>
          <a:bodyPr vert="horz" wrap="none" lIns="14288" tIns="14288" rIns="0" bIns="269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1000" b="1"/>
              <a:t>26% U.S. CAGR</a:t>
            </a:r>
          </a:p>
        </p:txBody>
      </p:sp>
      <p:sp>
        <p:nvSpPr>
          <p:cNvPr id="1376" name="Text Placeholder 2">
            <a:extLst>
              <a:ext uri="{FF2B5EF4-FFF2-40B4-BE49-F238E27FC236}">
                <a16:creationId xmlns:a16="http://schemas.microsoft.com/office/drawing/2014/main" id="{31855572-42C6-4D3D-0BD6-93DE810C2C2A}"/>
              </a:ext>
            </a:extLst>
          </p:cNvPr>
          <p:cNvSpPr>
            <a:spLocks/>
          </p:cNvSpPr>
          <p:nvPr>
            <p:custDataLst>
              <p:tags r:id="rId50"/>
            </p:custDataLst>
          </p:nvPr>
        </p:nvSpPr>
        <p:spPr bwMode="auto">
          <a:xfrm>
            <a:off x="9539288" y="5405438"/>
            <a:ext cx="287338"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altLang="en-US" sz="800">
                <a:solidFill>
                  <a:srgbClr val="FFFFFF"/>
                </a:solidFill>
                <a:effectLst/>
              </a:rPr>
              <a:t>Utility </a:t>
            </a:r>
          </a:p>
          <a:p>
            <a:pPr marL="0" lvl="0" indent="0">
              <a:spcBef>
                <a:spcPct val="0"/>
              </a:spcBef>
              <a:spcAft>
                <a:spcPct val="0"/>
              </a:spcAft>
              <a:buNone/>
            </a:pPr>
            <a:r>
              <a:rPr lang="en-IE" altLang="en-US" sz="800">
                <a:solidFill>
                  <a:srgbClr val="FFFFFF"/>
                </a:solidFill>
                <a:effectLst/>
              </a:rPr>
              <a:t>Scale</a:t>
            </a:r>
            <a:endParaRPr lang="en-IE" sz="800">
              <a:solidFill>
                <a:srgbClr val="FFFFFF"/>
              </a:solidFill>
            </a:endParaRPr>
          </a:p>
        </p:txBody>
      </p:sp>
      <p:sp>
        <p:nvSpPr>
          <p:cNvPr id="1377" name="Text Placeholder 2">
            <a:extLst>
              <a:ext uri="{FF2B5EF4-FFF2-40B4-BE49-F238E27FC236}">
                <a16:creationId xmlns:a16="http://schemas.microsoft.com/office/drawing/2014/main" id="{351E5A41-819A-183C-A1D9-3F6D5736A306}"/>
              </a:ext>
            </a:extLst>
          </p:cNvPr>
          <p:cNvSpPr>
            <a:spLocks/>
          </p:cNvSpPr>
          <p:nvPr>
            <p:custDataLst>
              <p:tags r:id="rId51"/>
            </p:custDataLst>
          </p:nvPr>
        </p:nvSpPr>
        <p:spPr bwMode="auto">
          <a:xfrm>
            <a:off x="9423400" y="6019800"/>
            <a:ext cx="533400" cy="1238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Residential</a:t>
            </a:r>
          </a:p>
        </p:txBody>
      </p:sp>
      <p:sp>
        <p:nvSpPr>
          <p:cNvPr id="1378" name="Text Placeholder 2">
            <a:extLst>
              <a:ext uri="{FF2B5EF4-FFF2-40B4-BE49-F238E27FC236}">
                <a16:creationId xmlns:a16="http://schemas.microsoft.com/office/drawing/2014/main" id="{D82820CF-C179-B2F6-27C0-8CA5FFD8C416}"/>
              </a:ext>
            </a:extLst>
          </p:cNvPr>
          <p:cNvSpPr>
            <a:spLocks/>
          </p:cNvSpPr>
          <p:nvPr>
            <p:custDataLst>
              <p:tags r:id="rId52"/>
            </p:custDataLst>
          </p:nvPr>
        </p:nvSpPr>
        <p:spPr bwMode="auto">
          <a:xfrm>
            <a:off x="9463088" y="6296025"/>
            <a:ext cx="471488" cy="1254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587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IE" sz="800">
                <a:solidFill>
                  <a:srgbClr val="FFFFFF"/>
                </a:solidFill>
              </a:rPr>
              <a:t>Industrial </a:t>
            </a:r>
          </a:p>
        </p:txBody>
      </p:sp>
      <p:sp>
        <p:nvSpPr>
          <p:cNvPr id="6" name="文本框 12">
            <a:extLst>
              <a:ext uri="{FF2B5EF4-FFF2-40B4-BE49-F238E27FC236}">
                <a16:creationId xmlns:a16="http://schemas.microsoft.com/office/drawing/2014/main" id="{3B55AD4E-A856-00D5-C429-EFB8984AF0D5}"/>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Industry Overview</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8" name="Slide Number Placeholder 2">
            <a:extLst>
              <a:ext uri="{FF2B5EF4-FFF2-40B4-BE49-F238E27FC236}">
                <a16:creationId xmlns:a16="http://schemas.microsoft.com/office/drawing/2014/main" id="{504AA1C5-C21E-E464-2805-237A8136E2E2}"/>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5</a:t>
            </a:fld>
            <a:endParaRPr lang="en-US" sz="900"/>
          </a:p>
        </p:txBody>
      </p:sp>
      <p:pic>
        <p:nvPicPr>
          <p:cNvPr id="3" name="Graphic 2" descr="Upward trend with solid fill">
            <a:extLst>
              <a:ext uri="{FF2B5EF4-FFF2-40B4-BE49-F238E27FC236}">
                <a16:creationId xmlns:a16="http://schemas.microsoft.com/office/drawing/2014/main" id="{41861FCB-3A1A-D080-6E71-F98945222F0B}"/>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341885" y="3340329"/>
            <a:ext cx="455284" cy="455284"/>
          </a:xfrm>
          <a:prstGeom prst="rect">
            <a:avLst/>
          </a:prstGeom>
        </p:spPr>
      </p:pic>
      <p:pic>
        <p:nvPicPr>
          <p:cNvPr id="10" name="Graphic 9" descr="Gears with solid fill">
            <a:extLst>
              <a:ext uri="{FF2B5EF4-FFF2-40B4-BE49-F238E27FC236}">
                <a16:creationId xmlns:a16="http://schemas.microsoft.com/office/drawing/2014/main" id="{82DCD043-667D-DC85-CF8D-A299196DF54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744459" y="3340329"/>
            <a:ext cx="455283" cy="455283"/>
          </a:xfrm>
          <a:prstGeom prst="rect">
            <a:avLst/>
          </a:prstGeom>
        </p:spPr>
      </p:pic>
      <p:pic>
        <p:nvPicPr>
          <p:cNvPr id="47" name="Graphic 46" descr="Map with pin with solid fill">
            <a:extLst>
              <a:ext uri="{FF2B5EF4-FFF2-40B4-BE49-F238E27FC236}">
                <a16:creationId xmlns:a16="http://schemas.microsoft.com/office/drawing/2014/main" id="{4C539AB5-C162-AA67-4A90-DFFC05B92D6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100169" y="3000002"/>
            <a:ext cx="669147" cy="669147"/>
          </a:xfrm>
          <a:prstGeom prst="rect">
            <a:avLst/>
          </a:prstGeom>
        </p:spPr>
      </p:pic>
      <p:sp>
        <p:nvSpPr>
          <p:cNvPr id="35" name="Oval 34">
            <a:extLst>
              <a:ext uri="{FF2B5EF4-FFF2-40B4-BE49-F238E27FC236}">
                <a16:creationId xmlns:a16="http://schemas.microsoft.com/office/drawing/2014/main" id="{628B12A3-19A9-4BAE-E4A7-824B5BB6A45D}"/>
              </a:ext>
            </a:extLst>
          </p:cNvPr>
          <p:cNvSpPr/>
          <p:nvPr/>
        </p:nvSpPr>
        <p:spPr bwMode="gray">
          <a:xfrm>
            <a:off x="5550963" y="3065629"/>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
        <p:nvSpPr>
          <p:cNvPr id="36" name="Oval 35">
            <a:extLst>
              <a:ext uri="{FF2B5EF4-FFF2-40B4-BE49-F238E27FC236}">
                <a16:creationId xmlns:a16="http://schemas.microsoft.com/office/drawing/2014/main" id="{032C03B6-ACC5-8001-EA9A-8C8677A0FCB9}"/>
              </a:ext>
            </a:extLst>
          </p:cNvPr>
          <p:cNvSpPr/>
          <p:nvPr/>
        </p:nvSpPr>
        <p:spPr bwMode="gray">
          <a:xfrm>
            <a:off x="5550963" y="3312973"/>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
        <p:nvSpPr>
          <p:cNvPr id="37" name="Oval 36">
            <a:extLst>
              <a:ext uri="{FF2B5EF4-FFF2-40B4-BE49-F238E27FC236}">
                <a16:creationId xmlns:a16="http://schemas.microsoft.com/office/drawing/2014/main" id="{71ABF0B9-7342-6D03-1E7A-666DAB5F9AB4}"/>
              </a:ext>
            </a:extLst>
          </p:cNvPr>
          <p:cNvSpPr/>
          <p:nvPr/>
        </p:nvSpPr>
        <p:spPr bwMode="gray">
          <a:xfrm>
            <a:off x="5550963" y="3560316"/>
            <a:ext cx="179079" cy="179079"/>
          </a:xfrm>
          <a:prstGeom prst="ellipse">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95175" bIns="72000" rtlCol="0" anchor="ctr" anchorCtr="0"/>
          <a:lstStyle>
            <a:defPPr>
              <a:defRPr lang="en-US"/>
            </a:defPPr>
            <a:lvl1pPr algn="ctr" rtl="0" fontAlgn="base">
              <a:lnSpc>
                <a:spcPct val="95000"/>
              </a:lnSpc>
              <a:spcBef>
                <a:spcPct val="0"/>
              </a:spcBef>
              <a:spcAft>
                <a:spcPct val="0"/>
              </a:spcAft>
              <a:buClr>
                <a:schemeClr val="bg1"/>
              </a:buClr>
              <a:defRPr sz="1200" kern="1200">
                <a:solidFill>
                  <a:schemeClr val="lt1"/>
                </a:solidFill>
                <a:latin typeface="+mn-lt"/>
                <a:ea typeface="+mn-ea"/>
                <a:cs typeface="+mn-cs"/>
              </a:defRPr>
            </a:lvl1pPr>
            <a:lvl2pPr marL="4572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2pPr>
            <a:lvl3pPr marL="9144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3pPr>
            <a:lvl4pPr marL="13716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4pPr>
            <a:lvl5pPr marL="1828800" algn="ctr" rtl="0" fontAlgn="base">
              <a:lnSpc>
                <a:spcPct val="95000"/>
              </a:lnSpc>
              <a:spcBef>
                <a:spcPct val="0"/>
              </a:spcBef>
              <a:spcAft>
                <a:spcPct val="0"/>
              </a:spcAft>
              <a:buClr>
                <a:schemeClr val="bg1"/>
              </a:buClr>
              <a:defRPr sz="1200" kern="1200">
                <a:solidFill>
                  <a:schemeClr val="lt1"/>
                </a:solidFill>
                <a:latin typeface="+mn-lt"/>
                <a:ea typeface="+mn-ea"/>
                <a:cs typeface="+mn-cs"/>
              </a:defRPr>
            </a:lvl5pPr>
            <a:lvl6pPr marL="2286000" algn="l" defTabSz="914400" rtl="0" eaLnBrk="1" latinLnBrk="0" hangingPunct="1">
              <a:defRPr sz="1200" kern="1200">
                <a:solidFill>
                  <a:schemeClr val="lt1"/>
                </a:solidFill>
                <a:latin typeface="+mn-lt"/>
                <a:ea typeface="+mn-ea"/>
                <a:cs typeface="+mn-cs"/>
              </a:defRPr>
            </a:lvl6pPr>
            <a:lvl7pPr marL="2743200" algn="l" defTabSz="914400" rtl="0" eaLnBrk="1" latinLnBrk="0" hangingPunct="1">
              <a:defRPr sz="1200" kern="1200">
                <a:solidFill>
                  <a:schemeClr val="lt1"/>
                </a:solidFill>
                <a:latin typeface="+mn-lt"/>
                <a:ea typeface="+mn-ea"/>
                <a:cs typeface="+mn-cs"/>
              </a:defRPr>
            </a:lvl7pPr>
            <a:lvl8pPr marL="3200400" algn="l" defTabSz="914400" rtl="0" eaLnBrk="1" latinLnBrk="0" hangingPunct="1">
              <a:defRPr sz="1200" kern="1200">
                <a:solidFill>
                  <a:schemeClr val="lt1"/>
                </a:solidFill>
                <a:latin typeface="+mn-lt"/>
                <a:ea typeface="+mn-ea"/>
                <a:cs typeface="+mn-cs"/>
              </a:defRPr>
            </a:lvl8pPr>
            <a:lvl9pPr marL="3657600" algn="l" defTabSz="914400" rtl="0" eaLnBrk="1" latinLnBrk="0" hangingPunct="1">
              <a:defRPr sz="1200" kern="1200">
                <a:solidFill>
                  <a:schemeClr val="lt1"/>
                </a:solidFill>
                <a:latin typeface="+mn-lt"/>
                <a:ea typeface="+mn-ea"/>
                <a:cs typeface="+mn-cs"/>
              </a:defRPr>
            </a:lvl9pPr>
          </a:lstStyle>
          <a:p>
            <a:r>
              <a:rPr lang="en-US" b="1">
                <a:solidFill>
                  <a:schemeClr val="bg1"/>
                </a:solidFill>
                <a:latin typeface="Wingdings" panose="05000000000000000000" pitchFamily="2" charset="2"/>
              </a:rPr>
              <a:t>ü</a:t>
            </a:r>
          </a:p>
        </p:txBody>
      </p:sp>
    </p:spTree>
    <p:custDataLst>
      <p:custData r:id="rId1"/>
    </p:custDataLst>
    <p:extLst>
      <p:ext uri="{BB962C8B-B14F-4D97-AF65-F5344CB8AC3E}">
        <p14:creationId xmlns:p14="http://schemas.microsoft.com/office/powerpoint/2010/main" val="1623834349"/>
      </p:ext>
    </p:extLst>
  </p:cSld>
  <p:clrMapOvr>
    <a:masterClrMapping/>
  </p:clrMapOvr>
  <p:extLst>
    <p:ext uri="{6950BFC3-D8DA-4A85-94F7-54DA5524770B}">
      <p188:commentRel xmlns:p188="http://schemas.microsoft.com/office/powerpoint/2018/8/main" r:id="rId55"/>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FE4F-FD5A-8400-63EE-FC3685056F7E}"/>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9BE6DEE-3B33-9342-2541-0D1AB90CAC62}"/>
              </a:ext>
            </a:extLst>
          </p:cNvPr>
          <p:cNvGraphicFramePr>
            <a:graphicFrameLocks/>
          </p:cNvGraphicFramePr>
          <p:nvPr>
            <p:custDataLst>
              <p:tags r:id="rId2"/>
            </p:custDataLst>
            <p:extLst>
              <p:ext uri="{D42A27DB-BD31-4B8C-83A1-F6EECF244321}">
                <p14:modId xmlns:p14="http://schemas.microsoft.com/office/powerpoint/2010/main" val="2002164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782" imgH="782" progId="TCLayout.ActiveDocument.1">
                  <p:embed/>
                </p:oleObj>
              </mc:Choice>
              <mc:Fallback>
                <p:oleObj name="think-cell Slide" r:id="rId5" imgW="782" imgH="782" progId="TCLayout.ActiveDocument.1">
                  <p:embed/>
                  <p:pic>
                    <p:nvPicPr>
                      <p:cNvPr id="9" name="think-cell data - do not delete" hidden="1">
                        <a:extLst>
                          <a:ext uri="{FF2B5EF4-FFF2-40B4-BE49-F238E27FC236}">
                            <a16:creationId xmlns:a16="http://schemas.microsoft.com/office/drawing/2014/main" id="{99BE6DEE-3B33-9342-2541-0D1AB90CAC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8" name="矩形: 圆角 28">
            <a:extLst>
              <a:ext uri="{FF2B5EF4-FFF2-40B4-BE49-F238E27FC236}">
                <a16:creationId xmlns:a16="http://schemas.microsoft.com/office/drawing/2014/main" id="{101F772C-4E62-65A8-835D-01F28B1026F8}"/>
              </a:ext>
            </a:extLst>
          </p:cNvPr>
          <p:cNvSpPr/>
          <p:nvPr/>
        </p:nvSpPr>
        <p:spPr>
          <a:xfrm>
            <a:off x="739141" y="1507483"/>
            <a:ext cx="4493302" cy="523325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H" sz="9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矩形: 圆角 3">
            <a:extLst>
              <a:ext uri="{FF2B5EF4-FFF2-40B4-BE49-F238E27FC236}">
                <a16:creationId xmlns:a16="http://schemas.microsoft.com/office/drawing/2014/main" id="{356529FF-FE74-D00E-B37D-420BFEA217C5}"/>
              </a:ext>
            </a:extLst>
          </p:cNvPr>
          <p:cNvSpPr/>
          <p:nvPr/>
        </p:nvSpPr>
        <p:spPr>
          <a:xfrm>
            <a:off x="984250" y="3381830"/>
            <a:ext cx="4088085" cy="281782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sz="1080" b="0" i="0" u="none" strike="noStrike" kern="1200" spc="0" baseline="0">
                <a:solidFill>
                  <a:prstClr val="black">
                    <a:lumMod val="65000"/>
                    <a:lumOff val="35000"/>
                  </a:prstClr>
                </a:solidFill>
                <a:latin typeface="+mn-lt"/>
                <a:ea typeface="+mn-ea"/>
                <a:cs typeface="+mn-cs"/>
              </a:defRPr>
            </a:pPr>
            <a:r>
              <a:rPr lang="en-US" sz="900" b="1">
                <a:solidFill>
                  <a:schemeClr val="accent1">
                    <a:lumMod val="75000"/>
                  </a:schemeClr>
                </a:solidFill>
              </a:rPr>
              <a:t>Environmental Footprints of First Solar Compared to C-Si</a:t>
            </a:r>
          </a:p>
        </p:txBody>
      </p:sp>
      <p:sp>
        <p:nvSpPr>
          <p:cNvPr id="26" name="矩形: 圆角 28">
            <a:extLst>
              <a:ext uri="{FF2B5EF4-FFF2-40B4-BE49-F238E27FC236}">
                <a16:creationId xmlns:a16="http://schemas.microsoft.com/office/drawing/2014/main" id="{C7594F9E-5D00-FB1A-63E7-AFDC22F1B2D5}"/>
              </a:ext>
            </a:extLst>
          </p:cNvPr>
          <p:cNvSpPr/>
          <p:nvPr/>
        </p:nvSpPr>
        <p:spPr>
          <a:xfrm>
            <a:off x="5521960" y="1507482"/>
            <a:ext cx="4493302" cy="247204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文本框 16">
            <a:extLst>
              <a:ext uri="{FF2B5EF4-FFF2-40B4-BE49-F238E27FC236}">
                <a16:creationId xmlns:a16="http://schemas.microsoft.com/office/drawing/2014/main" id="{8F7C1B8A-CDCF-AEFA-E9A2-B1011DC52F3C}"/>
              </a:ext>
            </a:extLst>
          </p:cNvPr>
          <p:cNvSpPr txBox="1"/>
          <p:nvPr/>
        </p:nvSpPr>
        <p:spPr>
          <a:xfrm>
            <a:off x="5521960" y="1527402"/>
            <a:ext cx="4483576" cy="2197333"/>
          </a:xfrm>
          <a:prstGeom prst="rect">
            <a:avLst/>
          </a:prstGeom>
          <a:noFill/>
        </p:spPr>
        <p:txBody>
          <a:bodyPr wrap="square" lIns="80582" tIns="40291" rIns="80582" bIns="40291" anchor="t">
            <a:spAutoFit/>
          </a:bodyPr>
          <a:lstStyle/>
          <a:p>
            <a:r>
              <a:rPr lang="en-GB" sz="900" b="1">
                <a:solidFill>
                  <a:srgbClr val="003565"/>
                </a:solidFill>
              </a:rPr>
              <a:t>Vertical integration shields FSLR from polysilicon price cycles</a:t>
            </a:r>
            <a:r>
              <a:rPr lang="en-GB" sz="900"/>
              <a:t>, wafer shortages, SEA tariff risks (support stable COGS and higher throughput yields)</a:t>
            </a:r>
          </a:p>
          <a:p>
            <a:endParaRPr lang="en-GB" sz="900"/>
          </a:p>
          <a:p>
            <a:endParaRPr lang="en-GB" sz="900"/>
          </a:p>
          <a:p>
            <a:endParaRPr lang="en-GB" sz="900"/>
          </a:p>
          <a:p>
            <a:endParaRPr lang="en-GB" sz="900"/>
          </a:p>
          <a:p>
            <a:pPr marL="171450" indent="-171450">
              <a:buFont typeface="Wingdings" pitchFamily="2" charset="2"/>
              <a:buChar char="§"/>
            </a:pPr>
            <a:r>
              <a:rPr lang="en-GB" sz="900"/>
              <a:t>A </a:t>
            </a:r>
            <a:r>
              <a:rPr lang="en-GB" sz="900" b="1">
                <a:solidFill>
                  <a:srgbClr val="003565"/>
                </a:solidFill>
              </a:rPr>
              <a:t>single-location continuous-flow process (~4 hours)</a:t>
            </a:r>
            <a:r>
              <a:rPr lang="en-GB" sz="900">
                <a:solidFill>
                  <a:srgbClr val="003565"/>
                </a:solidFill>
              </a:rPr>
              <a:t> </a:t>
            </a:r>
            <a:r>
              <a:rPr lang="en-GB" sz="900"/>
              <a:t>replaces the multi-stage, multi-country silicon chain, reducing logistics and quality-control costs</a:t>
            </a:r>
          </a:p>
          <a:p>
            <a:endParaRPr lang="en-GB" sz="900" b="1"/>
          </a:p>
          <a:p>
            <a:pPr>
              <a:spcAft>
                <a:spcPts val="300"/>
              </a:spcAft>
            </a:pPr>
            <a:r>
              <a:rPr lang="en-GB" sz="900" b="1">
                <a:solidFill>
                  <a:srgbClr val="003565"/>
                </a:solidFill>
              </a:rPr>
              <a:t>Proprietary </a:t>
            </a:r>
            <a:r>
              <a:rPr lang="en-GB" sz="900" b="1" err="1">
                <a:solidFill>
                  <a:srgbClr val="003565"/>
                </a:solidFill>
              </a:rPr>
              <a:t>CdTe</a:t>
            </a:r>
            <a:r>
              <a:rPr lang="en-GB" sz="900" b="1">
                <a:solidFill>
                  <a:srgbClr val="003565"/>
                </a:solidFill>
              </a:rPr>
              <a:t> vapor deposition, glass sourcing, and recycling</a:t>
            </a:r>
            <a:r>
              <a:rPr lang="en-GB" sz="900"/>
              <a:t> have cut module cost per watt by </a:t>
            </a:r>
            <a:r>
              <a:rPr lang="en-GB" sz="900" b="1">
                <a:solidFill>
                  <a:srgbClr val="003565"/>
                </a:solidFill>
              </a:rPr>
              <a:t>~35% since 2020</a:t>
            </a:r>
            <a:r>
              <a:rPr lang="en-GB" sz="900"/>
              <a:t>, despite c-Si price volatility</a:t>
            </a:r>
          </a:p>
          <a:p>
            <a:pPr marL="171450" indent="-171450">
              <a:buFont typeface="Wingdings" pitchFamily="2" charset="2"/>
              <a:buChar char="§"/>
            </a:pPr>
            <a:r>
              <a:rPr lang="en-GB" sz="900"/>
              <a:t>Integrated operations support </a:t>
            </a:r>
            <a:r>
              <a:rPr lang="en-GB" sz="900" b="1">
                <a:solidFill>
                  <a:srgbClr val="003565"/>
                </a:solidFill>
              </a:rPr>
              <a:t>higher gross margins (≈40–55%)</a:t>
            </a:r>
            <a:r>
              <a:rPr lang="en-GB" sz="900">
                <a:solidFill>
                  <a:srgbClr val="003565"/>
                </a:solidFill>
              </a:rPr>
              <a:t> </a:t>
            </a:r>
            <a:r>
              <a:rPr lang="en-GB" sz="900"/>
              <a:t>and </a:t>
            </a:r>
            <a:r>
              <a:rPr lang="en-GB" sz="900" b="1">
                <a:solidFill>
                  <a:srgbClr val="003565"/>
                </a:solidFill>
              </a:rPr>
              <a:t>stable ASPs (~$0.28–0.30/W)</a:t>
            </a:r>
            <a:r>
              <a:rPr lang="en-GB" sz="900">
                <a:solidFill>
                  <a:srgbClr val="003565"/>
                </a:solidFill>
              </a:rPr>
              <a:t>, </a:t>
            </a:r>
            <a:r>
              <a:rPr lang="en-GB" sz="900"/>
              <a:t>outperforming c-Si peers even in volatile markets</a:t>
            </a:r>
          </a:p>
          <a:p>
            <a:pPr marL="171450" indent="-171450">
              <a:buFont typeface="Wingdings" pitchFamily="2" charset="2"/>
              <a:buChar char="§"/>
            </a:pPr>
            <a:r>
              <a:rPr lang="en-GB" sz="900"/>
              <a:t>Margin resilience reflects </a:t>
            </a:r>
            <a:r>
              <a:rPr lang="en-GB" sz="900" b="1">
                <a:solidFill>
                  <a:srgbClr val="003565"/>
                </a:solidFill>
              </a:rPr>
              <a:t>technology differentiation</a:t>
            </a:r>
            <a:r>
              <a:rPr lang="en-GB" sz="900">
                <a:solidFill>
                  <a:srgbClr val="003565"/>
                </a:solidFill>
              </a:rPr>
              <a:t> </a:t>
            </a:r>
            <a:r>
              <a:rPr lang="en-GB" sz="900"/>
              <a:t>and </a:t>
            </a:r>
            <a:r>
              <a:rPr lang="en-GB" sz="900" b="1">
                <a:solidFill>
                  <a:srgbClr val="003565"/>
                </a:solidFill>
              </a:rPr>
              <a:t>U.S. policy support</a:t>
            </a:r>
            <a:r>
              <a:rPr lang="en-GB" sz="900"/>
              <a:t>, reinforcing strong pricing power</a:t>
            </a:r>
          </a:p>
        </p:txBody>
      </p:sp>
      <p:sp>
        <p:nvSpPr>
          <p:cNvPr id="40" name="Arrow: Pentagon 39">
            <a:extLst>
              <a:ext uri="{FF2B5EF4-FFF2-40B4-BE49-F238E27FC236}">
                <a16:creationId xmlns:a16="http://schemas.microsoft.com/office/drawing/2014/main" id="{CD320C4C-F921-5C3E-4CDA-24F923947D4C}"/>
              </a:ext>
            </a:extLst>
          </p:cNvPr>
          <p:cNvSpPr/>
          <p:nvPr/>
        </p:nvSpPr>
        <p:spPr>
          <a:xfrm>
            <a:off x="5602408" y="1943308"/>
            <a:ext cx="837985" cy="380268"/>
          </a:xfrm>
          <a:prstGeom prst="homePlate">
            <a:avLst>
              <a:gd name="adj" fmla="val 19943"/>
            </a:avLst>
          </a:prstGeom>
          <a:solidFill>
            <a:schemeClr val="accent1">
              <a:lumMod val="75000"/>
            </a:schemeClr>
          </a:solid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Raw</a:t>
            </a:r>
            <a:r>
              <a:rPr lang="zh-CN" altLang="en-US" sz="800" kern="1200"/>
              <a:t> </a:t>
            </a:r>
            <a:r>
              <a:rPr lang="en-US" altLang="zh-CN" sz="800" kern="1200"/>
              <a:t>Material</a:t>
            </a:r>
            <a:endParaRPr lang="en-GB" sz="800" kern="1200"/>
          </a:p>
        </p:txBody>
      </p:sp>
      <p:sp>
        <p:nvSpPr>
          <p:cNvPr id="41" name="Arrow: Pentagon 40">
            <a:extLst>
              <a:ext uri="{FF2B5EF4-FFF2-40B4-BE49-F238E27FC236}">
                <a16:creationId xmlns:a16="http://schemas.microsoft.com/office/drawing/2014/main" id="{6FF0CC98-F4EE-7B88-82FB-4DDF5D039EE4}"/>
              </a:ext>
            </a:extLst>
          </p:cNvPr>
          <p:cNvSpPr/>
          <p:nvPr/>
        </p:nvSpPr>
        <p:spPr>
          <a:xfrm>
            <a:off x="6458065" y="1943718"/>
            <a:ext cx="837985" cy="380268"/>
          </a:xfrm>
          <a:prstGeom prst="homePlate">
            <a:avLst>
              <a:gd name="adj" fmla="val 19943"/>
            </a:avLst>
          </a:prstGeom>
          <a:solidFill>
            <a:schemeClr val="accent1"/>
          </a:solidFill>
        </p:spPr>
        <p:style>
          <a:lnRef idx="2">
            <a:schemeClr val="lt1">
              <a:hueOff val="0"/>
              <a:satOff val="0"/>
              <a:lumOff val="0"/>
              <a:alphaOff val="0"/>
            </a:schemeClr>
          </a:lnRef>
          <a:fillRef idx="1">
            <a:schemeClr val="accent1">
              <a:shade val="80000"/>
              <a:hueOff val="203749"/>
              <a:satOff val="-22111"/>
              <a:lumOff val="11042"/>
              <a:alphaOff val="0"/>
            </a:schemeClr>
          </a:fillRef>
          <a:effectRef idx="0">
            <a:schemeClr val="accent1">
              <a:shade val="80000"/>
              <a:hueOff val="203749"/>
              <a:satOff val="-22111"/>
              <a:lumOff val="11042"/>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Thin-film Manufacturing</a:t>
            </a:r>
          </a:p>
        </p:txBody>
      </p:sp>
      <p:sp>
        <p:nvSpPr>
          <p:cNvPr id="42" name="Arrow: Pentagon 41">
            <a:extLst>
              <a:ext uri="{FF2B5EF4-FFF2-40B4-BE49-F238E27FC236}">
                <a16:creationId xmlns:a16="http://schemas.microsoft.com/office/drawing/2014/main" id="{91D2F190-1908-A7EA-6131-B4CF09F0A004}"/>
              </a:ext>
            </a:extLst>
          </p:cNvPr>
          <p:cNvSpPr/>
          <p:nvPr/>
        </p:nvSpPr>
        <p:spPr>
          <a:xfrm>
            <a:off x="7313722" y="1943718"/>
            <a:ext cx="837985" cy="380268"/>
          </a:xfrm>
          <a:prstGeom prst="homePlate">
            <a:avLst>
              <a:gd name="adj" fmla="val 19943"/>
            </a:avLst>
          </a:prstGeom>
          <a:solidFill>
            <a:schemeClr val="accent1">
              <a:alpha val="78000"/>
            </a:schemeClr>
          </a:solidFill>
        </p:spPr>
        <p:style>
          <a:lnRef idx="2">
            <a:schemeClr val="lt1">
              <a:hueOff val="0"/>
              <a:satOff val="0"/>
              <a:lumOff val="0"/>
              <a:alphaOff val="0"/>
            </a:schemeClr>
          </a:lnRef>
          <a:fillRef idx="1">
            <a:schemeClr val="accent1">
              <a:shade val="80000"/>
              <a:hueOff val="407497"/>
              <a:satOff val="-44222"/>
              <a:lumOff val="22084"/>
              <a:alphaOff val="0"/>
            </a:schemeClr>
          </a:fillRef>
          <a:effectRef idx="0">
            <a:schemeClr val="accent1">
              <a:shade val="80000"/>
              <a:hueOff val="407497"/>
              <a:satOff val="-44222"/>
              <a:lumOff val="22084"/>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Module Assembly</a:t>
            </a:r>
          </a:p>
        </p:txBody>
      </p:sp>
      <p:sp>
        <p:nvSpPr>
          <p:cNvPr id="43" name="Arrow: Pentagon 42">
            <a:extLst>
              <a:ext uri="{FF2B5EF4-FFF2-40B4-BE49-F238E27FC236}">
                <a16:creationId xmlns:a16="http://schemas.microsoft.com/office/drawing/2014/main" id="{9BDD79A0-97CE-F6ED-58E2-FEAB30A2A241}"/>
              </a:ext>
            </a:extLst>
          </p:cNvPr>
          <p:cNvSpPr/>
          <p:nvPr/>
        </p:nvSpPr>
        <p:spPr>
          <a:xfrm>
            <a:off x="8169379" y="1943718"/>
            <a:ext cx="837985" cy="380268"/>
          </a:xfrm>
          <a:prstGeom prst="homePlate">
            <a:avLst>
              <a:gd name="adj" fmla="val 22448"/>
            </a:avLst>
          </a:prstGeom>
          <a:solidFill>
            <a:schemeClr val="accent1">
              <a:lumMod val="60000"/>
              <a:lumOff val="40000"/>
            </a:schemeClr>
          </a:solidFill>
        </p:spPr>
        <p:style>
          <a:lnRef idx="2">
            <a:schemeClr val="lt1">
              <a:hueOff val="0"/>
              <a:satOff val="0"/>
              <a:lumOff val="0"/>
              <a:alphaOff val="0"/>
            </a:schemeClr>
          </a:lnRef>
          <a:fillRef idx="1">
            <a:schemeClr val="accent1">
              <a:shade val="80000"/>
              <a:hueOff val="611246"/>
              <a:satOff val="-66334"/>
              <a:lumOff val="33125"/>
              <a:alphaOff val="0"/>
            </a:schemeClr>
          </a:fillRef>
          <a:effectRef idx="0">
            <a:schemeClr val="accent1">
              <a:shade val="80000"/>
              <a:hueOff val="611246"/>
              <a:satOff val="-66334"/>
              <a:lumOff val="33125"/>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Testing &amp; Quality Control</a:t>
            </a:r>
          </a:p>
        </p:txBody>
      </p:sp>
      <p:sp>
        <p:nvSpPr>
          <p:cNvPr id="44" name="Arrow: Pentagon 43">
            <a:extLst>
              <a:ext uri="{FF2B5EF4-FFF2-40B4-BE49-F238E27FC236}">
                <a16:creationId xmlns:a16="http://schemas.microsoft.com/office/drawing/2014/main" id="{14A71EAF-1B74-6D7E-0638-51E1E6EE532E}"/>
              </a:ext>
            </a:extLst>
          </p:cNvPr>
          <p:cNvSpPr/>
          <p:nvPr/>
        </p:nvSpPr>
        <p:spPr>
          <a:xfrm>
            <a:off x="9025037" y="1943718"/>
            <a:ext cx="837985" cy="380268"/>
          </a:xfrm>
          <a:prstGeom prst="homePlate">
            <a:avLst>
              <a:gd name="adj" fmla="val 23282"/>
            </a:avLst>
          </a:prstGeom>
          <a:solidFill>
            <a:schemeClr val="accent1">
              <a:lumMod val="40000"/>
              <a:lumOff val="60000"/>
              <a:alpha val="63000"/>
            </a:schemeClr>
          </a:solidFill>
        </p:spPr>
        <p:style>
          <a:lnRef idx="2">
            <a:schemeClr val="lt1">
              <a:hueOff val="0"/>
              <a:satOff val="0"/>
              <a:lumOff val="0"/>
              <a:alphaOff val="0"/>
            </a:schemeClr>
          </a:lnRef>
          <a:fillRef idx="1">
            <a:schemeClr val="accent1">
              <a:shade val="80000"/>
              <a:hueOff val="814994"/>
              <a:satOff val="-88445"/>
              <a:lumOff val="44167"/>
              <a:alphaOff val="0"/>
            </a:schemeClr>
          </a:fillRef>
          <a:effectRef idx="0">
            <a:schemeClr val="accent1">
              <a:shade val="80000"/>
              <a:hueOff val="814994"/>
              <a:satOff val="-88445"/>
              <a:lumOff val="44167"/>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GB" sz="800" kern="1200"/>
              <a:t>Recycling &amp; Reclaiming</a:t>
            </a:r>
          </a:p>
        </p:txBody>
      </p:sp>
      <p:sp>
        <p:nvSpPr>
          <p:cNvPr id="24" name="矩形: 圆角 28">
            <a:extLst>
              <a:ext uri="{FF2B5EF4-FFF2-40B4-BE49-F238E27FC236}">
                <a16:creationId xmlns:a16="http://schemas.microsoft.com/office/drawing/2014/main" id="{C85C85BA-A674-07C6-AA67-59FE04631C69}"/>
              </a:ext>
            </a:extLst>
          </p:cNvPr>
          <p:cNvSpPr/>
          <p:nvPr/>
        </p:nvSpPr>
        <p:spPr>
          <a:xfrm>
            <a:off x="5521960" y="4716004"/>
            <a:ext cx="4493302" cy="2011385"/>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文本框 16">
            <a:extLst>
              <a:ext uri="{FF2B5EF4-FFF2-40B4-BE49-F238E27FC236}">
                <a16:creationId xmlns:a16="http://schemas.microsoft.com/office/drawing/2014/main" id="{93957546-8A42-7594-C785-39C83C4C3DB5}"/>
              </a:ext>
            </a:extLst>
          </p:cNvPr>
          <p:cNvSpPr txBox="1"/>
          <p:nvPr/>
        </p:nvSpPr>
        <p:spPr>
          <a:xfrm>
            <a:off x="736991"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CdTe’s</a:t>
            </a:r>
            <a:r>
              <a:rPr lang="en-US"/>
              <a:t> superior yield, stability and footprint give FSLR a performance edge that silicon competitors cannot replicate</a:t>
            </a:r>
            <a:endParaRPr lang="en-US" altLang="zh-CN"/>
          </a:p>
        </p:txBody>
      </p:sp>
      <p:sp>
        <p:nvSpPr>
          <p:cNvPr id="7" name="文本框 16">
            <a:extLst>
              <a:ext uri="{FF2B5EF4-FFF2-40B4-BE49-F238E27FC236}">
                <a16:creationId xmlns:a16="http://schemas.microsoft.com/office/drawing/2014/main" id="{6C434983-5ECB-367A-248B-23CBA26F65AD}"/>
              </a:ext>
            </a:extLst>
          </p:cNvPr>
          <p:cNvSpPr txBox="1"/>
          <p:nvPr/>
        </p:nvSpPr>
        <p:spPr>
          <a:xfrm>
            <a:off x="5521960" y="4716004"/>
            <a:ext cx="4483576" cy="1404808"/>
          </a:xfrm>
          <a:prstGeom prst="rect">
            <a:avLst/>
          </a:prstGeom>
          <a:noFill/>
        </p:spPr>
        <p:txBody>
          <a:bodyPr wrap="square" lIns="80582" tIns="40291" rIns="80582" bIns="40291" anchor="t">
            <a:spAutoFit/>
          </a:bodyPr>
          <a:lstStyle/>
          <a:p>
            <a:pPr>
              <a:spcAft>
                <a:spcPts val="300"/>
              </a:spcAft>
            </a:pPr>
            <a:r>
              <a:rPr lang="en-GB" sz="900" b="1">
                <a:solidFill>
                  <a:srgbClr val="003565"/>
                </a:solidFill>
              </a:rPr>
              <a:t>FSLR is the only top-10 module producer outside China</a:t>
            </a:r>
            <a:r>
              <a:rPr lang="en-GB" sz="900">
                <a:solidFill>
                  <a:srgbClr val="003565"/>
                </a:solidFill>
              </a:rPr>
              <a:t>, with </a:t>
            </a:r>
            <a:r>
              <a:rPr lang="en-GB" sz="900" b="1">
                <a:solidFill>
                  <a:srgbClr val="003565"/>
                </a:solidFill>
              </a:rPr>
              <a:t>&gt;14 GW U.S. capacity by 2026</a:t>
            </a:r>
            <a:r>
              <a:rPr lang="en-GB" sz="900">
                <a:solidFill>
                  <a:srgbClr val="003565"/>
                </a:solidFill>
              </a:rPr>
              <a:t> </a:t>
            </a:r>
            <a:r>
              <a:rPr lang="en-GB" sz="900"/>
              <a:t>from Ohio and Alabama expansions</a:t>
            </a:r>
          </a:p>
          <a:p>
            <a:pPr marL="171450" indent="-171450">
              <a:buFont typeface="Wingdings" pitchFamily="2" charset="2"/>
              <a:buChar char="§"/>
            </a:pPr>
            <a:r>
              <a:rPr lang="en-GB" sz="900" b="1">
                <a:solidFill>
                  <a:srgbClr val="003565"/>
                </a:solidFill>
              </a:rPr>
              <a:t>U.S. footprint makes FSLR a preferred utility supplier</a:t>
            </a:r>
            <a:r>
              <a:rPr lang="en-GB" sz="900">
                <a:solidFill>
                  <a:srgbClr val="003565"/>
                </a:solidFill>
              </a:rPr>
              <a:t> </a:t>
            </a:r>
            <a:r>
              <a:rPr lang="en-GB" sz="900"/>
              <a:t>amid tariff risk, procurement uncertainty, and stricter grid reliability standards</a:t>
            </a:r>
          </a:p>
          <a:p>
            <a:endParaRPr lang="en-GB" sz="900"/>
          </a:p>
          <a:p>
            <a:pPr>
              <a:spcAft>
                <a:spcPts val="300"/>
              </a:spcAft>
            </a:pPr>
            <a:r>
              <a:rPr lang="en-GB" sz="900" b="1">
                <a:solidFill>
                  <a:srgbClr val="003565"/>
                </a:solidFill>
              </a:rPr>
              <a:t>Fully FEOC-compliant operations</a:t>
            </a:r>
            <a:r>
              <a:rPr lang="en-GB" sz="900">
                <a:solidFill>
                  <a:srgbClr val="003565"/>
                </a:solidFill>
              </a:rPr>
              <a:t> </a:t>
            </a:r>
            <a:r>
              <a:rPr lang="en-GB" sz="900"/>
              <a:t>secure IRA 45X + Domestic Content bonuses and meet future U.S. federal procurement rules</a:t>
            </a:r>
          </a:p>
          <a:p>
            <a:pPr marL="171450" indent="-171450">
              <a:buFont typeface="Wingdings" pitchFamily="2" charset="2"/>
              <a:buChar char="§"/>
            </a:pPr>
            <a:r>
              <a:rPr lang="en-GB" sz="900" b="1">
                <a:solidFill>
                  <a:srgbClr val="003565"/>
                </a:solidFill>
              </a:rPr>
              <a:t>Perrysburg R&amp;D campus (&gt; $1bn)</a:t>
            </a:r>
            <a:r>
              <a:rPr lang="en-GB" sz="900">
                <a:solidFill>
                  <a:srgbClr val="003565"/>
                </a:solidFill>
              </a:rPr>
              <a:t> </a:t>
            </a:r>
            <a:r>
              <a:rPr lang="en-GB" sz="900"/>
              <a:t>supports a roadmap toward </a:t>
            </a:r>
            <a:r>
              <a:rPr lang="en-GB" sz="900" b="1">
                <a:solidFill>
                  <a:srgbClr val="003565"/>
                </a:solidFill>
              </a:rPr>
              <a:t>23–24% efficiency</a:t>
            </a:r>
            <a:r>
              <a:rPr lang="en-GB" sz="900"/>
              <a:t>, reducing BOS and system-level costs</a:t>
            </a:r>
          </a:p>
        </p:txBody>
      </p:sp>
      <p:sp>
        <p:nvSpPr>
          <p:cNvPr id="31" name="Slide Number Placeholder 30">
            <a:extLst>
              <a:ext uri="{FF2B5EF4-FFF2-40B4-BE49-F238E27FC236}">
                <a16:creationId xmlns:a16="http://schemas.microsoft.com/office/drawing/2014/main" id="{93E0AB07-69C0-0686-506A-9C508525515A}"/>
              </a:ext>
            </a:extLst>
          </p:cNvPr>
          <p:cNvSpPr>
            <a:spLocks noGrp="1"/>
          </p:cNvSpPr>
          <p:nvPr>
            <p:ph type="sldNum" sz="quarter" idx="12"/>
          </p:nvPr>
        </p:nvSpPr>
        <p:spPr/>
        <p:txBody>
          <a:bodyPr/>
          <a:lstStyle/>
          <a:p>
            <a:r>
              <a:rPr lang="en-GB" altLang="zh-CN" sz="700">
                <a:latin typeface="Open Sans" panose="020B0606030504020204" pitchFamily="34" charset="0"/>
                <a:cs typeface="Open Sans" panose="020B0606030504020204" pitchFamily="34" charset="0"/>
              </a:rPr>
              <a:t>Source:</a:t>
            </a:r>
            <a:r>
              <a:rPr lang="en-US" sz="700">
                <a:latin typeface="Open Sans" panose="020B0606030504020204" pitchFamily="34" charset="0"/>
                <a:ea typeface="Open Sans" panose="020B0606030504020204" pitchFamily="34" charset="0"/>
                <a:cs typeface="Open Sans" panose="020B0606030504020204" pitchFamily="34" charset="0"/>
              </a:rPr>
              <a:t> First Solar Sustainability Report (2023). Available at: </a:t>
            </a:r>
            <a:r>
              <a:rPr lang="en-US" sz="700">
                <a:latin typeface="Open Sans" panose="020B0606030504020204" pitchFamily="34" charset="0"/>
                <a:ea typeface="Open Sans" panose="020B0606030504020204" pitchFamily="34" charset="0"/>
                <a:cs typeface="Open Sans" panose="020B0606030504020204" pitchFamily="34" charset="0"/>
                <a:hlinkClick r:id="rId7"/>
              </a:rPr>
              <a:t>https://www.responsibilityreports.com/HostedData/ResponsibilityReportArchive/f/NASDAQ_FSLR_2023.pdf</a:t>
            </a:r>
            <a:r>
              <a:rPr lang="en-US" sz="700">
                <a:latin typeface="Open Sans" panose="020B0606030504020204" pitchFamily="34" charset="0"/>
                <a:ea typeface="Open Sans" panose="020B0606030504020204" pitchFamily="34" charset="0"/>
                <a:cs typeface="Open Sans" panose="020B0606030504020204" pitchFamily="34" charset="0"/>
              </a:rPr>
              <a:t>, </a:t>
            </a:r>
            <a:r>
              <a:rPr lang="en-GB" sz="700" i="1"/>
              <a:t>First Solar Annual Report</a:t>
            </a:r>
            <a:r>
              <a:rPr lang="en-GB" sz="700"/>
              <a:t> (2024). Available at: </a:t>
            </a:r>
            <a:r>
              <a:rPr lang="en-GB" sz="700">
                <a:hlinkClick r:id="rId8"/>
              </a:rPr>
              <a:t>https://s202.q4cdn.com/499595574/files/doc_financials/2024/ar/First-Solar-2024-Annual-Report-Web-Ready.pdf</a:t>
            </a:r>
            <a:r>
              <a:rPr lang="en-GB" sz="700"/>
              <a:t>.</a:t>
            </a: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en-US" sz="700">
              <a:latin typeface="Open Sans" panose="020B0606030504020204" pitchFamily="34" charset="0"/>
              <a:ea typeface="Open Sans" panose="020B0606030504020204" pitchFamily="34" charset="0"/>
              <a:cs typeface="Open Sans" panose="020B0606030504020204" pitchFamily="34" charset="0"/>
            </a:endParaRPr>
          </a:p>
          <a:p>
            <a:endParaRPr lang="zh-CN" altLang="en-US" sz="700">
              <a:latin typeface="Open Sans" panose="020B0606030504020204" pitchFamily="34" charset="0"/>
              <a:cs typeface="Open Sans" panose="020B0606030504020204" pitchFamily="34" charset="0"/>
            </a:endParaRPr>
          </a:p>
        </p:txBody>
      </p:sp>
      <p:sp>
        <p:nvSpPr>
          <p:cNvPr id="4" name="文本框 16">
            <a:extLst>
              <a:ext uri="{FF2B5EF4-FFF2-40B4-BE49-F238E27FC236}">
                <a16:creationId xmlns:a16="http://schemas.microsoft.com/office/drawing/2014/main" id="{ADA138EE-07ED-A76D-767E-FD025915D5AE}"/>
              </a:ext>
            </a:extLst>
          </p:cNvPr>
          <p:cNvSpPr txBox="1"/>
          <p:nvPr/>
        </p:nvSpPr>
        <p:spPr>
          <a:xfrm>
            <a:off x="736991" y="1527402"/>
            <a:ext cx="4486956" cy="2035750"/>
          </a:xfrm>
          <a:prstGeom prst="rect">
            <a:avLst/>
          </a:prstGeom>
          <a:noFill/>
        </p:spPr>
        <p:txBody>
          <a:bodyPr wrap="square" lIns="80582" tIns="40291" rIns="80582" bIns="40291" anchor="t">
            <a:spAutoFit/>
          </a:bodyPr>
          <a:lstStyle/>
          <a:p>
            <a:pPr>
              <a:spcAft>
                <a:spcPts val="300"/>
              </a:spcAft>
            </a:pPr>
            <a:r>
              <a:rPr lang="en-GB" sz="900" b="1" err="1">
                <a:solidFill>
                  <a:srgbClr val="003565"/>
                </a:solidFill>
              </a:rPr>
              <a:t>CdTe</a:t>
            </a:r>
            <a:r>
              <a:rPr lang="en-GB" sz="900" b="1">
                <a:solidFill>
                  <a:srgbClr val="003565"/>
                </a:solidFill>
              </a:rPr>
              <a:t> modules deliver ~6% higher energy yield vs. c-Si</a:t>
            </a:r>
            <a:r>
              <a:rPr lang="en-GB" sz="900">
                <a:solidFill>
                  <a:srgbClr val="003565"/>
                </a:solidFill>
              </a:rPr>
              <a:t> </a:t>
            </a:r>
            <a:r>
              <a:rPr lang="en-GB" sz="900"/>
              <a:t>in hot, humid, and low-light conditions due to superior spectral response and a </a:t>
            </a:r>
            <a:r>
              <a:rPr lang="en-GB" sz="900" b="1">
                <a:solidFill>
                  <a:srgbClr val="003565"/>
                </a:solidFill>
              </a:rPr>
              <a:t>–0.28%/°C temperature coefficient</a:t>
            </a:r>
            <a:endParaRPr lang="en-GB" sz="900"/>
          </a:p>
          <a:p>
            <a:pPr marL="171450" indent="-171450">
              <a:buFont typeface="Wingdings" pitchFamily="2" charset="2"/>
              <a:buChar char="§"/>
            </a:pPr>
            <a:r>
              <a:rPr lang="en-GB" sz="900" b="1">
                <a:solidFill>
                  <a:srgbClr val="003565"/>
                </a:solidFill>
              </a:rPr>
              <a:t>Thin-film </a:t>
            </a:r>
            <a:r>
              <a:rPr lang="en-GB" sz="900" b="1" err="1">
                <a:solidFill>
                  <a:srgbClr val="003565"/>
                </a:solidFill>
              </a:rPr>
              <a:t>CdTe</a:t>
            </a:r>
            <a:r>
              <a:rPr lang="en-GB" sz="900" b="1">
                <a:solidFill>
                  <a:srgbClr val="003565"/>
                </a:solidFill>
              </a:rPr>
              <a:t> architecture avoids silicon-specific failures</a:t>
            </a:r>
            <a:r>
              <a:rPr lang="en-GB" sz="900">
                <a:solidFill>
                  <a:srgbClr val="003565"/>
                </a:solidFill>
              </a:rPr>
              <a:t> </a:t>
            </a:r>
            <a:r>
              <a:rPr lang="en-GB" sz="900"/>
              <a:t>(cell cracking, LID/LETID, micro-fractures), improving reliability in harsh climates</a:t>
            </a:r>
          </a:p>
          <a:p>
            <a:endParaRPr lang="en-GB" sz="900" b="1"/>
          </a:p>
          <a:p>
            <a:pPr>
              <a:spcAft>
                <a:spcPts val="300"/>
              </a:spcAft>
            </a:pPr>
            <a:r>
              <a:rPr lang="en-GB" sz="900" b="1">
                <a:solidFill>
                  <a:srgbClr val="003565"/>
                </a:solidFill>
              </a:rPr>
              <a:t>Lowest life-cycle emissions, water use, and energy-payback time</a:t>
            </a:r>
            <a:r>
              <a:rPr lang="en-GB" sz="900">
                <a:solidFill>
                  <a:srgbClr val="003565"/>
                </a:solidFill>
              </a:rPr>
              <a:t> </a:t>
            </a:r>
            <a:r>
              <a:rPr lang="en-GB" sz="900"/>
              <a:t>in the industry, supporting adoption by utilities with ESG mandates and Scope 3 goals</a:t>
            </a:r>
          </a:p>
          <a:p>
            <a:pPr marL="171450" indent="-171450">
              <a:buFont typeface="Wingdings" pitchFamily="2" charset="2"/>
              <a:buChar char="§"/>
            </a:pPr>
            <a:r>
              <a:rPr lang="en-GB" sz="900" b="1">
                <a:solidFill>
                  <a:srgbClr val="003565"/>
                </a:solidFill>
              </a:rPr>
              <a:t>0.3% p.a. degradation rate</a:t>
            </a:r>
            <a:r>
              <a:rPr lang="en-GB" sz="900">
                <a:solidFill>
                  <a:srgbClr val="003565"/>
                </a:solidFill>
              </a:rPr>
              <a:t> </a:t>
            </a:r>
            <a:r>
              <a:rPr lang="en-GB" sz="900"/>
              <a:t>extends useful life by ~9 years relative to c-Si, reducing long-term </a:t>
            </a:r>
            <a:r>
              <a:rPr lang="en-GB" sz="900" b="1">
                <a:solidFill>
                  <a:schemeClr val="accent1">
                    <a:lumMod val="75000"/>
                  </a:schemeClr>
                </a:solidFill>
              </a:rPr>
              <a:t>LCOE</a:t>
            </a:r>
            <a:r>
              <a:rPr lang="en-GB" sz="900"/>
              <a:t> for utility-scale assets</a:t>
            </a:r>
          </a:p>
          <a:p>
            <a:pPr marL="171450" indent="-171450">
              <a:buFont typeface="Wingdings" pitchFamily="2" charset="2"/>
              <a:buChar char="§"/>
            </a:pPr>
            <a:r>
              <a:rPr lang="en-GB" sz="900" b="1">
                <a:solidFill>
                  <a:srgbClr val="003565"/>
                </a:solidFill>
              </a:rPr>
              <a:t>ESG advantage</a:t>
            </a:r>
            <a:r>
              <a:rPr lang="en-GB" sz="900" b="1"/>
              <a:t>:</a:t>
            </a:r>
            <a:r>
              <a:rPr lang="en-GB" sz="900"/>
              <a:t> ~90% material recovery and reusable packaging</a:t>
            </a:r>
          </a:p>
          <a:p>
            <a:pPr marL="171450" indent="-171450">
              <a:spcAft>
                <a:spcPts val="600"/>
              </a:spcAft>
              <a:buFont typeface="Wingdings" pitchFamily="2" charset="2"/>
              <a:buChar char="§"/>
            </a:pP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600"/>
              </a:spcAft>
              <a:buFont typeface="Wingdings" pitchFamily="2" charset="2"/>
              <a:buChar char="§"/>
            </a:pPr>
            <a:endParaRPr lang="en-GB" sz="900">
              <a:latin typeface="Open Sans" panose="020B0606030504020204" pitchFamily="34" charset="0"/>
              <a:ea typeface="Open Sans" panose="020B0606030504020204" pitchFamily="34" charset="0"/>
              <a:cs typeface="Open Sans" panose="020B0606030504020204" pitchFamily="34" charset="0"/>
            </a:endParaRPr>
          </a:p>
        </p:txBody>
      </p:sp>
      <p:sp>
        <p:nvSpPr>
          <p:cNvPr id="10" name="Footer Placeholder 4">
            <a:extLst>
              <a:ext uri="{FF2B5EF4-FFF2-40B4-BE49-F238E27FC236}">
                <a16:creationId xmlns:a16="http://schemas.microsoft.com/office/drawing/2014/main" id="{9E1B80A4-07EB-DFDA-3FEC-67F4E6013AC0}"/>
              </a:ext>
            </a:extLst>
          </p:cNvPr>
          <p:cNvSpPr txBox="1">
            <a:spLocks/>
          </p:cNvSpPr>
          <p:nvPr/>
        </p:nvSpPr>
        <p:spPr>
          <a:xfrm>
            <a:off x="546421" y="6434492"/>
            <a:ext cx="9327557" cy="292899"/>
          </a:xfrm>
          <a:prstGeom prst="rect">
            <a:avLst/>
          </a:prstGeom>
        </p:spPr>
        <p:txBody>
          <a:bodyPr vert="horz" lIns="0" tIns="0" rIns="0" bIns="0" rtlCol="0" anchor="t"/>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793">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Chart 10">
            <a:extLst>
              <a:ext uri="{FF2B5EF4-FFF2-40B4-BE49-F238E27FC236}">
                <a16:creationId xmlns:a16="http://schemas.microsoft.com/office/drawing/2014/main" id="{D45B4AB1-EEB0-BC06-BCF4-243A4F20F640}"/>
              </a:ext>
            </a:extLst>
          </p:cNvPr>
          <p:cNvGraphicFramePr/>
          <p:nvPr>
            <p:extLst>
              <p:ext uri="{D42A27DB-BD31-4B8C-83A1-F6EECF244321}">
                <p14:modId xmlns:p14="http://schemas.microsoft.com/office/powerpoint/2010/main" val="4267383261"/>
              </p:ext>
            </p:extLst>
          </p:nvPr>
        </p:nvGraphicFramePr>
        <p:xfrm>
          <a:off x="3649487" y="3684093"/>
          <a:ext cx="1346648" cy="240762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F4C94F31-191F-E80B-D3CD-BB8C957902B7}"/>
              </a:ext>
            </a:extLst>
          </p:cNvPr>
          <p:cNvGraphicFramePr/>
          <p:nvPr>
            <p:extLst>
              <p:ext uri="{D42A27DB-BD31-4B8C-83A1-F6EECF244321}">
                <p14:modId xmlns:p14="http://schemas.microsoft.com/office/powerpoint/2010/main" val="1359551466"/>
              </p:ext>
            </p:extLst>
          </p:nvPr>
        </p:nvGraphicFramePr>
        <p:xfrm>
          <a:off x="2353569" y="3696087"/>
          <a:ext cx="1237655" cy="234022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0" name="Chart 19">
            <a:extLst>
              <a:ext uri="{FF2B5EF4-FFF2-40B4-BE49-F238E27FC236}">
                <a16:creationId xmlns:a16="http://schemas.microsoft.com/office/drawing/2014/main" id="{F1FF3B46-B0BA-0F58-3F51-86AD3DD33327}"/>
              </a:ext>
            </a:extLst>
          </p:cNvPr>
          <p:cNvGraphicFramePr/>
          <p:nvPr>
            <p:extLst>
              <p:ext uri="{D42A27DB-BD31-4B8C-83A1-F6EECF244321}">
                <p14:modId xmlns:p14="http://schemas.microsoft.com/office/powerpoint/2010/main" val="1451512339"/>
              </p:ext>
            </p:extLst>
          </p:nvPr>
        </p:nvGraphicFramePr>
        <p:xfrm>
          <a:off x="1041400" y="3638001"/>
          <a:ext cx="1253906" cy="2286507"/>
        </p:xfrm>
        <a:graphic>
          <a:graphicData uri="http://schemas.openxmlformats.org/drawingml/2006/chart">
            <c:chart xmlns:c="http://schemas.openxmlformats.org/drawingml/2006/chart" xmlns:r="http://schemas.openxmlformats.org/officeDocument/2006/relationships" r:id="rId11"/>
          </a:graphicData>
        </a:graphic>
      </p:graphicFrame>
      <p:sp>
        <p:nvSpPr>
          <p:cNvPr id="5" name="Title 1">
            <a:extLst>
              <a:ext uri="{FF2B5EF4-FFF2-40B4-BE49-F238E27FC236}">
                <a16:creationId xmlns:a16="http://schemas.microsoft.com/office/drawing/2014/main" id="{CF9AAACF-F734-57D8-E47F-97738B629EE7}"/>
              </a:ext>
            </a:extLst>
          </p:cNvPr>
          <p:cNvSpPr>
            <a:spLocks noGrp="1"/>
          </p:cNvSpPr>
          <p:nvPr>
            <p:ph type="title"/>
          </p:nvPr>
        </p:nvSpPr>
        <p:spPr>
          <a:xfrm>
            <a:off x="738664" y="414000"/>
            <a:ext cx="8064976" cy="580772"/>
          </a:xfrm>
        </p:spPr>
        <p:txBody>
          <a:bodyPr vert="horz" rIns="0"/>
          <a:lstStyle/>
          <a:p>
            <a:r>
              <a:rPr lang="en-IE">
                <a:solidFill>
                  <a:schemeClr val="accent1">
                    <a:lumMod val="75000"/>
                  </a:schemeClr>
                </a:solidFill>
              </a:rPr>
              <a:t>Undisputed Domestic Leader </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CdTe Delivers Superior Energy Yield &amp; Integrated U.S. Supply Chain Enables a Structurally Lower Cost Per Watt</a:t>
            </a:r>
            <a:endParaRPr lang="en-IE" b="0"/>
          </a:p>
        </p:txBody>
      </p:sp>
      <p:sp>
        <p:nvSpPr>
          <p:cNvPr id="1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BE8E21F-FC9E-F19F-4B11-60B64B1AD1EC}"/>
              </a:ext>
            </a:extLst>
          </p:cNvPr>
          <p:cNvSpPr>
            <a:spLocks noChangeArrowheads="1"/>
          </p:cNvSpPr>
          <p:nvPr/>
        </p:nvSpPr>
        <p:spPr bwMode="gray">
          <a:xfrm>
            <a:off x="5518580" y="4361175"/>
            <a:ext cx="4486956"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Domestic Leadership: Scaled U.S. Manufacturing</a:t>
            </a:r>
          </a:p>
        </p:txBody>
      </p:sp>
      <p:sp>
        <p:nvSpPr>
          <p:cNvPr id="1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F341A16C-F5CB-D9F4-4687-8E52B6AE3041}"/>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Technology Leadership: </a:t>
            </a:r>
            <a:r>
              <a:rPr kumimoji="0" lang="en-US" sz="1400" b="1" i="0" u="none" strike="noStrike" kern="1200" cap="none" spc="0" normalizeH="0" baseline="0" noProof="0" err="1">
                <a:ln>
                  <a:noFill/>
                </a:ln>
                <a:solidFill>
                  <a:srgbClr val="003868"/>
                </a:solidFill>
                <a:effectLst/>
                <a:uLnTx/>
                <a:uFillTx/>
                <a:latin typeface="Playfair Display"/>
                <a:ea typeface="MS PGothic"/>
                <a:cs typeface="Arial"/>
              </a:rPr>
              <a:t>CdTe</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Solar Innovation</a:t>
            </a:r>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42429C1-80D4-9FDE-1138-B17655F98E3E}"/>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Cost Leadership: Vertical Integration &amp; Efficiency</a:t>
            </a:r>
          </a:p>
        </p:txBody>
      </p:sp>
      <p:sp>
        <p:nvSpPr>
          <p:cNvPr id="25" name="文本框 16">
            <a:extLst>
              <a:ext uri="{FF2B5EF4-FFF2-40B4-BE49-F238E27FC236}">
                <a16:creationId xmlns:a16="http://schemas.microsoft.com/office/drawing/2014/main" id="{1772EB3D-DB1B-E2DE-E656-1B9335B980CD}"/>
              </a:ext>
            </a:extLst>
          </p:cNvPr>
          <p:cNvSpPr txBox="1"/>
          <p:nvPr/>
        </p:nvSpPr>
        <p:spPr>
          <a:xfrm>
            <a:off x="5525090" y="6336962"/>
            <a:ext cx="4490172"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FSLR’s domestic scale and FEOC compliance uniquely position it as the preferred supplier in a tightening U.S. policy environment</a:t>
            </a:r>
            <a:endParaRPr lang="en-US" altLang="zh-CN"/>
          </a:p>
        </p:txBody>
      </p:sp>
      <p:sp>
        <p:nvSpPr>
          <p:cNvPr id="35" name="文本框 16">
            <a:extLst>
              <a:ext uri="{FF2B5EF4-FFF2-40B4-BE49-F238E27FC236}">
                <a16:creationId xmlns:a16="http://schemas.microsoft.com/office/drawing/2014/main" id="{3A95ECC3-E39D-C7EB-5798-9A2C012C36C0}"/>
              </a:ext>
            </a:extLst>
          </p:cNvPr>
          <p:cNvSpPr txBox="1"/>
          <p:nvPr/>
        </p:nvSpPr>
        <p:spPr>
          <a:xfrm>
            <a:off x="5521960" y="3839072"/>
            <a:ext cx="4474288"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Vertical integration delivers a structurally lower cost base and higher, more resilient margins through the cycle</a:t>
            </a:r>
            <a:endParaRPr lang="en-US" altLang="zh-CN"/>
          </a:p>
        </p:txBody>
      </p:sp>
      <p:sp>
        <p:nvSpPr>
          <p:cNvPr id="2" name="Oval 1">
            <a:extLst>
              <a:ext uri="{FF2B5EF4-FFF2-40B4-BE49-F238E27FC236}">
                <a16:creationId xmlns:a16="http://schemas.microsoft.com/office/drawing/2014/main" id="{F47C1508-229C-FF87-9DCE-A44B64262D9E}"/>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1</a:t>
            </a:r>
          </a:p>
        </p:txBody>
      </p:sp>
      <p:sp>
        <p:nvSpPr>
          <p:cNvPr id="23" name="TextBox 22">
            <a:extLst>
              <a:ext uri="{FF2B5EF4-FFF2-40B4-BE49-F238E27FC236}">
                <a16:creationId xmlns:a16="http://schemas.microsoft.com/office/drawing/2014/main" id="{F0CB05D7-E8B3-4684-ACEC-4B6C1E872619}"/>
              </a:ext>
            </a:extLst>
          </p:cNvPr>
          <p:cNvSpPr txBox="1"/>
          <p:nvPr/>
        </p:nvSpPr>
        <p:spPr>
          <a:xfrm>
            <a:off x="1644303" y="-413652"/>
            <a:ext cx="7455594" cy="369332"/>
          </a:xfrm>
          <a:prstGeom prst="rect">
            <a:avLst/>
          </a:prstGeom>
          <a:solidFill>
            <a:srgbClr val="FFD41F"/>
          </a:solidFill>
        </p:spPr>
        <p:txBody>
          <a:bodyPr wrap="square">
            <a:spAutoFit/>
          </a:bodyPr>
          <a:lstStyle>
            <a:defPPr>
              <a:defRPr lang="en-US"/>
            </a:defPPr>
            <a:lvl1pPr algn="ctr">
              <a:defRPr b="1">
                <a:solidFill>
                  <a:srgbClr val="FF0000"/>
                </a:solidFill>
              </a:defRPr>
            </a:lvl1pPr>
          </a:lstStyle>
          <a:p>
            <a:r>
              <a:rPr lang="en-US"/>
              <a:t>Technology + Vertical Integration = Structural Cost Advantage</a:t>
            </a:r>
          </a:p>
        </p:txBody>
      </p:sp>
      <p:sp>
        <p:nvSpPr>
          <p:cNvPr id="37" name="文本框 12">
            <a:extLst>
              <a:ext uri="{FF2B5EF4-FFF2-40B4-BE49-F238E27FC236}">
                <a16:creationId xmlns:a16="http://schemas.microsoft.com/office/drawing/2014/main" id="{2E477C43-D910-E125-9C3D-256016053E39}"/>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1</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8" name="Slide Number Placeholder 2">
            <a:extLst>
              <a:ext uri="{FF2B5EF4-FFF2-40B4-BE49-F238E27FC236}">
                <a16:creationId xmlns:a16="http://schemas.microsoft.com/office/drawing/2014/main" id="{B9283817-F1EB-5CD4-A8D8-F10C662B1BF7}"/>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6</a:t>
            </a:fld>
            <a:endParaRPr lang="en-US" sz="900"/>
          </a:p>
        </p:txBody>
      </p:sp>
      <p:sp>
        <p:nvSpPr>
          <p:cNvPr id="16" name="Rectangle 15">
            <a:extLst>
              <a:ext uri="{FF2B5EF4-FFF2-40B4-BE49-F238E27FC236}">
                <a16:creationId xmlns:a16="http://schemas.microsoft.com/office/drawing/2014/main" id="{319A970D-6443-BFF5-0D5C-690D76E44DAB}"/>
              </a:ext>
            </a:extLst>
          </p:cNvPr>
          <p:cNvSpPr/>
          <p:nvPr/>
        </p:nvSpPr>
        <p:spPr>
          <a:xfrm>
            <a:off x="1309069" y="5990687"/>
            <a:ext cx="121920" cy="121920"/>
          </a:xfrm>
          <a:prstGeom prst="rect">
            <a:avLst/>
          </a:prstGeom>
          <a:solidFill>
            <a:srgbClr val="003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CDB6AE9E-A496-935B-E7EF-70744F4A2177}"/>
              </a:ext>
            </a:extLst>
          </p:cNvPr>
          <p:cNvSpPr txBox="1"/>
          <p:nvPr/>
        </p:nvSpPr>
        <p:spPr>
          <a:xfrm>
            <a:off x="1400020" y="5934280"/>
            <a:ext cx="1135948"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C-Si</a:t>
            </a:r>
          </a:p>
        </p:txBody>
      </p:sp>
      <p:sp>
        <p:nvSpPr>
          <p:cNvPr id="21" name="Rectangle 20">
            <a:extLst>
              <a:ext uri="{FF2B5EF4-FFF2-40B4-BE49-F238E27FC236}">
                <a16:creationId xmlns:a16="http://schemas.microsoft.com/office/drawing/2014/main" id="{AC3CCC8A-92D2-627F-4EDE-673E85AE9A35}"/>
              </a:ext>
            </a:extLst>
          </p:cNvPr>
          <p:cNvSpPr/>
          <p:nvPr/>
        </p:nvSpPr>
        <p:spPr>
          <a:xfrm>
            <a:off x="2047139" y="5977013"/>
            <a:ext cx="121920" cy="121920"/>
          </a:xfrm>
          <a:prstGeom prst="rect">
            <a:avLst/>
          </a:prstGeom>
          <a:solidFill>
            <a:srgbClr val="486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3549724-B294-024A-19C1-540BE806594D}"/>
              </a:ext>
            </a:extLst>
          </p:cNvPr>
          <p:cNvSpPr txBox="1"/>
          <p:nvPr/>
        </p:nvSpPr>
        <p:spPr>
          <a:xfrm>
            <a:off x="2138089" y="5920606"/>
            <a:ext cx="1295029"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6</a:t>
            </a:r>
          </a:p>
        </p:txBody>
      </p:sp>
      <p:sp>
        <p:nvSpPr>
          <p:cNvPr id="27" name="Rectangle 26">
            <a:extLst>
              <a:ext uri="{FF2B5EF4-FFF2-40B4-BE49-F238E27FC236}">
                <a16:creationId xmlns:a16="http://schemas.microsoft.com/office/drawing/2014/main" id="{41C8E6FA-80E5-D07B-1C06-2A118C69648D}"/>
              </a:ext>
            </a:extLst>
          </p:cNvPr>
          <p:cNvSpPr/>
          <p:nvPr/>
        </p:nvSpPr>
        <p:spPr>
          <a:xfrm>
            <a:off x="3512816" y="5972127"/>
            <a:ext cx="121920" cy="12192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00A7B074-1CC0-A483-0FF8-663B2DAD2BD6}"/>
              </a:ext>
            </a:extLst>
          </p:cNvPr>
          <p:cNvSpPr txBox="1"/>
          <p:nvPr/>
        </p:nvSpPr>
        <p:spPr>
          <a:xfrm>
            <a:off x="3603767" y="5915720"/>
            <a:ext cx="1379514" cy="230832"/>
          </a:xfrm>
          <a:prstGeom prst="rect">
            <a:avLst/>
          </a:prstGeom>
          <a:noFill/>
        </p:spPr>
        <p:txBody>
          <a:bodyPr wrap="square">
            <a:spAutoFit/>
          </a:bodyPr>
          <a:lstStyle/>
          <a:p>
            <a:r>
              <a:rPr lang="en-US" sz="900">
                <a:latin typeface="Open Sans" panose="020B0606030504020204" pitchFamily="34" charset="0"/>
                <a:ea typeface="Open Sans" panose="020B0606030504020204" pitchFamily="34" charset="0"/>
                <a:cs typeface="Open Sans" panose="020B0606030504020204" pitchFamily="34" charset="0"/>
              </a:rPr>
              <a:t>First Solar Series 7</a:t>
            </a:r>
          </a:p>
        </p:txBody>
      </p:sp>
    </p:spTree>
    <p:custDataLst>
      <p:custData r:id="rId1"/>
    </p:custDataLst>
    <p:extLst>
      <p:ext uri="{BB962C8B-B14F-4D97-AF65-F5344CB8AC3E}">
        <p14:creationId xmlns:p14="http://schemas.microsoft.com/office/powerpoint/2010/main" val="79549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E313-8A5E-A8FB-792B-B89ED49A970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485107-1AB9-AA64-FEF5-8CD1FCB40AEF}"/>
              </a:ext>
            </a:extLst>
          </p:cNvPr>
          <p:cNvGraphicFramePr>
            <a:graphicFrameLocks/>
          </p:cNvGraphicFramePr>
          <p:nvPr>
            <p:custDataLst>
              <p:tags r:id="rId2"/>
            </p:custDataLst>
            <p:extLst>
              <p:ext uri="{D42A27DB-BD31-4B8C-83A1-F6EECF244321}">
                <p14:modId xmlns:p14="http://schemas.microsoft.com/office/powerpoint/2010/main" val="2594995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782" imgH="782" progId="TCLayout.ActiveDocument.1">
                  <p:embed/>
                </p:oleObj>
              </mc:Choice>
              <mc:Fallback>
                <p:oleObj name="think-cell Slide" r:id="rId6" imgW="782" imgH="782" progId="TCLayout.ActiveDocument.1">
                  <p:embed/>
                  <p:pic>
                    <p:nvPicPr>
                      <p:cNvPr id="5" name="think-cell data - do not delete" hidden="1">
                        <a:extLst>
                          <a:ext uri="{FF2B5EF4-FFF2-40B4-BE49-F238E27FC236}">
                            <a16:creationId xmlns:a16="http://schemas.microsoft.com/office/drawing/2014/main" id="{B8485107-1AB9-AA64-FEF5-8CD1FCB40AE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8" name="矩形: 圆角 28">
            <a:extLst>
              <a:ext uri="{FF2B5EF4-FFF2-40B4-BE49-F238E27FC236}">
                <a16:creationId xmlns:a16="http://schemas.microsoft.com/office/drawing/2014/main" id="{234BD9B8-9E74-D4C3-B2DB-22EC20337CFC}"/>
              </a:ext>
            </a:extLst>
          </p:cNvPr>
          <p:cNvSpPr/>
          <p:nvPr/>
        </p:nvSpPr>
        <p:spPr>
          <a:xfrm>
            <a:off x="5521960" y="1494133"/>
            <a:ext cx="4493302" cy="523325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矩形: 圆角 3">
            <a:extLst>
              <a:ext uri="{FF2B5EF4-FFF2-40B4-BE49-F238E27FC236}">
                <a16:creationId xmlns:a16="http://schemas.microsoft.com/office/drawing/2014/main" id="{A0E63A23-E9D6-A911-E9A7-EA85671D2DA6}"/>
              </a:ext>
            </a:extLst>
          </p:cNvPr>
          <p:cNvSpPr/>
          <p:nvPr/>
        </p:nvSpPr>
        <p:spPr>
          <a:xfrm>
            <a:off x="5669930" y="4408928"/>
            <a:ext cx="4197969" cy="1801299"/>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sz="1080" b="0" i="0" u="none" strike="noStrike" kern="1200" spc="0" baseline="0">
                <a:solidFill>
                  <a:prstClr val="black">
                    <a:lumMod val="65000"/>
                    <a:lumOff val="35000"/>
                  </a:prstClr>
                </a:solidFill>
                <a:latin typeface="+mn-lt"/>
                <a:ea typeface="+mn-ea"/>
                <a:cs typeface="+mn-cs"/>
              </a:defRPr>
            </a:pPr>
            <a:r>
              <a:rPr lang="en-GB" sz="900" b="1">
                <a:solidFill>
                  <a:schemeClr val="accent1">
                    <a:lumMod val="75000"/>
                  </a:schemeClr>
                </a:solidFill>
              </a:rPr>
              <a:t>Solar Module Price in US Market after AD &amp; CVD </a:t>
            </a:r>
            <a:r>
              <a:rPr lang="en-GB" sz="900" b="1" baseline="30000">
                <a:solidFill>
                  <a:srgbClr val="013565"/>
                </a:solidFill>
                <a:latin typeface="Open Sans" panose="020B0606030504020204" pitchFamily="34" charset="0"/>
                <a:ea typeface="Open Sans" panose="020B0606030504020204" pitchFamily="34" charset="0"/>
                <a:cs typeface="Open Sans" panose="020B0606030504020204" pitchFamily="34" charset="0"/>
              </a:rPr>
              <a:t>3)</a:t>
            </a: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 </a:t>
            </a:r>
          </a:p>
          <a:p>
            <a:pPr>
              <a:defRPr sz="1080" b="0" i="0" u="none" strike="noStrike" kern="1200" spc="0" baseline="0">
                <a:solidFill>
                  <a:prstClr val="black">
                    <a:lumMod val="65000"/>
                    <a:lumOff val="35000"/>
                  </a:prstClr>
                </a:solidFill>
                <a:latin typeface="+mn-lt"/>
                <a:ea typeface="+mn-ea"/>
                <a:cs typeface="+mn-cs"/>
              </a:defRPr>
            </a:pPr>
            <a:endParaRPr lang="en-US" sz="900" b="1">
              <a:solidFill>
                <a:schemeClr val="accent1">
                  <a:lumMod val="75000"/>
                </a:schemeClr>
              </a:solidFill>
            </a:endParaRPr>
          </a:p>
        </p:txBody>
      </p:sp>
      <p:sp>
        <p:nvSpPr>
          <p:cNvPr id="32" name="矩形: 圆角 28">
            <a:extLst>
              <a:ext uri="{FF2B5EF4-FFF2-40B4-BE49-F238E27FC236}">
                <a16:creationId xmlns:a16="http://schemas.microsoft.com/office/drawing/2014/main" id="{C27DBA50-124E-C7D4-289B-D01EF4910A5C}"/>
              </a:ext>
            </a:extLst>
          </p:cNvPr>
          <p:cNvSpPr/>
          <p:nvPr/>
        </p:nvSpPr>
        <p:spPr>
          <a:xfrm>
            <a:off x="3049355" y="3750972"/>
            <a:ext cx="2177454" cy="299272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矩形: 圆角 28">
            <a:extLst>
              <a:ext uri="{FF2B5EF4-FFF2-40B4-BE49-F238E27FC236}">
                <a16:creationId xmlns:a16="http://schemas.microsoft.com/office/drawing/2014/main" id="{482B8D79-0093-1A25-50DF-2595371C67BF}"/>
              </a:ext>
            </a:extLst>
          </p:cNvPr>
          <p:cNvSpPr/>
          <p:nvPr/>
        </p:nvSpPr>
        <p:spPr>
          <a:xfrm>
            <a:off x="738188" y="3750972"/>
            <a:ext cx="2168204" cy="299272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矩形: 圆角 28">
            <a:extLst>
              <a:ext uri="{FF2B5EF4-FFF2-40B4-BE49-F238E27FC236}">
                <a16:creationId xmlns:a16="http://schemas.microsoft.com/office/drawing/2014/main" id="{EAA335D0-AC27-0336-A075-F790A5291C05}"/>
              </a:ext>
            </a:extLst>
          </p:cNvPr>
          <p:cNvSpPr/>
          <p:nvPr/>
        </p:nvSpPr>
        <p:spPr>
          <a:xfrm>
            <a:off x="3049355" y="1490945"/>
            <a:ext cx="2177454" cy="125240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矩形: 圆角 28">
            <a:extLst>
              <a:ext uri="{FF2B5EF4-FFF2-40B4-BE49-F238E27FC236}">
                <a16:creationId xmlns:a16="http://schemas.microsoft.com/office/drawing/2014/main" id="{4EC47927-E19B-6F13-0656-EBBC2128BFED}"/>
              </a:ext>
            </a:extLst>
          </p:cNvPr>
          <p:cNvSpPr/>
          <p:nvPr/>
        </p:nvSpPr>
        <p:spPr>
          <a:xfrm>
            <a:off x="728938" y="1490945"/>
            <a:ext cx="2177454" cy="125240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文本框 16">
            <a:extLst>
              <a:ext uri="{FF2B5EF4-FFF2-40B4-BE49-F238E27FC236}">
                <a16:creationId xmlns:a16="http://schemas.microsoft.com/office/drawing/2014/main" id="{9D64712E-9C2A-4D88-794F-603B71BC5F1D}"/>
              </a:ext>
            </a:extLst>
          </p:cNvPr>
          <p:cNvSpPr txBox="1"/>
          <p:nvPr/>
        </p:nvSpPr>
        <p:spPr>
          <a:xfrm>
            <a:off x="738665" y="1902154"/>
            <a:ext cx="2167628" cy="641201"/>
          </a:xfrm>
          <a:prstGeom prst="rect">
            <a:avLst/>
          </a:prstGeom>
          <a:noFill/>
        </p:spPr>
        <p:txBody>
          <a:bodyPr wrap="square" lIns="72000" tIns="0" rIns="7200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rPr>
              <a:t>Firm affiliated with governments of China, Russia, Iran, North Korea </a:t>
            </a:r>
          </a:p>
          <a:p>
            <a:pPr marL="171450" indent="-171450">
              <a:spcAft>
                <a:spcPts val="200"/>
              </a:spcAft>
              <a:buFont typeface="Wingdings" panose="05000000000000000000" pitchFamily="2" charset="2"/>
              <a:buChar char="§"/>
            </a:pPr>
            <a:r>
              <a:rPr lang="en-US" sz="800" b="1">
                <a:solidFill>
                  <a:srgbClr val="002060"/>
                </a:solidFill>
              </a:rPr>
              <a:t>FSLR is one of the only fully FEOC-clean US manufacturers</a:t>
            </a:r>
            <a:r>
              <a:rPr lang="en-US" sz="800"/>
              <a:t>, ensuring IRA eligibility</a:t>
            </a:r>
            <a:endParaRPr lang="en-US" altLang="zh-CN" sz="800">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16">
            <a:extLst>
              <a:ext uri="{FF2B5EF4-FFF2-40B4-BE49-F238E27FC236}">
                <a16:creationId xmlns:a16="http://schemas.microsoft.com/office/drawing/2014/main" id="{C96B2B43-6547-5960-C070-3E4C927E69D9}"/>
              </a:ext>
            </a:extLst>
          </p:cNvPr>
          <p:cNvSpPr txBox="1"/>
          <p:nvPr/>
        </p:nvSpPr>
        <p:spPr>
          <a:xfrm>
            <a:off x="738188" y="2810360"/>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FEOC rules + IRA create a structural, policy-driven advantage for First Solar vs. silicon importers</a:t>
            </a:r>
            <a:endParaRPr lang="en-US" altLang="zh-CN" i="1">
              <a:sym typeface="Wingdings" pitchFamily="2" charset="2"/>
            </a:endParaRPr>
          </a:p>
        </p:txBody>
      </p:sp>
      <p:sp>
        <p:nvSpPr>
          <p:cNvPr id="22" name="文本框 16">
            <a:extLst>
              <a:ext uri="{FF2B5EF4-FFF2-40B4-BE49-F238E27FC236}">
                <a16:creationId xmlns:a16="http://schemas.microsoft.com/office/drawing/2014/main" id="{2E8605BD-F72B-033A-8D76-E95E8B16ABE9}"/>
              </a:ext>
            </a:extLst>
          </p:cNvPr>
          <p:cNvSpPr txBox="1"/>
          <p:nvPr/>
        </p:nvSpPr>
        <p:spPr>
          <a:xfrm>
            <a:off x="3041659" y="1902154"/>
            <a:ext cx="2177454" cy="764312"/>
          </a:xfrm>
          <a:prstGeom prst="rect">
            <a:avLst/>
          </a:prstGeom>
          <a:noFill/>
        </p:spPr>
        <p:txBody>
          <a:bodyPr wrap="square" lIns="72000" tIns="0" rIns="72000" bIns="0" anchor="t">
            <a:spAutoFit/>
          </a:bodyPr>
          <a:lstStyle/>
          <a:p>
            <a:pPr marL="171450" indent="-171450">
              <a:spcAft>
                <a:spcPts val="200"/>
              </a:spcAft>
              <a:buFont typeface="Wingdings" panose="05000000000000000000" pitchFamily="2" charset="2"/>
              <a:buChar char="§"/>
            </a:pP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10% Domestic Content Bonus </a:t>
            </a:r>
            <a:r>
              <a:rPr lang="en-US" altLang="zh-CN" sz="800">
                <a:latin typeface="Open Sans" panose="020B0606030504020204" pitchFamily="34" charset="0"/>
                <a:ea typeface="Open Sans" panose="020B0606030504020204" pitchFamily="34" charset="0"/>
                <a:cs typeface="Open Sans" panose="020B0606030504020204" pitchFamily="34" charset="0"/>
              </a:rPr>
              <a:t>for US-made equipment (on top of the 30% Investment Tax Credit).</a:t>
            </a:r>
          </a:p>
          <a:p>
            <a:pPr marL="171450" indent="-171450">
              <a:spcAft>
                <a:spcPts val="200"/>
              </a:spcAft>
              <a:buFont typeface="Wingdings" panose="05000000000000000000" pitchFamily="2" charset="2"/>
              <a:buChar char="§"/>
            </a:pP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Only</a:t>
            </a:r>
            <a:r>
              <a:rPr lang="en-US" altLang="zh-CN" sz="800">
                <a:latin typeface="Open Sans" panose="020B0606030504020204" pitchFamily="34" charset="0"/>
                <a:ea typeface="Open Sans" panose="020B0606030504020204" pitchFamily="34" charset="0"/>
                <a:cs typeface="Open Sans" panose="020B0606030504020204" pitchFamily="34" charset="0"/>
              </a:rPr>
              <a:t> for projects that are entirely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rPr>
              <a:t>FEOC-free</a:t>
            </a:r>
            <a:r>
              <a:rPr lang="en-US" altLang="zh-CN" sz="800">
                <a:latin typeface="Open Sans" panose="020B0606030504020204" pitchFamily="34" charset="0"/>
                <a:ea typeface="Open Sans" panose="020B0606030504020204" pitchFamily="34" charset="0"/>
                <a:cs typeface="Open Sans" panose="020B0606030504020204" pitchFamily="34" charset="0"/>
              </a:rPr>
              <a:t> (FSLR, unlike silicon competitors) </a:t>
            </a:r>
          </a:p>
        </p:txBody>
      </p:sp>
      <p:sp>
        <p:nvSpPr>
          <p:cNvPr id="29" name="文本框 16">
            <a:extLst>
              <a:ext uri="{FF2B5EF4-FFF2-40B4-BE49-F238E27FC236}">
                <a16:creationId xmlns:a16="http://schemas.microsoft.com/office/drawing/2014/main" id="{6E40C7AF-E2B4-48AE-7B40-8DD2A6AF452E}"/>
              </a:ext>
            </a:extLst>
          </p:cNvPr>
          <p:cNvSpPr txBox="1"/>
          <p:nvPr/>
        </p:nvSpPr>
        <p:spPr>
          <a:xfrm>
            <a:off x="5517393" y="1494134"/>
            <a:ext cx="4497159" cy="1874167"/>
          </a:xfrm>
          <a:prstGeom prst="rect">
            <a:avLst/>
          </a:prstGeom>
          <a:noFill/>
        </p:spPr>
        <p:txBody>
          <a:bodyPr wrap="square" lIns="80582" tIns="40291" rIns="108000" bIns="40291" anchor="t">
            <a:spAutoFit/>
          </a:bodyPr>
          <a:lstStyle/>
          <a:p>
            <a:pPr>
              <a:spcAft>
                <a:spcPts val="900"/>
              </a:spcAft>
            </a:pPr>
            <a:endParaRPr lang="en-US" altLang="zh-CN" sz="900">
              <a:latin typeface="Open Sans" panose="020B0606030504020204" pitchFamily="34" charset="0"/>
              <a:ea typeface="Open Sans" panose="020B0606030504020204" pitchFamily="34" charset="0"/>
              <a:cs typeface="Open Sans" panose="020B0606030504020204" pitchFamily="34" charset="0"/>
            </a:endParaRPr>
          </a:p>
          <a:p>
            <a:pPr>
              <a:spcAft>
                <a:spcPts val="900"/>
              </a:spcAft>
            </a:pPr>
            <a:endParaRPr lang="en-US" altLang="zh-CN" sz="200">
              <a:latin typeface="Open Sans" panose="020B0606030504020204" pitchFamily="34" charset="0"/>
              <a:ea typeface="Open Sans" panose="020B0606030504020204" pitchFamily="34" charset="0"/>
              <a:cs typeface="Open Sans" panose="020B0606030504020204" pitchFamily="34" charset="0"/>
            </a:endParaRPr>
          </a:p>
          <a:p>
            <a:pPr>
              <a:spcAft>
                <a:spcPts val="900"/>
              </a:spcAft>
            </a:pPr>
            <a:r>
              <a:rPr lang="en-US" altLang="zh-CN"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Consequences: </a:t>
            </a:r>
            <a:endParaRPr lang="en-US" altLang="zh-CN" sz="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Competitors cannot undercut USA price. Sets a </a:t>
            </a:r>
            <a:r>
              <a:rPr lang="en-US" altLang="zh-CN" sz="900" b="1">
                <a:solidFill>
                  <a:srgbClr val="001D38"/>
                </a:solidFill>
                <a:latin typeface="Open Sans" panose="020B0606030504020204" pitchFamily="34" charset="0"/>
                <a:ea typeface="Open Sans" panose="020B0606030504020204" pitchFamily="34" charset="0"/>
                <a:cs typeface="Open Sans" panose="020B0606030504020204" pitchFamily="34" charset="0"/>
              </a:rPr>
              <a:t>floor. </a:t>
            </a:r>
            <a:r>
              <a:rPr lang="en-US" altLang="zh-CN" sz="900">
                <a:solidFill>
                  <a:srgbClr val="001D38"/>
                </a:solidFill>
                <a:latin typeface="Open Sans" panose="020B0606030504020204" pitchFamily="34" charset="0"/>
                <a:ea typeface="Open Sans" panose="020B0606030504020204" pitchFamily="34" charset="0"/>
                <a:cs typeface="Open Sans" panose="020B0606030504020204" pitchFamily="34" charset="0"/>
              </a:rPr>
              <a:t>S</a:t>
            </a:r>
            <a:r>
              <a:rPr lang="en-US" altLang="zh-CN" sz="900">
                <a:latin typeface="Open Sans" panose="020B0606030504020204" pitchFamily="34" charset="0"/>
                <a:ea typeface="Open Sans" panose="020B0606030504020204" pitchFamily="34" charset="0"/>
                <a:cs typeface="Open Sans" panose="020B0606030504020204" pitchFamily="34" charset="0"/>
              </a:rPr>
              <a:t>ustained pricing power</a:t>
            </a: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FSLR keeps ASPs high (~$0.28–$0.30/W) </a:t>
            </a:r>
            <a:r>
              <a:rPr lang="en-GB" sz="900" baseline="30000">
                <a:latin typeface="Open Sans" panose="020B0606030504020204" pitchFamily="34" charset="0"/>
                <a:ea typeface="Open Sans" panose="020B0606030504020204" pitchFamily="34" charset="0"/>
                <a:cs typeface="Open Sans" panose="020B0606030504020204" pitchFamily="34" charset="0"/>
              </a:rPr>
              <a:t>2)</a:t>
            </a:r>
            <a:r>
              <a:rPr lang="en-CH" sz="900">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while global prices collapse (to ~$0.10-$0.15/W) </a:t>
            </a:r>
            <a:r>
              <a:rPr lang="en-GB" sz="900" baseline="30000">
                <a:latin typeface="Open Sans" panose="020B0606030504020204" pitchFamily="34" charset="0"/>
                <a:ea typeface="Open Sans" panose="020B0606030504020204" pitchFamily="34" charset="0"/>
                <a:cs typeface="Open Sans" panose="020B0606030504020204" pitchFamily="34" charset="0"/>
              </a:rPr>
              <a:t>2)</a:t>
            </a:r>
            <a:r>
              <a:rPr lang="en-CH" sz="900">
                <a:latin typeface="Open Sans" panose="020B0606030504020204" pitchFamily="34" charset="0"/>
                <a:ea typeface="Open Sans" panose="020B0606030504020204" pitchFamily="34" charset="0"/>
                <a:cs typeface="Open Sans" panose="020B0606030504020204" pitchFamily="34" charset="0"/>
              </a:rPr>
              <a:t>  </a:t>
            </a:r>
            <a:r>
              <a:rPr lang="en-US" altLang="zh-CN" sz="900">
                <a:latin typeface="Open Sans" panose="020B0606030504020204" pitchFamily="34" charset="0"/>
                <a:ea typeface="Open Sans" panose="020B0606030504020204" pitchFamily="34" charset="0"/>
                <a:cs typeface="Open Sans" panose="020B0606030504020204" pitchFamily="34" charset="0"/>
              </a:rPr>
              <a:t>from over-supply. FSLR sells at 2.5-3x global price. </a:t>
            </a:r>
            <a:r>
              <a:rPr lang="en-US" altLang="zh-CN" sz="900" b="1">
                <a:solidFill>
                  <a:srgbClr val="001D38"/>
                </a:solidFill>
                <a:latin typeface="Open Sans" panose="020B0606030504020204" pitchFamily="34" charset="0"/>
                <a:ea typeface="Open Sans" panose="020B0606030504020204" pitchFamily="34" charset="0"/>
                <a:cs typeface="Open Sans" panose="020B0606030504020204" pitchFamily="34" charset="0"/>
              </a:rPr>
              <a:t>Higher Pricing Power</a:t>
            </a:r>
            <a:r>
              <a:rPr lang="en-US" altLang="zh-CN" sz="900" b="1">
                <a:latin typeface="Open Sans" panose="020B0606030504020204" pitchFamily="34" charset="0"/>
                <a:ea typeface="Open Sans" panose="020B0606030504020204" pitchFamily="34" charset="0"/>
                <a:cs typeface="Open Sans" panose="020B0606030504020204" pitchFamily="34" charset="0"/>
              </a:rPr>
              <a:t> </a:t>
            </a:r>
          </a:p>
          <a:p>
            <a:pPr marL="538163" indent="-360363">
              <a:spcAft>
                <a:spcPts val="1200"/>
              </a:spcAft>
              <a:buFont typeface="Arial" panose="020B0604020202020204" pitchFamily="34" charset="0"/>
              <a:buChar char="•"/>
            </a:pPr>
            <a:r>
              <a:rPr lang="en-US" altLang="zh-CN" sz="900">
                <a:latin typeface="Open Sans" panose="020B0606030504020204" pitchFamily="34" charset="0"/>
                <a:ea typeface="Open Sans" panose="020B0606030504020204" pitchFamily="34" charset="0"/>
                <a:cs typeface="Open Sans" panose="020B0606030504020204" pitchFamily="34" charset="0"/>
              </a:rPr>
              <a:t>Gross margins stay elevated (40-55%)  (see more in point 2) </a:t>
            </a:r>
          </a:p>
        </p:txBody>
      </p:sp>
      <p:graphicFrame>
        <p:nvGraphicFramePr>
          <p:cNvPr id="34" name="Chart 33">
            <a:extLst>
              <a:ext uri="{FF2B5EF4-FFF2-40B4-BE49-F238E27FC236}">
                <a16:creationId xmlns:a16="http://schemas.microsoft.com/office/drawing/2014/main" id="{C218C52A-172D-FFE7-C778-58EDDA97FFC0}"/>
              </a:ext>
            </a:extLst>
          </p:cNvPr>
          <p:cNvGraphicFramePr>
            <a:graphicFrameLocks/>
          </p:cNvGraphicFramePr>
          <p:nvPr>
            <p:extLst>
              <p:ext uri="{D42A27DB-BD31-4B8C-83A1-F6EECF244321}">
                <p14:modId xmlns:p14="http://schemas.microsoft.com/office/powerpoint/2010/main" val="1623942817"/>
              </p:ext>
            </p:extLst>
          </p:nvPr>
        </p:nvGraphicFramePr>
        <p:xfrm>
          <a:off x="5669930" y="4430710"/>
          <a:ext cx="4197970" cy="1824469"/>
        </p:xfrm>
        <a:graphic>
          <a:graphicData uri="http://schemas.openxmlformats.org/drawingml/2006/chart">
            <c:chart xmlns:c="http://schemas.openxmlformats.org/drawingml/2006/chart" xmlns:r="http://schemas.openxmlformats.org/officeDocument/2006/relationships" r:id="rId8"/>
          </a:graphicData>
        </a:graphic>
      </p:graphicFrame>
      <p:sp>
        <p:nvSpPr>
          <p:cNvPr id="41" name="文本框 16">
            <a:extLst>
              <a:ext uri="{FF2B5EF4-FFF2-40B4-BE49-F238E27FC236}">
                <a16:creationId xmlns:a16="http://schemas.microsoft.com/office/drawing/2014/main" id="{ABCBF855-1C57-EC6D-9C00-6C4912D9FF05}"/>
              </a:ext>
            </a:extLst>
          </p:cNvPr>
          <p:cNvSpPr txBox="1"/>
          <p:nvPr/>
        </p:nvSpPr>
        <p:spPr>
          <a:xfrm>
            <a:off x="738189" y="4175629"/>
            <a:ext cx="2168104" cy="913070"/>
          </a:xfrm>
          <a:prstGeom prst="rect">
            <a:avLst/>
          </a:prstGeom>
          <a:noFill/>
        </p:spPr>
        <p:txBody>
          <a:bodyPr wrap="square" lIns="72000" tIns="0" rIns="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Shifting from SEA to US manufacturing earns a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$0.07/W credit </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(~25% of ASP)</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At 3.5GW output: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~$245M </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annual credits</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Direct COGS reduction drives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margin expansion</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from ~42% to ~55% (2025E–2028E)</a:t>
            </a:r>
          </a:p>
        </p:txBody>
      </p:sp>
      <p:sp>
        <p:nvSpPr>
          <p:cNvPr id="47" name="矩形: 圆角 28">
            <a:extLst>
              <a:ext uri="{FF2B5EF4-FFF2-40B4-BE49-F238E27FC236}">
                <a16:creationId xmlns:a16="http://schemas.microsoft.com/office/drawing/2014/main" id="{8B9AE111-DE29-1879-40B4-BAA925C6D84C}"/>
              </a:ext>
            </a:extLst>
          </p:cNvPr>
          <p:cNvSpPr/>
          <p:nvPr/>
        </p:nvSpPr>
        <p:spPr>
          <a:xfrm>
            <a:off x="3049355" y="1494135"/>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a:t>
            </a:r>
            <a:r>
              <a:rPr lang="en-US"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Section 48 Energy Investment Tax Credit</a:t>
            </a:r>
            <a:endPar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矩形: 圆角 28">
            <a:extLst>
              <a:ext uri="{FF2B5EF4-FFF2-40B4-BE49-F238E27FC236}">
                <a16:creationId xmlns:a16="http://schemas.microsoft.com/office/drawing/2014/main" id="{A58610C5-8408-8658-8F33-C90646E876CA}"/>
              </a:ext>
            </a:extLst>
          </p:cNvPr>
          <p:cNvSpPr/>
          <p:nvPr/>
        </p:nvSpPr>
        <p:spPr>
          <a:xfrm>
            <a:off x="728938" y="1490946"/>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FEOC: Foreign Entity of Concern</a:t>
            </a:r>
          </a:p>
        </p:txBody>
      </p:sp>
      <p:sp>
        <p:nvSpPr>
          <p:cNvPr id="49" name="矩形: 圆角 28">
            <a:extLst>
              <a:ext uri="{FF2B5EF4-FFF2-40B4-BE49-F238E27FC236}">
                <a16:creationId xmlns:a16="http://schemas.microsoft.com/office/drawing/2014/main" id="{5001A246-0C89-7051-36DC-BAFC312404E4}"/>
              </a:ext>
            </a:extLst>
          </p:cNvPr>
          <p:cNvSpPr/>
          <p:nvPr/>
        </p:nvSpPr>
        <p:spPr>
          <a:xfrm>
            <a:off x="738188" y="3746283"/>
            <a:ext cx="216820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IRA: Section 45X Advanced Manufacturing Production Credit</a:t>
            </a:r>
          </a:p>
        </p:txBody>
      </p:sp>
      <p:sp>
        <p:nvSpPr>
          <p:cNvPr id="50" name="矩形: 圆角 28">
            <a:extLst>
              <a:ext uri="{FF2B5EF4-FFF2-40B4-BE49-F238E27FC236}">
                <a16:creationId xmlns:a16="http://schemas.microsoft.com/office/drawing/2014/main" id="{A3E55C25-07A5-08FA-3E9B-B7AD073462B5}"/>
              </a:ext>
            </a:extLst>
          </p:cNvPr>
          <p:cNvSpPr/>
          <p:nvPr/>
        </p:nvSpPr>
        <p:spPr>
          <a:xfrm>
            <a:off x="5669930"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Cambodia: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117%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534% </a:t>
            </a:r>
          </a:p>
        </p:txBody>
      </p:sp>
      <p:sp>
        <p:nvSpPr>
          <p:cNvPr id="51" name="矩形: 圆角 28">
            <a:extLst>
              <a:ext uri="{FF2B5EF4-FFF2-40B4-BE49-F238E27FC236}">
                <a16:creationId xmlns:a16="http://schemas.microsoft.com/office/drawing/2014/main" id="{246FCEE1-94AF-B991-6FB6-97E1DD9A41A7}"/>
              </a:ext>
            </a:extLst>
          </p:cNvPr>
          <p:cNvSpPr/>
          <p:nvPr/>
        </p:nvSpPr>
        <p:spPr>
          <a:xfrm>
            <a:off x="6740428"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Vietnam:</a:t>
            </a:r>
            <a:r>
              <a:rPr lang="en-GB" sz="900" b="1" baseline="30000">
                <a:solidFill>
                  <a:srgbClr val="013565"/>
                </a:solidFill>
                <a:latin typeface="Open Sans" panose="020B0606030504020204" pitchFamily="34" charset="0"/>
                <a:ea typeface="Open Sans" panose="020B0606030504020204" pitchFamily="34" charset="0"/>
                <a:cs typeface="Open Sans" panose="020B0606030504020204" pitchFamily="34" charset="0"/>
              </a:rPr>
              <a:t>1)</a:t>
            </a: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271%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125%</a:t>
            </a:r>
          </a:p>
        </p:txBody>
      </p:sp>
      <p:sp>
        <p:nvSpPr>
          <p:cNvPr id="52" name="矩形: 圆角 28">
            <a:extLst>
              <a:ext uri="{FF2B5EF4-FFF2-40B4-BE49-F238E27FC236}">
                <a16:creationId xmlns:a16="http://schemas.microsoft.com/office/drawing/2014/main" id="{A1706468-2629-5040-BC82-E67693B71A3D}"/>
              </a:ext>
            </a:extLst>
          </p:cNvPr>
          <p:cNvSpPr/>
          <p:nvPr/>
        </p:nvSpPr>
        <p:spPr>
          <a:xfrm>
            <a:off x="7810926"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Thailand: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111%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264% </a:t>
            </a:r>
          </a:p>
        </p:txBody>
      </p:sp>
      <p:sp>
        <p:nvSpPr>
          <p:cNvPr id="57" name="文本框 16">
            <a:extLst>
              <a:ext uri="{FF2B5EF4-FFF2-40B4-BE49-F238E27FC236}">
                <a16:creationId xmlns:a16="http://schemas.microsoft.com/office/drawing/2014/main" id="{A4AFD385-F458-49B5-1285-690F299A12D1}"/>
              </a:ext>
            </a:extLst>
          </p:cNvPr>
          <p:cNvSpPr txBox="1"/>
          <p:nvPr/>
        </p:nvSpPr>
        <p:spPr>
          <a:xfrm>
            <a:off x="3048643" y="4175629"/>
            <a:ext cx="2177454" cy="1554272"/>
          </a:xfrm>
          <a:prstGeom prst="rect">
            <a:avLst/>
          </a:prstGeom>
          <a:noFill/>
        </p:spPr>
        <p:txBody>
          <a:bodyPr wrap="square" lIns="72000" tIns="0" rIns="0" bIns="0" anchor="t">
            <a:spAutoFit/>
          </a:bodyPr>
          <a:lstStyle/>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Authorizes the U.S. President to impose tariffs or quotas on imports tied to national-security concerns, including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solar supply chains</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Introduces cost and policy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uncertainty</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for foreign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silicon-module producers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Potential tariffs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raise competitors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en-US" altLang="zh-CN" sz="800" b="1">
                <a:solidFill>
                  <a:srgbClr val="002060"/>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landed costs</a:t>
            </a: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 while FSLR remains unaffected due to its U.S.-based, FEOC-free supply chain</a:t>
            </a:r>
          </a:p>
          <a:p>
            <a:pPr marL="171450" indent="-171450">
              <a:spcAft>
                <a:spcPts val="200"/>
              </a:spcAft>
              <a:buFont typeface="Wingdings" panose="05000000000000000000" pitchFamily="2" charset="2"/>
              <a:buChar char="§"/>
            </a:pPr>
            <a:r>
              <a:rPr lang="en-US" altLang="zh-CN" sz="800">
                <a:latin typeface="Open Sans" panose="020B0606030504020204" pitchFamily="34" charset="0"/>
                <a:ea typeface="Open Sans" panose="020B0606030504020204" pitchFamily="34" charset="0"/>
                <a:cs typeface="Open Sans" panose="020B0606030504020204" pitchFamily="34" charset="0"/>
                <a:sym typeface="Wingdings" pitchFamily="2" charset="2"/>
              </a:rPr>
              <a:t>Drives U.S. buyers to favor domestic modules to avoid regulatory risk</a:t>
            </a:r>
          </a:p>
        </p:txBody>
      </p:sp>
      <p:sp>
        <p:nvSpPr>
          <p:cNvPr id="58" name="矩形: 圆角 28">
            <a:extLst>
              <a:ext uri="{FF2B5EF4-FFF2-40B4-BE49-F238E27FC236}">
                <a16:creationId xmlns:a16="http://schemas.microsoft.com/office/drawing/2014/main" id="{B7705378-CF5A-4C90-1EF6-50A52D323C8E}"/>
              </a:ext>
            </a:extLst>
          </p:cNvPr>
          <p:cNvSpPr/>
          <p:nvPr/>
        </p:nvSpPr>
        <p:spPr>
          <a:xfrm>
            <a:off x="3041658" y="3746283"/>
            <a:ext cx="2177454"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Trade Expansion Act: Section 232 </a:t>
            </a:r>
          </a:p>
        </p:txBody>
      </p:sp>
      <p:graphicFrame>
        <p:nvGraphicFramePr>
          <p:cNvPr id="60" name="Chart 59">
            <a:extLst>
              <a:ext uri="{FF2B5EF4-FFF2-40B4-BE49-F238E27FC236}">
                <a16:creationId xmlns:a16="http://schemas.microsoft.com/office/drawing/2014/main" id="{9FB067B3-852C-441F-A3D6-A3E2E0F655CF}"/>
              </a:ext>
            </a:extLst>
          </p:cNvPr>
          <p:cNvGraphicFramePr>
            <a:graphicFrameLocks/>
          </p:cNvGraphicFramePr>
          <p:nvPr>
            <p:extLst>
              <p:ext uri="{D42A27DB-BD31-4B8C-83A1-F6EECF244321}">
                <p14:modId xmlns:p14="http://schemas.microsoft.com/office/powerpoint/2010/main" val="3098183508"/>
              </p:ext>
            </p:extLst>
          </p:nvPr>
        </p:nvGraphicFramePr>
        <p:xfrm>
          <a:off x="728225" y="5105754"/>
          <a:ext cx="2277441" cy="1119184"/>
        </p:xfrm>
        <a:graphic>
          <a:graphicData uri="http://schemas.openxmlformats.org/drawingml/2006/chart">
            <c:chart xmlns:c="http://schemas.openxmlformats.org/drawingml/2006/chart" xmlns:r="http://schemas.openxmlformats.org/officeDocument/2006/relationships" r:id="rId9"/>
          </a:graphicData>
        </a:graphic>
      </p:graphicFrame>
      <p:sp>
        <p:nvSpPr>
          <p:cNvPr id="53" name="矩形: 圆角 28">
            <a:extLst>
              <a:ext uri="{FF2B5EF4-FFF2-40B4-BE49-F238E27FC236}">
                <a16:creationId xmlns:a16="http://schemas.microsoft.com/office/drawing/2014/main" id="{57A68587-7092-2522-E928-7884CFDE7D9D}"/>
              </a:ext>
            </a:extLst>
          </p:cNvPr>
          <p:cNvSpPr/>
          <p:nvPr/>
        </p:nvSpPr>
        <p:spPr>
          <a:xfrm>
            <a:off x="8881424" y="3685847"/>
            <a:ext cx="986475" cy="594204"/>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rPr>
              <a:t>USA:</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AD: 0% </a:t>
            </a:r>
          </a:p>
          <a:p>
            <a:pPr algn="ctr"/>
            <a:r>
              <a:rPr lang="en-CH" sz="900">
                <a:solidFill>
                  <a:srgbClr val="013565"/>
                </a:solidFill>
                <a:latin typeface="Open Sans" panose="020B0606030504020204" pitchFamily="34" charset="0"/>
                <a:ea typeface="Open Sans" panose="020B0606030504020204" pitchFamily="34" charset="0"/>
                <a:cs typeface="Open Sans" panose="020B0606030504020204" pitchFamily="34" charset="0"/>
              </a:rPr>
              <a:t>CV: 0%</a:t>
            </a:r>
          </a:p>
        </p:txBody>
      </p:sp>
      <p:sp>
        <p:nvSpPr>
          <p:cNvPr id="4" name="Title 1">
            <a:extLst>
              <a:ext uri="{FF2B5EF4-FFF2-40B4-BE49-F238E27FC236}">
                <a16:creationId xmlns:a16="http://schemas.microsoft.com/office/drawing/2014/main" id="{A1A1966E-4D27-36F3-3897-C9291A795CEB}"/>
              </a:ext>
            </a:extLst>
          </p:cNvPr>
          <p:cNvSpPr>
            <a:spLocks noGrp="1"/>
          </p:cNvSpPr>
          <p:nvPr>
            <p:ph type="title"/>
          </p:nvPr>
        </p:nvSpPr>
        <p:spPr>
          <a:xfrm>
            <a:off x="738664" y="414000"/>
            <a:ext cx="7948136" cy="580772"/>
          </a:xfrm>
        </p:spPr>
        <p:txBody>
          <a:bodyPr vert="horz" rIns="0"/>
          <a:lstStyle/>
          <a:p>
            <a:r>
              <a:rPr lang="en-SG">
                <a:solidFill>
                  <a:schemeClr val="accent1">
                    <a:lumMod val="75000"/>
                  </a:schemeClr>
                </a:solidFill>
                <a:cs typeface="Segoe UI Semibold" panose="020B0702040204020203" pitchFamily="34" charset="0"/>
              </a:rPr>
              <a:t>Structural Regulatory Moat </a:t>
            </a:r>
            <a:r>
              <a:rPr lang="en-US" b="0"/>
              <a:t>| FEOC, IRA &amp; U.S. Trade Enforcement Restrict Silicon Imports and Sustain FSLR’s Premium Pricing Power</a:t>
            </a:r>
            <a:endParaRPr lang="en-IE" b="0"/>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17F4D29-6C16-3870-0EE3-C42570A2A690}"/>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Tax Credits </a:t>
            </a:r>
          </a:p>
        </p:txBody>
      </p:sp>
      <p:sp>
        <p:nvSpPr>
          <p:cNvPr id="20"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00B626A-D434-EBA9-32E7-03B65526572F}"/>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4</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Anti-dumping &amp; Countervailing Duties (Pending)</a:t>
            </a:r>
          </a:p>
        </p:txBody>
      </p:sp>
      <p:sp>
        <p:nvSpPr>
          <p:cNvPr id="24"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03AD38E-695C-B791-04EB-E4D4D1224AB3}"/>
              </a:ext>
            </a:extLst>
          </p:cNvPr>
          <p:cNvSpPr>
            <a:spLocks noChangeArrowheads="1"/>
          </p:cNvSpPr>
          <p:nvPr/>
        </p:nvSpPr>
        <p:spPr bwMode="gray">
          <a:xfrm>
            <a:off x="739142" y="3407903"/>
            <a:ext cx="2167152"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2</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Production Credits </a:t>
            </a:r>
          </a:p>
        </p:txBody>
      </p:sp>
      <p:sp>
        <p:nvSpPr>
          <p:cNvPr id="2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266121B-FBBD-EBFD-C7B5-9E42B62CF2C9}"/>
              </a:ext>
            </a:extLst>
          </p:cNvPr>
          <p:cNvSpPr>
            <a:spLocks noChangeArrowheads="1"/>
          </p:cNvSpPr>
          <p:nvPr/>
        </p:nvSpPr>
        <p:spPr bwMode="gray">
          <a:xfrm>
            <a:off x="3041658" y="3407903"/>
            <a:ext cx="2177454"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3</a:t>
            </a: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 Tariffs for Competitors</a:t>
            </a:r>
          </a:p>
        </p:txBody>
      </p:sp>
      <p:sp>
        <p:nvSpPr>
          <p:cNvPr id="35" name="Slide Number Placeholder 30">
            <a:extLst>
              <a:ext uri="{FF2B5EF4-FFF2-40B4-BE49-F238E27FC236}">
                <a16:creationId xmlns:a16="http://schemas.microsoft.com/office/drawing/2014/main" id="{BF41ACD1-57D3-B3CD-E5A1-E5D0B7744C02}"/>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700">
                <a:latin typeface="Open Sans" panose="020B0606030504020204" pitchFamily="34" charset="0"/>
                <a:cs typeface="Open Sans" panose="020B0606030504020204" pitchFamily="34" charset="0"/>
              </a:rPr>
              <a:t>Note: </a:t>
            </a:r>
            <a:r>
              <a:rPr lang="en-US" altLang="zh-CN" sz="700">
                <a:latin typeface="Open Sans" panose="020B0606030504020204" pitchFamily="34" charset="0"/>
                <a:cs typeface="Open Sans" panose="020B0606030504020204" pitchFamily="34" charset="0"/>
              </a:rPr>
              <a:t>1) FSLR does have some finishing-manufacturing steps in Vietnam, but AD/CVD not applicable,</a:t>
            </a:r>
            <a:r>
              <a:rPr lang="en-GB" altLang="zh-CN" sz="700">
                <a:latin typeface="Open Sans" panose="020B0606030504020204" pitchFamily="34" charset="0"/>
                <a:cs typeface="Open Sans" panose="020B0606030504020204" pitchFamily="34" charset="0"/>
              </a:rPr>
              <a:t> 2) Source: </a:t>
            </a:r>
            <a:r>
              <a:rPr lang="en-GB" altLang="zh-CN" sz="700" err="1">
                <a:latin typeface="Open Sans" panose="020B0606030504020204" pitchFamily="34" charset="0"/>
                <a:cs typeface="Open Sans" panose="020B0606030504020204" pitchFamily="34" charset="0"/>
              </a:rPr>
              <a:t>BofA</a:t>
            </a:r>
            <a:r>
              <a:rPr lang="en-GB" altLang="zh-CN" sz="700">
                <a:latin typeface="Open Sans" panose="020B0606030504020204" pitchFamily="34" charset="0"/>
                <a:cs typeface="Open Sans" panose="020B0606030504020204" pitchFamily="34" charset="0"/>
              </a:rPr>
              <a:t> (2025)</a:t>
            </a:r>
          </a:p>
          <a:p>
            <a:r>
              <a:rPr lang="en-GB" altLang="zh-CN" sz="700">
                <a:latin typeface="Open Sans" panose="020B0606030504020204" pitchFamily="34" charset="0"/>
                <a:cs typeface="Open Sans" panose="020B0606030504020204" pitchFamily="34" charset="0"/>
              </a:rPr>
              <a:t>Source: 3) US Trade Government (2025) </a:t>
            </a:r>
            <a:endParaRPr lang="zh-CN" altLang="en-US" sz="700">
              <a:latin typeface="Open Sans" panose="020B0606030504020204" pitchFamily="34" charset="0"/>
              <a:cs typeface="Open Sans" panose="020B0606030504020204" pitchFamily="34" charset="0"/>
            </a:endParaRPr>
          </a:p>
        </p:txBody>
      </p:sp>
      <p:sp>
        <p:nvSpPr>
          <p:cNvPr id="39" name="矩形: 圆角 28">
            <a:extLst>
              <a:ext uri="{FF2B5EF4-FFF2-40B4-BE49-F238E27FC236}">
                <a16:creationId xmlns:a16="http://schemas.microsoft.com/office/drawing/2014/main" id="{C7B82684-82B3-AE37-DED0-E8B5D4905D69}"/>
              </a:ext>
            </a:extLst>
          </p:cNvPr>
          <p:cNvSpPr/>
          <p:nvPr/>
        </p:nvSpPr>
        <p:spPr>
          <a:xfrm>
            <a:off x="5516682" y="1494134"/>
            <a:ext cx="4505568" cy="360000"/>
          </a:xfrm>
          <a:prstGeom prst="rect">
            <a:avLst/>
          </a:prstGeom>
          <a:solidFill>
            <a:schemeClr val="bg1">
              <a:lumMod val="8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AD/CVD duties target Chinese and SE Asian silicon panels, raising import costs and offsetting subsidies </a:t>
            </a:r>
          </a:p>
        </p:txBody>
      </p:sp>
      <p:sp>
        <p:nvSpPr>
          <p:cNvPr id="45" name="文本框 16">
            <a:extLst>
              <a:ext uri="{FF2B5EF4-FFF2-40B4-BE49-F238E27FC236}">
                <a16:creationId xmlns:a16="http://schemas.microsoft.com/office/drawing/2014/main" id="{89CEB53D-3DAB-3F6E-206C-F4CC5B0D38E8}"/>
              </a:ext>
            </a:extLst>
          </p:cNvPr>
          <p:cNvSpPr txBox="1"/>
          <p:nvPr/>
        </p:nvSpPr>
        <p:spPr>
          <a:xfrm>
            <a:off x="738188" y="6241247"/>
            <a:ext cx="2168105" cy="486143"/>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High-visibility margin uplift independent of market pricing</a:t>
            </a:r>
          </a:p>
        </p:txBody>
      </p:sp>
      <p:sp>
        <p:nvSpPr>
          <p:cNvPr id="46" name="文本框 16">
            <a:extLst>
              <a:ext uri="{FF2B5EF4-FFF2-40B4-BE49-F238E27FC236}">
                <a16:creationId xmlns:a16="http://schemas.microsoft.com/office/drawing/2014/main" id="{FC3148E8-A8C9-5CE2-A410-9D77A241C7D3}"/>
              </a:ext>
            </a:extLst>
          </p:cNvPr>
          <p:cNvSpPr txBox="1"/>
          <p:nvPr/>
        </p:nvSpPr>
        <p:spPr>
          <a:xfrm>
            <a:off x="3058704" y="6241247"/>
            <a:ext cx="2168105" cy="486143"/>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Additional structural protection that hardens FSLR’s competitive position</a:t>
            </a:r>
            <a:endParaRPr lang="en-US" altLang="zh-CN" i="1">
              <a:sym typeface="Wingdings" pitchFamily="2" charset="2"/>
            </a:endParaRPr>
          </a:p>
        </p:txBody>
      </p:sp>
      <p:sp>
        <p:nvSpPr>
          <p:cNvPr id="62" name="文本框 16">
            <a:extLst>
              <a:ext uri="{FF2B5EF4-FFF2-40B4-BE49-F238E27FC236}">
                <a16:creationId xmlns:a16="http://schemas.microsoft.com/office/drawing/2014/main" id="{77DC571B-A46E-C597-67AC-8755E830A147}"/>
              </a:ext>
            </a:extLst>
          </p:cNvPr>
          <p:cNvSpPr txBox="1"/>
          <p:nvPr/>
        </p:nvSpPr>
        <p:spPr>
          <a:xfrm>
            <a:off x="5525090" y="6336962"/>
            <a:ext cx="4497160"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Moat: Regulations effectively exclude low-cost silicon imports and preserve FSLR’s pricing power</a:t>
            </a:r>
            <a:endParaRPr lang="en-US" altLang="zh-CN" i="1"/>
          </a:p>
        </p:txBody>
      </p:sp>
      <p:sp>
        <p:nvSpPr>
          <p:cNvPr id="2" name="Oval 1">
            <a:extLst>
              <a:ext uri="{FF2B5EF4-FFF2-40B4-BE49-F238E27FC236}">
                <a16:creationId xmlns:a16="http://schemas.microsoft.com/office/drawing/2014/main" id="{C9A9AFEA-AABB-F17D-5751-B2E4F9204EDA}"/>
              </a:ext>
            </a:extLst>
          </p:cNvPr>
          <p:cNvSpPr>
            <a:spLocks noChangeAspect="1"/>
          </p:cNvSpPr>
          <p:nvPr/>
        </p:nvSpPr>
        <p:spPr>
          <a:xfrm>
            <a:off x="5669931" y="2120751"/>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3" name="Oval 2">
            <a:extLst>
              <a:ext uri="{FF2B5EF4-FFF2-40B4-BE49-F238E27FC236}">
                <a16:creationId xmlns:a16="http://schemas.microsoft.com/office/drawing/2014/main" id="{6C76CD6D-74FF-6B91-D366-419113CDC10A}"/>
              </a:ext>
            </a:extLst>
          </p:cNvPr>
          <p:cNvSpPr>
            <a:spLocks noChangeAspect="1"/>
          </p:cNvSpPr>
          <p:nvPr/>
        </p:nvSpPr>
        <p:spPr>
          <a:xfrm>
            <a:off x="5669931" y="2575344"/>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6" name="Oval 5">
            <a:extLst>
              <a:ext uri="{FF2B5EF4-FFF2-40B4-BE49-F238E27FC236}">
                <a16:creationId xmlns:a16="http://schemas.microsoft.com/office/drawing/2014/main" id="{7836DAE0-E82B-32AC-22C4-88B89A058C1A}"/>
              </a:ext>
            </a:extLst>
          </p:cNvPr>
          <p:cNvSpPr>
            <a:spLocks noChangeAspect="1"/>
          </p:cNvSpPr>
          <p:nvPr/>
        </p:nvSpPr>
        <p:spPr>
          <a:xfrm>
            <a:off x="5669931" y="3029937"/>
            <a:ext cx="368827" cy="368827"/>
          </a:xfrm>
          <a:prstGeom prst="ellipse">
            <a:avLst/>
          </a:prstGeom>
          <a:solidFill>
            <a:schemeClr val="bg1"/>
          </a:solidFill>
          <a:ln w="19050" cap="flat" cmpd="sng" algn="ctr">
            <a:solidFill>
              <a:schemeClr val="accent1"/>
            </a:solidFill>
            <a:prstDash val="solid"/>
          </a:ln>
          <a:effectLst/>
        </p:spPr>
        <p:txBody>
          <a:bodyPr lIns="36000" tIns="46688" rIns="36000" bIns="46688" anchor="ctr"/>
          <a:lstStyle/>
          <a:p>
            <a:pPr marL="0" marR="0" lvl="0" indent="0" algn="ctr" defTabSz="727075" eaLnBrk="1" fontAlgn="base" latinLnBrk="0" hangingPunct="1">
              <a:lnSpc>
                <a:spcPct val="95000"/>
              </a:lnSpc>
              <a:spcBef>
                <a:spcPct val="0"/>
              </a:spcBef>
              <a:spcAft>
                <a:spcPct val="0"/>
              </a:spcAft>
              <a:buClrTx/>
              <a:buSzTx/>
              <a:buFontTx/>
              <a:buNone/>
              <a:tabLst/>
              <a:defRPr/>
            </a:pPr>
            <a:endParaRPr kumimoji="0" lang="en-US" sz="4800" b="1" i="0" u="none" strike="noStrike" kern="0" cap="none" spc="0" normalizeH="0" baseline="0" noProof="0">
              <a:ln w="9525">
                <a:solidFill>
                  <a:prstClr val="black"/>
                </a:solidFill>
              </a:ln>
              <a:solidFill>
                <a:srgbClr val="003868"/>
              </a:solidFill>
              <a:effectLst/>
              <a:uLnTx/>
              <a:uFillTx/>
              <a:latin typeface="Open Sans"/>
              <a:ea typeface="MS PGothic"/>
              <a:cs typeface="Times New Roman" pitchFamily="18" charset="0"/>
            </a:endParaRPr>
          </a:p>
        </p:txBody>
      </p:sp>
      <p:sp>
        <p:nvSpPr>
          <p:cNvPr id="7" name="Oval 6">
            <a:extLst>
              <a:ext uri="{FF2B5EF4-FFF2-40B4-BE49-F238E27FC236}">
                <a16:creationId xmlns:a16="http://schemas.microsoft.com/office/drawing/2014/main" id="{6216696A-0913-6798-E9D8-CA8B7E5FE7FB}"/>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2</a:t>
            </a:r>
          </a:p>
        </p:txBody>
      </p:sp>
      <p:sp>
        <p:nvSpPr>
          <p:cNvPr id="8" name="TextBox 7">
            <a:extLst>
              <a:ext uri="{FF2B5EF4-FFF2-40B4-BE49-F238E27FC236}">
                <a16:creationId xmlns:a16="http://schemas.microsoft.com/office/drawing/2014/main" id="{AEE02DD2-5C06-1BD0-FB2A-86E4D0FCD6BF}"/>
              </a:ext>
            </a:extLst>
          </p:cNvPr>
          <p:cNvSpPr txBox="1"/>
          <p:nvPr/>
        </p:nvSpPr>
        <p:spPr>
          <a:xfrm>
            <a:off x="2802491" y="-412554"/>
            <a:ext cx="5601498" cy="369332"/>
          </a:xfrm>
          <a:prstGeom prst="rect">
            <a:avLst/>
          </a:prstGeom>
          <a:solidFill>
            <a:srgbClr val="FFD41F"/>
          </a:solidFill>
        </p:spPr>
        <p:txBody>
          <a:bodyPr wrap="square">
            <a:spAutoFit/>
          </a:bodyPr>
          <a:lstStyle>
            <a:defPPr>
              <a:defRPr lang="en-US"/>
            </a:defPPr>
            <a:lvl1pPr>
              <a:defRPr b="1">
                <a:solidFill>
                  <a:srgbClr val="FF0000"/>
                </a:solidFill>
              </a:defRPr>
            </a:lvl1pPr>
          </a:lstStyle>
          <a:p>
            <a:pPr algn="ctr"/>
            <a:r>
              <a:rPr lang="en-US"/>
              <a:t>Policy Moat Preserves Premium U.S. Pricing</a:t>
            </a:r>
          </a:p>
        </p:txBody>
      </p:sp>
      <p:sp>
        <p:nvSpPr>
          <p:cNvPr id="9" name="文本框 12">
            <a:extLst>
              <a:ext uri="{FF2B5EF4-FFF2-40B4-BE49-F238E27FC236}">
                <a16:creationId xmlns:a16="http://schemas.microsoft.com/office/drawing/2014/main" id="{8C345A5D-77B0-9CEB-28E0-7995B7700C9E}"/>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2</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10" name="Slide Number Placeholder 9">
            <a:extLst>
              <a:ext uri="{FF2B5EF4-FFF2-40B4-BE49-F238E27FC236}">
                <a16:creationId xmlns:a16="http://schemas.microsoft.com/office/drawing/2014/main" id="{DEAC233E-79C9-A8CE-B7C3-A8C5B10F1B20}"/>
              </a:ext>
            </a:extLst>
          </p:cNvPr>
          <p:cNvSpPr>
            <a:spLocks noGrp="1"/>
          </p:cNvSpPr>
          <p:nvPr>
            <p:ph type="sldNum" sz="quarter" idx="11"/>
          </p:nvPr>
        </p:nvSpPr>
        <p:spPr/>
        <p:txBody>
          <a:bodyPr/>
          <a:lstStyle/>
          <a:p>
            <a:fld id="{F784C2FE-5F9B-4427-9C28-891DD8B6E49E}" type="slidenum">
              <a:rPr lang="en-US" smtClean="0"/>
              <a:pPr/>
              <a:t>7</a:t>
            </a:fld>
            <a:endParaRPr lang="en-US" sz="900"/>
          </a:p>
        </p:txBody>
      </p:sp>
      <p:pic>
        <p:nvPicPr>
          <p:cNvPr id="13" name="Graphic 12" descr="Upward trend outline">
            <a:extLst>
              <a:ext uri="{FF2B5EF4-FFF2-40B4-BE49-F238E27FC236}">
                <a16:creationId xmlns:a16="http://schemas.microsoft.com/office/drawing/2014/main" id="{F8A6E65E-593B-B088-B8A3-88AD7CA65B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05189" y="3073058"/>
            <a:ext cx="298309" cy="298309"/>
          </a:xfrm>
          <a:prstGeom prst="rect">
            <a:avLst/>
          </a:prstGeom>
        </p:spPr>
      </p:pic>
      <p:pic>
        <p:nvPicPr>
          <p:cNvPr id="15" name="Graphic 14" descr="Trophy outline">
            <a:extLst>
              <a:ext uri="{FF2B5EF4-FFF2-40B4-BE49-F238E27FC236}">
                <a16:creationId xmlns:a16="http://schemas.microsoft.com/office/drawing/2014/main" id="{3830472C-F95D-9F95-BBE2-35C1190DC6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7285" y="2606108"/>
            <a:ext cx="316291" cy="316291"/>
          </a:xfrm>
          <a:prstGeom prst="rect">
            <a:avLst/>
          </a:prstGeom>
        </p:spPr>
      </p:pic>
      <p:pic>
        <p:nvPicPr>
          <p:cNvPr id="16" name="Graphic 15" descr="Management outline">
            <a:extLst>
              <a:ext uri="{FF2B5EF4-FFF2-40B4-BE49-F238E27FC236}">
                <a16:creationId xmlns:a16="http://schemas.microsoft.com/office/drawing/2014/main" id="{E77C0CDD-45A7-4AC3-AEF4-480CF99E25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89110" y="2120750"/>
            <a:ext cx="332368" cy="332368"/>
          </a:xfrm>
          <a:prstGeom prst="rect">
            <a:avLst/>
          </a:prstGeom>
        </p:spPr>
      </p:pic>
    </p:spTree>
    <p:custDataLst>
      <p:custData r:id="rId1"/>
    </p:custDataLst>
    <p:extLst>
      <p:ext uri="{BB962C8B-B14F-4D97-AF65-F5344CB8AC3E}">
        <p14:creationId xmlns:p14="http://schemas.microsoft.com/office/powerpoint/2010/main" val="1446142975"/>
      </p:ext>
    </p:extLst>
  </p:cSld>
  <p:clrMapOvr>
    <a:masterClrMapping/>
  </p:clrMapOvr>
  <p:extLst>
    <p:ext uri="{6950BFC3-D8DA-4A85-94F7-54DA5524770B}">
      <p188:commentRel xmlns:p188="http://schemas.microsoft.com/office/powerpoint/2018/8/main" r:id="rId5"/>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B2E9-CD92-ECE1-0A5A-B4A5B768945A}"/>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9F4D9E4-E20A-4D27-7988-1B0D49E81577}"/>
              </a:ext>
            </a:extLst>
          </p:cNvPr>
          <p:cNvGraphicFramePr>
            <a:graphicFrameLocks/>
          </p:cNvGraphicFramePr>
          <p:nvPr>
            <p:custDataLst>
              <p:tags r:id="rId2"/>
            </p:custDataLst>
            <p:extLst>
              <p:ext uri="{D42A27DB-BD31-4B8C-83A1-F6EECF244321}">
                <p14:modId xmlns:p14="http://schemas.microsoft.com/office/powerpoint/2010/main" val="1860313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782" imgH="782" progId="TCLayout.ActiveDocument.1">
                  <p:embed/>
                </p:oleObj>
              </mc:Choice>
              <mc:Fallback>
                <p:oleObj name="think-cell Slide" r:id="rId25" imgW="782" imgH="782" progId="TCLayout.ActiveDocument.1">
                  <p:embed/>
                  <p:pic>
                    <p:nvPicPr>
                      <p:cNvPr id="8" name="think-cell data - do not delete" hidden="1">
                        <a:extLst>
                          <a:ext uri="{FF2B5EF4-FFF2-40B4-BE49-F238E27FC236}">
                            <a16:creationId xmlns:a16="http://schemas.microsoft.com/office/drawing/2014/main" id="{B9F4D9E4-E20A-4D27-7988-1B0D49E81577}"/>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6" name="矩形: 圆角 28">
            <a:extLst>
              <a:ext uri="{FF2B5EF4-FFF2-40B4-BE49-F238E27FC236}">
                <a16:creationId xmlns:a16="http://schemas.microsoft.com/office/drawing/2014/main" id="{F771FB50-710D-6EA0-0588-5D5C9DAB0D1F}"/>
              </a:ext>
            </a:extLst>
          </p:cNvPr>
          <p:cNvSpPr/>
          <p:nvPr/>
        </p:nvSpPr>
        <p:spPr>
          <a:xfrm>
            <a:off x="724857" y="4341427"/>
            <a:ext cx="4917947" cy="22027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a:spcAft>
                <a:spcPts val="600"/>
              </a:spcAft>
              <a:buClr>
                <a:schemeClr val="accent1"/>
              </a:buClr>
            </a:pP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矩形: 圆角 3">
            <a:extLst>
              <a:ext uri="{FF2B5EF4-FFF2-40B4-BE49-F238E27FC236}">
                <a16:creationId xmlns:a16="http://schemas.microsoft.com/office/drawing/2014/main" id="{09F7C46E-BDAE-FA7B-FC9E-0B9B7F9EBCD1}"/>
              </a:ext>
            </a:extLst>
          </p:cNvPr>
          <p:cNvSpPr/>
          <p:nvPr/>
        </p:nvSpPr>
        <p:spPr>
          <a:xfrm>
            <a:off x="2960295" y="4397761"/>
            <a:ext cx="2490122" cy="184587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FCF ($Bn)</a:t>
            </a:r>
          </a:p>
        </p:txBody>
      </p:sp>
      <p:sp>
        <p:nvSpPr>
          <p:cNvPr id="15" name="矩形: 圆角 28">
            <a:extLst>
              <a:ext uri="{FF2B5EF4-FFF2-40B4-BE49-F238E27FC236}">
                <a16:creationId xmlns:a16="http://schemas.microsoft.com/office/drawing/2014/main" id="{D2B595E7-4097-52B2-9BDA-DFA66FAE16C2}"/>
              </a:ext>
            </a:extLst>
          </p:cNvPr>
          <p:cNvSpPr/>
          <p:nvPr/>
        </p:nvSpPr>
        <p:spPr>
          <a:xfrm>
            <a:off x="738661" y="1474538"/>
            <a:ext cx="4904143" cy="2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contracted backlog totals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53.7 GW ($16.4bn)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through 2030, insulating it from spot-market volatility and global silicon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factories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fully booked through 2028</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ensuring fixed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utilisation</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rates and predictable margin capture across the conversion cycle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79.2 GW pipeline (90%+ North America)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gives optionality for repricing at higher ASPs as demand tightens and FEOC enforcement intensifies</a:t>
            </a:r>
          </a:p>
          <a:p>
            <a:pPr>
              <a:spcAft>
                <a:spcPts val="600"/>
              </a:spcAft>
              <a:buClr>
                <a:schemeClr val="accent1"/>
              </a:buClr>
            </a:pP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矩形: 圆角 3">
            <a:extLst>
              <a:ext uri="{FF2B5EF4-FFF2-40B4-BE49-F238E27FC236}">
                <a16:creationId xmlns:a16="http://schemas.microsoft.com/office/drawing/2014/main" id="{B1A55978-BA38-F548-4C55-B7032FF12FFD}"/>
              </a:ext>
            </a:extLst>
          </p:cNvPr>
          <p:cNvSpPr/>
          <p:nvPr/>
        </p:nvSpPr>
        <p:spPr>
          <a:xfrm>
            <a:off x="942888" y="2617884"/>
            <a:ext cx="2567188" cy="1212435"/>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Total Booking Opportunities (GW)</a:t>
            </a:r>
          </a:p>
        </p:txBody>
      </p:sp>
      <p:sp>
        <p:nvSpPr>
          <p:cNvPr id="10" name="矩形: 圆角 28">
            <a:extLst>
              <a:ext uri="{FF2B5EF4-FFF2-40B4-BE49-F238E27FC236}">
                <a16:creationId xmlns:a16="http://schemas.microsoft.com/office/drawing/2014/main" id="{C31FC309-4ED7-E934-01CF-C9E785F284D2}"/>
              </a:ext>
            </a:extLst>
          </p:cNvPr>
          <p:cNvSpPr/>
          <p:nvPr/>
        </p:nvSpPr>
        <p:spPr>
          <a:xfrm>
            <a:off x="732795" y="4302157"/>
            <a:ext cx="2152550" cy="2156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Heavy capex cycle is winding down, with 2025–28 growth funded largely via </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45X credit </a:t>
            </a:r>
            <a:r>
              <a:rPr lang="en-US" sz="9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monetisation</a:t>
            </a:r>
            <a:r>
              <a:rPr lang="en-US" sz="9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and operating cash flow</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Q3-25 results show a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maturing financial profile (GM 38.3%, $456m net income)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even before new capacity and full 45X capture</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Transferability of tax credits (&gt; $2bn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monetised</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so far) accelerates FCF, reducing reliance on debt or equity financing</a:t>
            </a:r>
          </a:p>
        </p:txBody>
      </p:sp>
      <p:sp>
        <p:nvSpPr>
          <p:cNvPr id="11" name="矩形: 圆角 28">
            <a:extLst>
              <a:ext uri="{FF2B5EF4-FFF2-40B4-BE49-F238E27FC236}">
                <a16:creationId xmlns:a16="http://schemas.microsoft.com/office/drawing/2014/main" id="{FBA4641E-4224-A971-A386-FF63F8403BEF}"/>
              </a:ext>
            </a:extLst>
          </p:cNvPr>
          <p:cNvSpPr/>
          <p:nvPr/>
        </p:nvSpPr>
        <p:spPr>
          <a:xfrm>
            <a:off x="5942096" y="1474538"/>
            <a:ext cx="4073165" cy="4892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t"/>
          <a:lstStyle/>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5-year load growth forecast has increased by almost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5x</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from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23 GW to 128 GW</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driven by data </a:t>
            </a:r>
            <a:r>
              <a:rPr lang="en-US" sz="900" err="1">
                <a:solidFill>
                  <a:schemeClr val="tx1"/>
                </a:solidFill>
                <a:latin typeface="Open Sans" panose="020B0606030504020204" pitchFamily="34" charset="0"/>
                <a:ea typeface="Open Sans" panose="020B0606030504020204" pitchFamily="34" charset="0"/>
                <a:cs typeface="Open Sans" panose="020B0606030504020204" pitchFamily="34" charset="0"/>
              </a:rPr>
              <a:t>centres</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 electrification, AI and industrial reshoring</a:t>
            </a:r>
          </a:p>
          <a:p>
            <a:pPr marL="171450" indent="-171450">
              <a:spcAft>
                <a:spcPts val="600"/>
              </a:spcAft>
              <a:buClr>
                <a:schemeClr val="accent1"/>
              </a:buClr>
              <a:buFont typeface="Wingdings" panose="05000000000000000000" pitchFamily="2" charset="2"/>
              <a:buChar char="§"/>
            </a:pP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Data-</a:t>
            </a:r>
            <a:r>
              <a:rPr lang="en-US" sz="900" b="1" err="1">
                <a:solidFill>
                  <a:srgbClr val="001D38"/>
                </a:solidFill>
                <a:latin typeface="Open Sans" panose="020B0606030504020204" pitchFamily="34" charset="0"/>
                <a:ea typeface="Open Sans" panose="020B0606030504020204" pitchFamily="34" charset="0"/>
                <a:cs typeface="Open Sans" panose="020B0606030504020204" pitchFamily="34" charset="0"/>
              </a:rPr>
              <a:t>centre</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-driven clusters</a:t>
            </a: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(TX, VA, OH) increasingly require utility-scale solar to meet 24/7 load obligations, expanding contracted demand for domestic modules</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U.S. capacity additions remain below required levels, keeping domestic module supply tight despite global oversupply</a:t>
            </a:r>
          </a:p>
          <a:p>
            <a:pPr marL="171450" indent="-171450">
              <a:spcAft>
                <a:spcPts val="600"/>
              </a:spcAft>
              <a:buClr>
                <a:schemeClr val="accent1"/>
              </a:buClr>
              <a:buFont typeface="Wingdings" panose="05000000000000000000" pitchFamily="2" charset="2"/>
              <a:buChar char="§"/>
            </a:pP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FSLR’s </a:t>
            </a:r>
            <a:r>
              <a:rPr lang="en-US" sz="900" b="1">
                <a:solidFill>
                  <a:srgbClr val="001D38"/>
                </a:solidFill>
                <a:latin typeface="Open Sans" panose="020B0606030504020204" pitchFamily="34" charset="0"/>
                <a:ea typeface="Open Sans" panose="020B0606030504020204" pitchFamily="34" charset="0"/>
                <a:cs typeface="Open Sans" panose="020B0606030504020204" pitchFamily="34" charset="0"/>
              </a:rPr>
              <a:t>3.7 GW U.S. expansion </a:t>
            </a:r>
            <a:r>
              <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rPr>
              <a:t>(2026–27) is fully FEOC-compliant and 45X-eligible, adding profitable volume in a structurally undersupplied market</a:t>
            </a:r>
            <a:endParaRPr lang="en-CH"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文本框 16">
            <a:extLst>
              <a:ext uri="{FF2B5EF4-FFF2-40B4-BE49-F238E27FC236}">
                <a16:creationId xmlns:a16="http://schemas.microsoft.com/office/drawing/2014/main" id="{0663ED4B-789E-2B5C-9F65-39525F57C8C2}"/>
              </a:ext>
            </a:extLst>
          </p:cNvPr>
          <p:cNvSpPr txBox="1"/>
          <p:nvPr/>
        </p:nvSpPr>
        <p:spPr>
          <a:xfrm>
            <a:off x="3657963" y="2617884"/>
            <a:ext cx="1792454" cy="1212435"/>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Contracted volumes secure </a:t>
            </a:r>
            <a:r>
              <a:rPr lang="en-US" i="1" err="1"/>
              <a:t>utilisation</a:t>
            </a:r>
            <a:r>
              <a:rPr lang="en-US" i="1"/>
              <a:t> and margins, giving FSLR unmatched earnings visibility into the next decade</a:t>
            </a:r>
            <a:endParaRPr lang="en-US" altLang="zh-CN" i="1"/>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B3EC4315-855E-5328-044B-7B97D5A3B383}"/>
              </a:ext>
            </a:extLst>
          </p:cNvPr>
          <p:cNvSpPr>
            <a:spLocks noChangeArrowheads="1"/>
          </p:cNvSpPr>
          <p:nvPr/>
        </p:nvSpPr>
        <p:spPr bwMode="gray">
          <a:xfrm>
            <a:off x="739139" y="4006152"/>
            <a:ext cx="4904143" cy="241092"/>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844083" rtl="0" eaLnBrk="1" fontAlgn="auto" latinLnBrk="0" hangingPunct="1">
              <a:lnSpc>
                <a:spcPct val="100000"/>
              </a:lnSpc>
              <a:spcBef>
                <a:spcPts val="0"/>
              </a:spcBef>
              <a:spcAft>
                <a:spcPts val="0"/>
              </a:spcAft>
              <a:buClr>
                <a:srgbClr val="FFFFFF"/>
              </a:buClr>
              <a:buSzTx/>
              <a:buFontTx/>
              <a:buNone/>
              <a:tabLst/>
              <a:defRPr/>
            </a:pPr>
            <a:r>
              <a:rPr lang="en-US" sz="1400" b="1">
                <a:solidFill>
                  <a:srgbClr val="013565"/>
                </a:solidFill>
                <a:latin typeface="Playfair Display"/>
                <a:ea typeface="MS PGothic"/>
              </a:rPr>
              <a:t>3. Shifting From Capex to Cash Generation</a:t>
            </a:r>
          </a:p>
        </p:txBody>
      </p:sp>
      <p:sp>
        <p:nvSpPr>
          <p:cNvPr id="32"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75AFBB73-7609-0033-ECB0-CB95C4D7BBBF}"/>
              </a:ext>
            </a:extLst>
          </p:cNvPr>
          <p:cNvSpPr>
            <a:spLocks noChangeArrowheads="1"/>
          </p:cNvSpPr>
          <p:nvPr/>
        </p:nvSpPr>
        <p:spPr bwMode="gray">
          <a:xfrm>
            <a:off x="739140" y="1154189"/>
            <a:ext cx="4903664"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1. Backlog Secures Multi-Year Revenue &amp; Pricing</a:t>
            </a:r>
          </a:p>
        </p:txBody>
      </p:sp>
      <p:sp>
        <p:nvSpPr>
          <p:cNvPr id="33"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8FB78254-D243-EFFF-62DF-A1D2B93C7138}"/>
              </a:ext>
            </a:extLst>
          </p:cNvPr>
          <p:cNvSpPr>
            <a:spLocks noChangeArrowheads="1"/>
          </p:cNvSpPr>
          <p:nvPr/>
        </p:nvSpPr>
        <p:spPr bwMode="gray">
          <a:xfrm>
            <a:off x="5942096" y="1135968"/>
            <a:ext cx="4057581"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2. US Load Growth Supports Capacity Expansion</a:t>
            </a:r>
          </a:p>
        </p:txBody>
      </p:sp>
      <p:sp>
        <p:nvSpPr>
          <p:cNvPr id="34" name="文本框 16">
            <a:extLst>
              <a:ext uri="{FF2B5EF4-FFF2-40B4-BE49-F238E27FC236}">
                <a16:creationId xmlns:a16="http://schemas.microsoft.com/office/drawing/2014/main" id="{36ADAB32-BD47-C1A5-3EC1-D88BCB2A5077}"/>
              </a:ext>
            </a:extLst>
          </p:cNvPr>
          <p:cNvSpPr txBox="1"/>
          <p:nvPr/>
        </p:nvSpPr>
        <p:spPr>
          <a:xfrm>
            <a:off x="734712" y="6362636"/>
            <a:ext cx="4908092" cy="394734"/>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FSLR is entering a high-margin, cash-generative phase with minimal financing needs and expanding free cash flow</a:t>
            </a:r>
            <a:endParaRPr lang="en-US" altLang="zh-CN" i="1"/>
          </a:p>
        </p:txBody>
      </p:sp>
      <p:sp>
        <p:nvSpPr>
          <p:cNvPr id="35" name="文本框 16">
            <a:extLst>
              <a:ext uri="{FF2B5EF4-FFF2-40B4-BE49-F238E27FC236}">
                <a16:creationId xmlns:a16="http://schemas.microsoft.com/office/drawing/2014/main" id="{D99499A5-E0E4-2CB1-387B-43F6EF6FE7A8}"/>
              </a:ext>
            </a:extLst>
          </p:cNvPr>
          <p:cNvSpPr txBox="1"/>
          <p:nvPr/>
        </p:nvSpPr>
        <p:spPr>
          <a:xfrm>
            <a:off x="5942095" y="6366942"/>
            <a:ext cx="4057581" cy="390428"/>
          </a:xfrm>
          <a:prstGeom prst="rect">
            <a:avLst/>
          </a:prstGeom>
          <a:solidFill>
            <a:schemeClr val="accent6">
              <a:lumMod val="40000"/>
              <a:lumOff val="60000"/>
            </a:schemeClr>
          </a:solidFill>
          <a:ln w="9525">
            <a:solidFill>
              <a:schemeClr val="accent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900" b="1">
                <a:solidFill>
                  <a:srgbClr val="013565"/>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1"/>
              <a:t>Structural demand growth ensures domestic module supply remains tight, supporting continued ASP and share gains</a:t>
            </a:r>
            <a:endParaRPr lang="en-US" altLang="zh-CN" i="1"/>
          </a:p>
        </p:txBody>
      </p:sp>
      <p:sp>
        <p:nvSpPr>
          <p:cNvPr id="31" name="Slide Number Placeholder 30">
            <a:extLst>
              <a:ext uri="{FF2B5EF4-FFF2-40B4-BE49-F238E27FC236}">
                <a16:creationId xmlns:a16="http://schemas.microsoft.com/office/drawing/2014/main" id="{A63209C8-7467-16E9-8E04-346B66286B33}"/>
              </a:ext>
            </a:extLst>
          </p:cNvPr>
          <p:cNvSpPr>
            <a:spLocks noGrp="1"/>
          </p:cNvSpPr>
          <p:nvPr>
            <p:ph type="sldNum" sz="quarter" idx="12"/>
          </p:nvPr>
        </p:nvSpPr>
        <p:spPr/>
        <p:txBody>
          <a:bodyPr/>
          <a:lstStyle/>
          <a:p>
            <a:r>
              <a:rPr lang="en-US" altLang="zh-CN" sz="700"/>
              <a:t>Source: Capital IQ; Strategic Industries Surging: Driving US Power Demand (2024). Available at https://</a:t>
            </a:r>
            <a:r>
              <a:rPr lang="en-US" altLang="zh-CN" sz="700" err="1"/>
              <a:t>gridstrategiesllc.com</a:t>
            </a:r>
            <a:r>
              <a:rPr lang="en-US" altLang="zh-CN" sz="700"/>
              <a:t>/wp-content/uploads/National-Load-Growth-Report-2024.pdf;</a:t>
            </a:r>
          </a:p>
          <a:p>
            <a:r>
              <a:rPr lang="en-US" altLang="zh-CN" sz="700"/>
              <a:t>First Solar, Inc Q3 25 Earnings Call. Available at https://</a:t>
            </a:r>
            <a:r>
              <a:rPr lang="en-US" altLang="zh-CN" sz="700" err="1"/>
              <a:t>www.morningstar.com</a:t>
            </a:r>
            <a:r>
              <a:rPr lang="en-US" altLang="zh-CN" sz="700"/>
              <a:t>/stocks/</a:t>
            </a:r>
            <a:r>
              <a:rPr lang="en-US" altLang="zh-CN" sz="700" err="1"/>
              <a:t>xnas</a:t>
            </a:r>
            <a:r>
              <a:rPr lang="en-US" altLang="zh-CN" sz="700"/>
              <a:t>/</a:t>
            </a:r>
            <a:r>
              <a:rPr lang="en-US" altLang="zh-CN" sz="700" err="1"/>
              <a:t>fslr</a:t>
            </a:r>
            <a:r>
              <a:rPr lang="en-US" altLang="zh-CN" sz="700"/>
              <a:t>/earnings-transcripts</a:t>
            </a:r>
          </a:p>
          <a:p>
            <a:endParaRPr lang="en-US" altLang="zh-CN" sz="700"/>
          </a:p>
          <a:p>
            <a:endParaRPr lang="en-US" altLang="zh-CN" sz="700"/>
          </a:p>
        </p:txBody>
      </p:sp>
      <p:sp>
        <p:nvSpPr>
          <p:cNvPr id="4" name="Title 1">
            <a:extLst>
              <a:ext uri="{FF2B5EF4-FFF2-40B4-BE49-F238E27FC236}">
                <a16:creationId xmlns:a16="http://schemas.microsoft.com/office/drawing/2014/main" id="{5AE150BD-9F8C-E247-0728-C0FBFE94F21A}"/>
              </a:ext>
            </a:extLst>
          </p:cNvPr>
          <p:cNvSpPr>
            <a:spLocks noGrp="1"/>
          </p:cNvSpPr>
          <p:nvPr>
            <p:ph type="title"/>
          </p:nvPr>
        </p:nvSpPr>
        <p:spPr>
          <a:xfrm>
            <a:off x="739139" y="322508"/>
            <a:ext cx="7876223" cy="580772"/>
          </a:xfrm>
        </p:spPr>
        <p:txBody>
          <a:bodyPr vert="horz" rIns="0"/>
          <a:lstStyle/>
          <a:p>
            <a:r>
              <a:rPr lang="en-IE">
                <a:solidFill>
                  <a:schemeClr val="accent1">
                    <a:lumMod val="75000"/>
                  </a:schemeClr>
                </a:solidFill>
              </a:rPr>
              <a:t>Premium Margins + Visibility </a:t>
            </a:r>
            <a:r>
              <a:rPr lang="en-US" b="0"/>
              <a:t>| </a:t>
            </a:r>
            <a:r>
              <a:rPr lang="en-US" altLang="zh-CN" b="0">
                <a:latin typeface="Times New Roman"/>
                <a:ea typeface="等线"/>
                <a:cs typeface="Times New Roman"/>
              </a:rPr>
              <a:t>A Contracted Backlog and rising U.S. Load Growth secure Demand, Pricing Stability and Cash Flow through 2030</a:t>
            </a:r>
            <a:endParaRPr lang="en-IE" b="0"/>
          </a:p>
        </p:txBody>
      </p:sp>
      <p:sp>
        <p:nvSpPr>
          <p:cNvPr id="2" name="Oval 1">
            <a:extLst>
              <a:ext uri="{FF2B5EF4-FFF2-40B4-BE49-F238E27FC236}">
                <a16:creationId xmlns:a16="http://schemas.microsoft.com/office/drawing/2014/main" id="{0D676738-C253-D06F-9ED4-460062CAC2C4}"/>
              </a:ext>
            </a:extLst>
          </p:cNvPr>
          <p:cNvSpPr>
            <a:spLocks noChangeAspect="1"/>
          </p:cNvSpPr>
          <p:nvPr/>
        </p:nvSpPr>
        <p:spPr>
          <a:xfrm>
            <a:off x="318137" y="536738"/>
            <a:ext cx="335297" cy="335297"/>
          </a:xfrm>
          <a:prstGeom prst="ellipse">
            <a:avLst/>
          </a:prstGeom>
          <a:solidFill>
            <a:schemeClr val="bg1"/>
          </a:solidFill>
          <a:ln w="19050" cap="flat" cmpd="sng" algn="ctr">
            <a:solidFill>
              <a:schemeClr val="accent1"/>
            </a:solidFill>
            <a:prstDash val="solid"/>
          </a:ln>
          <a:effectLst>
            <a:outerShdw blurRad="50800" dist="50800" dir="5400000" algn="ctr" rotWithShape="0">
              <a:srgbClr val="000000">
                <a:alpha val="40000"/>
              </a:srgbClr>
            </a:outerShdw>
          </a:effectLst>
        </p:spPr>
        <p:txBody>
          <a:bodyPr lIns="36000" tIns="46688" rIns="36000" bIns="108000" anchor="ctr"/>
          <a:lstStyle/>
          <a:p>
            <a:pPr algn="ctr" defTabSz="727075" fontAlgn="base">
              <a:lnSpc>
                <a:spcPct val="95000"/>
              </a:lnSpc>
              <a:spcBef>
                <a:spcPct val="0"/>
              </a:spcBef>
              <a:spcAft>
                <a:spcPct val="0"/>
              </a:spcAft>
            </a:pPr>
            <a:r>
              <a:rPr lang="en-US" sz="2500" b="1" kern="0">
                <a:ln w="9525">
                  <a:noFill/>
                </a:ln>
                <a:solidFill>
                  <a:srgbClr val="003868"/>
                </a:solidFill>
                <a:latin typeface="+mj-lt"/>
                <a:ea typeface="MS PGothic"/>
                <a:cs typeface="Times New Roman" pitchFamily="18" charset="0"/>
              </a:rPr>
              <a:t>3</a:t>
            </a:r>
          </a:p>
        </p:txBody>
      </p:sp>
      <p:sp>
        <p:nvSpPr>
          <p:cNvPr id="17" name="TextBox 16">
            <a:extLst>
              <a:ext uri="{FF2B5EF4-FFF2-40B4-BE49-F238E27FC236}">
                <a16:creationId xmlns:a16="http://schemas.microsoft.com/office/drawing/2014/main" id="{F8FDD40B-D12A-9635-DC6B-834E3A352632}"/>
              </a:ext>
            </a:extLst>
          </p:cNvPr>
          <p:cNvSpPr txBox="1"/>
          <p:nvPr/>
        </p:nvSpPr>
        <p:spPr>
          <a:xfrm>
            <a:off x="1008421" y="-424185"/>
            <a:ext cx="9021268" cy="369332"/>
          </a:xfrm>
          <a:prstGeom prst="rect">
            <a:avLst/>
          </a:prstGeom>
          <a:solidFill>
            <a:srgbClr val="FFD41F"/>
          </a:solidFill>
        </p:spPr>
        <p:txBody>
          <a:bodyPr wrap="square">
            <a:spAutoFit/>
          </a:bodyPr>
          <a:lstStyle/>
          <a:p>
            <a:r>
              <a:rPr lang="en-US" b="1">
                <a:solidFill>
                  <a:srgbClr val="FF0000"/>
                </a:solidFill>
              </a:rPr>
              <a:t>Main Message: Backlog + U.S. Load Growth = Multi-Year Margin Expansion</a:t>
            </a:r>
          </a:p>
        </p:txBody>
      </p:sp>
      <p:graphicFrame>
        <p:nvGraphicFramePr>
          <p:cNvPr id="18" name="Chart 17">
            <a:extLst>
              <a:ext uri="{FF2B5EF4-FFF2-40B4-BE49-F238E27FC236}">
                <a16:creationId xmlns:a16="http://schemas.microsoft.com/office/drawing/2014/main" id="{1240DB10-EE26-6E42-55BA-8AA03217C06C}"/>
              </a:ext>
            </a:extLst>
          </p:cNvPr>
          <p:cNvGraphicFramePr/>
          <p:nvPr>
            <p:extLst>
              <p:ext uri="{D42A27DB-BD31-4B8C-83A1-F6EECF244321}">
                <p14:modId xmlns:p14="http://schemas.microsoft.com/office/powerpoint/2010/main" val="4144634965"/>
              </p:ext>
            </p:extLst>
          </p:nvPr>
        </p:nvGraphicFramePr>
        <p:xfrm>
          <a:off x="318137" y="2675935"/>
          <a:ext cx="3015726" cy="1553738"/>
        </p:xfrm>
        <a:graphic>
          <a:graphicData uri="http://schemas.openxmlformats.org/drawingml/2006/chart">
            <c:chart xmlns:c="http://schemas.openxmlformats.org/drawingml/2006/chart" xmlns:r="http://schemas.openxmlformats.org/officeDocument/2006/relationships" r:id="rId27"/>
          </a:graphicData>
        </a:graphic>
      </p:graphicFrame>
      <p:grpSp>
        <p:nvGrpSpPr>
          <p:cNvPr id="23" name="Group 22">
            <a:extLst>
              <a:ext uri="{FF2B5EF4-FFF2-40B4-BE49-F238E27FC236}">
                <a16:creationId xmlns:a16="http://schemas.microsoft.com/office/drawing/2014/main" id="{1F593509-1420-B3B7-794F-99B7681026F9}"/>
              </a:ext>
            </a:extLst>
          </p:cNvPr>
          <p:cNvGrpSpPr/>
          <p:nvPr/>
        </p:nvGrpSpPr>
        <p:grpSpPr>
          <a:xfrm>
            <a:off x="2927015" y="4651375"/>
            <a:ext cx="2566563" cy="1532077"/>
            <a:chOff x="561655" y="3209988"/>
            <a:chExt cx="3480635" cy="3063876"/>
          </a:xfrm>
        </p:grpSpPr>
        <p:grpSp>
          <p:nvGrpSpPr>
            <p:cNvPr id="38" name="Group 37">
              <a:extLst>
                <a:ext uri="{FF2B5EF4-FFF2-40B4-BE49-F238E27FC236}">
                  <a16:creationId xmlns:a16="http://schemas.microsoft.com/office/drawing/2014/main" id="{8D9836B6-232A-BF7D-0218-80EA14D005DC}"/>
                </a:ext>
              </a:extLst>
            </p:cNvPr>
            <p:cNvGrpSpPr/>
            <p:nvPr/>
          </p:nvGrpSpPr>
          <p:grpSpPr>
            <a:xfrm>
              <a:off x="561655" y="3209988"/>
              <a:ext cx="3476726" cy="2820060"/>
              <a:chOff x="561655" y="3540710"/>
              <a:chExt cx="3476726" cy="2820061"/>
            </a:xfrm>
          </p:grpSpPr>
          <p:graphicFrame>
            <p:nvGraphicFramePr>
              <p:cNvPr id="41" name="Chart 40">
                <a:extLst>
                  <a:ext uri="{FF2B5EF4-FFF2-40B4-BE49-F238E27FC236}">
                    <a16:creationId xmlns:a16="http://schemas.microsoft.com/office/drawing/2014/main" id="{D1E0E1BF-CA0B-5A3E-3663-2E25F757E7CC}"/>
                  </a:ext>
                </a:extLst>
              </p:cNvPr>
              <p:cNvGraphicFramePr/>
              <p:nvPr>
                <p:extLst>
                  <p:ext uri="{D42A27DB-BD31-4B8C-83A1-F6EECF244321}">
                    <p14:modId xmlns:p14="http://schemas.microsoft.com/office/powerpoint/2010/main" val="3939727519"/>
                  </p:ext>
                </p:extLst>
              </p:nvPr>
            </p:nvGraphicFramePr>
            <p:xfrm>
              <a:off x="561655" y="3540710"/>
              <a:ext cx="3476726" cy="2820061"/>
            </p:xfrm>
            <a:graphic>
              <a:graphicData uri="http://schemas.openxmlformats.org/drawingml/2006/chart">
                <c:chart xmlns:c="http://schemas.openxmlformats.org/drawingml/2006/chart" xmlns:r="http://schemas.openxmlformats.org/officeDocument/2006/relationships" r:id="rId28"/>
              </a:graphicData>
            </a:graphic>
          </p:graphicFrame>
          <p:cxnSp>
            <p:nvCxnSpPr>
              <p:cNvPr id="42" name="Straight Connector 41">
                <a:extLst>
                  <a:ext uri="{FF2B5EF4-FFF2-40B4-BE49-F238E27FC236}">
                    <a16:creationId xmlns:a16="http://schemas.microsoft.com/office/drawing/2014/main" id="{17E2C265-B633-5FCB-D308-087EA08F3BF3}"/>
                  </a:ext>
                </a:extLst>
              </p:cNvPr>
              <p:cNvCxnSpPr>
                <a:cxnSpLocks/>
              </p:cNvCxnSpPr>
              <p:nvPr/>
            </p:nvCxnSpPr>
            <p:spPr>
              <a:xfrm>
                <a:off x="1094278" y="3655585"/>
                <a:ext cx="0" cy="2478497"/>
              </a:xfrm>
              <a:prstGeom prst="line">
                <a:avLst/>
              </a:prstGeom>
              <a:ln w="12700">
                <a:solidFill>
                  <a:srgbClr val="8B8B8B"/>
                </a:solidFill>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3498D4B1-EA9F-E1C8-A418-7ED0753F5A90}"/>
                </a:ext>
              </a:extLst>
            </p:cNvPr>
            <p:cNvSpPr txBox="1"/>
            <p:nvPr/>
          </p:nvSpPr>
          <p:spPr>
            <a:xfrm>
              <a:off x="1197864" y="5841963"/>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23A</a:t>
              </a:r>
            </a:p>
          </p:txBody>
        </p:sp>
        <p:sp>
          <p:nvSpPr>
            <p:cNvPr id="27" name="TextBox 26">
              <a:extLst>
                <a:ext uri="{FF2B5EF4-FFF2-40B4-BE49-F238E27FC236}">
                  <a16:creationId xmlns:a16="http://schemas.microsoft.com/office/drawing/2014/main" id="{A7F39EE0-8C39-C6D4-9B71-7E73AD41CB2A}"/>
                </a:ext>
              </a:extLst>
            </p:cNvPr>
            <p:cNvSpPr txBox="1"/>
            <p:nvPr/>
          </p:nvSpPr>
          <p:spPr>
            <a:xfrm>
              <a:off x="1665961"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24A</a:t>
              </a:r>
            </a:p>
          </p:txBody>
        </p:sp>
        <p:sp>
          <p:nvSpPr>
            <p:cNvPr id="29" name="TextBox 28">
              <a:extLst>
                <a:ext uri="{FF2B5EF4-FFF2-40B4-BE49-F238E27FC236}">
                  <a16:creationId xmlns:a16="http://schemas.microsoft.com/office/drawing/2014/main" id="{3250B829-2371-0F55-EC5F-A73DCDC080F3}"/>
                </a:ext>
              </a:extLst>
            </p:cNvPr>
            <p:cNvSpPr txBox="1"/>
            <p:nvPr/>
          </p:nvSpPr>
          <p:spPr>
            <a:xfrm>
              <a:off x="2093965"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25E</a:t>
              </a:r>
            </a:p>
          </p:txBody>
        </p:sp>
        <p:sp>
          <p:nvSpPr>
            <p:cNvPr id="30" name="TextBox 29">
              <a:extLst>
                <a:ext uri="{FF2B5EF4-FFF2-40B4-BE49-F238E27FC236}">
                  <a16:creationId xmlns:a16="http://schemas.microsoft.com/office/drawing/2014/main" id="{6ACCAD35-BCB2-BE91-C121-F30063B84145}"/>
                </a:ext>
              </a:extLst>
            </p:cNvPr>
            <p:cNvSpPr txBox="1"/>
            <p:nvPr/>
          </p:nvSpPr>
          <p:spPr>
            <a:xfrm>
              <a:off x="2535219" y="5843015"/>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26E</a:t>
              </a:r>
            </a:p>
          </p:txBody>
        </p:sp>
        <p:sp>
          <p:nvSpPr>
            <p:cNvPr id="36" name="TextBox 35">
              <a:extLst>
                <a:ext uri="{FF2B5EF4-FFF2-40B4-BE49-F238E27FC236}">
                  <a16:creationId xmlns:a16="http://schemas.microsoft.com/office/drawing/2014/main" id="{7B7A55E5-6879-7ECD-1F84-EE6B23EE2044}"/>
                </a:ext>
              </a:extLst>
            </p:cNvPr>
            <p:cNvSpPr txBox="1"/>
            <p:nvPr/>
          </p:nvSpPr>
          <p:spPr>
            <a:xfrm>
              <a:off x="2992716" y="5841961"/>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27E</a:t>
              </a:r>
            </a:p>
          </p:txBody>
        </p:sp>
        <p:sp>
          <p:nvSpPr>
            <p:cNvPr id="37" name="TextBox 36">
              <a:extLst>
                <a:ext uri="{FF2B5EF4-FFF2-40B4-BE49-F238E27FC236}">
                  <a16:creationId xmlns:a16="http://schemas.microsoft.com/office/drawing/2014/main" id="{8A7182FE-94F0-2D58-926B-86990A930652}"/>
                </a:ext>
              </a:extLst>
            </p:cNvPr>
            <p:cNvSpPr txBox="1"/>
            <p:nvPr/>
          </p:nvSpPr>
          <p:spPr>
            <a:xfrm>
              <a:off x="3426395" y="5839653"/>
              <a:ext cx="615895" cy="430849"/>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28E</a:t>
              </a:r>
            </a:p>
          </p:txBody>
        </p:sp>
      </p:grpSp>
      <p:sp>
        <p:nvSpPr>
          <p:cNvPr id="118" name="矩形: 圆角 3">
            <a:extLst>
              <a:ext uri="{FF2B5EF4-FFF2-40B4-BE49-F238E27FC236}">
                <a16:creationId xmlns:a16="http://schemas.microsoft.com/office/drawing/2014/main" id="{135D869F-C7B4-66B5-0CFC-1C372D8964FA}"/>
              </a:ext>
            </a:extLst>
          </p:cNvPr>
          <p:cNvSpPr/>
          <p:nvPr/>
        </p:nvSpPr>
        <p:spPr>
          <a:xfrm>
            <a:off x="6157512" y="3434320"/>
            <a:ext cx="3723088" cy="280931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900" b="1">
                <a:solidFill>
                  <a:schemeClr val="accent1">
                    <a:lumMod val="75000"/>
                  </a:schemeClr>
                </a:solidFill>
              </a:rPr>
              <a:t>5-year US Nationwide Growth Forecast</a:t>
            </a:r>
          </a:p>
        </p:txBody>
      </p:sp>
      <p:sp>
        <p:nvSpPr>
          <p:cNvPr id="44" name="文本框 12">
            <a:extLst>
              <a:ext uri="{FF2B5EF4-FFF2-40B4-BE49-F238E27FC236}">
                <a16:creationId xmlns:a16="http://schemas.microsoft.com/office/drawing/2014/main" id="{81456FA3-54C4-CFA3-FAEE-9A40343B9003}"/>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Thesis 3</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A98E90D-815E-5270-7FEF-9043D672506E}"/>
              </a:ext>
            </a:extLst>
          </p:cNvPr>
          <p:cNvSpPr txBox="1"/>
          <p:nvPr/>
        </p:nvSpPr>
        <p:spPr>
          <a:xfrm>
            <a:off x="979714" y="-849086"/>
            <a:ext cx="0" cy="0"/>
          </a:xfrm>
          <a:prstGeom prst="rect">
            <a:avLst/>
          </a:prstGeom>
          <a:noFill/>
        </p:spPr>
        <p:txBody>
          <a:bodyPr wrap="none" lIns="0" tIns="0" rIns="0" bIns="0" rtlCol="0">
            <a:noAutofit/>
          </a:bodyPr>
          <a:lstStyle/>
          <a:p>
            <a:pPr algn="l"/>
            <a:endParaRPr lang="en-US" sz="90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Chart 6">
            <a:extLst>
              <a:ext uri="{FF2B5EF4-FFF2-40B4-BE49-F238E27FC236}">
                <a16:creationId xmlns:a16="http://schemas.microsoft.com/office/drawing/2014/main" id="{748B0CBB-39C3-E9CD-A349-660A43C13CE3}"/>
              </a:ext>
            </a:extLst>
          </p:cNvPr>
          <p:cNvGraphicFramePr/>
          <p:nvPr>
            <p:custDataLst>
              <p:tags r:id="rId3"/>
            </p:custDataLst>
            <p:extLst>
              <p:ext uri="{D42A27DB-BD31-4B8C-83A1-F6EECF244321}">
                <p14:modId xmlns:p14="http://schemas.microsoft.com/office/powerpoint/2010/main" val="2236485357"/>
              </p:ext>
            </p:extLst>
          </p:nvPr>
        </p:nvGraphicFramePr>
        <p:xfrm>
          <a:off x="6561138" y="3665538"/>
          <a:ext cx="2809875" cy="2503487"/>
        </p:xfrm>
        <a:graphic>
          <a:graphicData uri="http://schemas.openxmlformats.org/drawingml/2006/chart">
            <c:chart xmlns:c="http://schemas.openxmlformats.org/drawingml/2006/chart" xmlns:r="http://schemas.openxmlformats.org/officeDocument/2006/relationships" r:id="rId29"/>
          </a:graphicData>
        </a:graphic>
      </p:graphicFrame>
      <p:sp>
        <p:nvSpPr>
          <p:cNvPr id="53" name="Text Placeholder 2">
            <a:extLst>
              <a:ext uri="{FF2B5EF4-FFF2-40B4-BE49-F238E27FC236}">
                <a16:creationId xmlns:a16="http://schemas.microsoft.com/office/drawing/2014/main" id="{8D59BEE2-7DEA-23BB-A053-6DF614B99590}"/>
              </a:ext>
            </a:extLst>
          </p:cNvPr>
          <p:cNvSpPr>
            <a:spLocks/>
          </p:cNvSpPr>
          <p:nvPr>
            <p:custDataLst>
              <p:tags r:id="rId4"/>
            </p:custDataLst>
          </p:nvPr>
        </p:nvSpPr>
        <p:spPr bwMode="gray">
          <a:xfrm>
            <a:off x="6646863" y="5886450"/>
            <a:ext cx="65088"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9ABF7B08-22BA-47F1-AD5D-949527D3E675}" type="datetime'''''''0'''''''''''''''''''''''''">
              <a:rPr lang="en-US" altLang="en-US" sz="900" smtClean="0">
                <a:effectLst/>
              </a:rPr>
              <a:pPr lvl="0" algn="r">
                <a:spcBef>
                  <a:spcPct val="0"/>
                </a:spcBef>
                <a:spcAft>
                  <a:spcPct val="0"/>
                </a:spcAft>
              </a:pPr>
              <a:t>0</a:t>
            </a:fld>
            <a:endParaRPr lang="en-US" sz="900"/>
          </a:p>
        </p:txBody>
      </p:sp>
      <p:sp>
        <p:nvSpPr>
          <p:cNvPr id="55" name="Text Placeholder 2">
            <a:extLst>
              <a:ext uri="{FF2B5EF4-FFF2-40B4-BE49-F238E27FC236}">
                <a16:creationId xmlns:a16="http://schemas.microsoft.com/office/drawing/2014/main" id="{ECB634A3-5614-8B62-75E7-ABDD01FB11F7}"/>
              </a:ext>
            </a:extLst>
          </p:cNvPr>
          <p:cNvSpPr>
            <a:spLocks/>
          </p:cNvSpPr>
          <p:nvPr>
            <p:custDataLst>
              <p:tags r:id="rId5"/>
            </p:custDataLst>
          </p:nvPr>
        </p:nvSpPr>
        <p:spPr bwMode="gray">
          <a:xfrm>
            <a:off x="6581775" y="5588000"/>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1E39C2C-451E-4A88-9136-1BE9E2D04FAB}" type="datetime'''''''''2''''''''''''''''''''''''''''''''''''0'''''''''">
              <a:rPr lang="en-US" altLang="en-US" sz="900" smtClean="0">
                <a:effectLst/>
              </a:rPr>
              <a:pPr lvl="0" algn="r">
                <a:spcBef>
                  <a:spcPct val="0"/>
                </a:spcBef>
                <a:spcAft>
                  <a:spcPct val="0"/>
                </a:spcAft>
              </a:pPr>
              <a:t>20</a:t>
            </a:fld>
            <a:endParaRPr lang="en-US" sz="900"/>
          </a:p>
        </p:txBody>
      </p:sp>
      <p:sp>
        <p:nvSpPr>
          <p:cNvPr id="56" name="Text Placeholder 2">
            <a:extLst>
              <a:ext uri="{FF2B5EF4-FFF2-40B4-BE49-F238E27FC236}">
                <a16:creationId xmlns:a16="http://schemas.microsoft.com/office/drawing/2014/main" id="{070AA595-CBD3-3EFE-029C-CCC0AFF4BCE0}"/>
              </a:ext>
            </a:extLst>
          </p:cNvPr>
          <p:cNvSpPr>
            <a:spLocks/>
          </p:cNvSpPr>
          <p:nvPr>
            <p:custDataLst>
              <p:tags r:id="rId6"/>
            </p:custDataLst>
          </p:nvPr>
        </p:nvSpPr>
        <p:spPr bwMode="gray">
          <a:xfrm>
            <a:off x="6581775" y="5287963"/>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28D62D76-E7CA-42E3-A446-5FAF66B5B07A}" type="datetime'''''''4''''''''''''''''''''''0'''''''''''''''''''''''">
              <a:rPr lang="en-US" altLang="en-US" sz="900" smtClean="0">
                <a:effectLst/>
              </a:rPr>
              <a:pPr lvl="0" algn="r">
                <a:spcBef>
                  <a:spcPct val="0"/>
                </a:spcBef>
                <a:spcAft>
                  <a:spcPct val="0"/>
                </a:spcAft>
              </a:pPr>
              <a:t>40</a:t>
            </a:fld>
            <a:endParaRPr lang="en-US" sz="900"/>
          </a:p>
        </p:txBody>
      </p:sp>
      <p:sp>
        <p:nvSpPr>
          <p:cNvPr id="57" name="Text Placeholder 2">
            <a:extLst>
              <a:ext uri="{FF2B5EF4-FFF2-40B4-BE49-F238E27FC236}">
                <a16:creationId xmlns:a16="http://schemas.microsoft.com/office/drawing/2014/main" id="{71430995-6981-D8DB-57B5-7513BB61A11C}"/>
              </a:ext>
            </a:extLst>
          </p:cNvPr>
          <p:cNvSpPr>
            <a:spLocks/>
          </p:cNvSpPr>
          <p:nvPr>
            <p:custDataLst>
              <p:tags r:id="rId7"/>
            </p:custDataLst>
          </p:nvPr>
        </p:nvSpPr>
        <p:spPr bwMode="gray">
          <a:xfrm>
            <a:off x="6581775" y="4989513"/>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C4D81F9D-CC39-415B-8BBB-74DC569AE523}" type="datetime'''''''''6''''''''0'''''''''''''''''''''''''''">
              <a:rPr lang="en-US" altLang="en-US" sz="900" smtClean="0">
                <a:effectLst/>
              </a:rPr>
              <a:pPr lvl="0" algn="r">
                <a:spcBef>
                  <a:spcPct val="0"/>
                </a:spcBef>
                <a:spcAft>
                  <a:spcPct val="0"/>
                </a:spcAft>
              </a:pPr>
              <a:t>60</a:t>
            </a:fld>
            <a:endParaRPr lang="en-US" sz="900"/>
          </a:p>
        </p:txBody>
      </p:sp>
      <p:sp>
        <p:nvSpPr>
          <p:cNvPr id="58" name="Text Placeholder 2">
            <a:extLst>
              <a:ext uri="{FF2B5EF4-FFF2-40B4-BE49-F238E27FC236}">
                <a16:creationId xmlns:a16="http://schemas.microsoft.com/office/drawing/2014/main" id="{CA4E69CA-E95C-0612-7D86-544E9E8A533E}"/>
              </a:ext>
            </a:extLst>
          </p:cNvPr>
          <p:cNvSpPr>
            <a:spLocks/>
          </p:cNvSpPr>
          <p:nvPr>
            <p:custDataLst>
              <p:tags r:id="rId8"/>
            </p:custDataLst>
          </p:nvPr>
        </p:nvSpPr>
        <p:spPr bwMode="gray">
          <a:xfrm>
            <a:off x="6581775" y="4689475"/>
            <a:ext cx="13017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47CF6CEC-A2AD-4716-96AA-A52D187FB01D}" type="datetime'8''''''''''''''''''0'''''''''''''''''''''''''''''''''''''">
              <a:rPr lang="en-US" altLang="en-US" sz="900" smtClean="0">
                <a:effectLst/>
              </a:rPr>
              <a:pPr lvl="0" algn="r">
                <a:spcBef>
                  <a:spcPct val="0"/>
                </a:spcBef>
                <a:spcAft>
                  <a:spcPct val="0"/>
                </a:spcAft>
              </a:pPr>
              <a:t>80</a:t>
            </a:fld>
            <a:endParaRPr lang="en-US" sz="900"/>
          </a:p>
        </p:txBody>
      </p:sp>
      <p:sp>
        <p:nvSpPr>
          <p:cNvPr id="59" name="Text Placeholder 2">
            <a:extLst>
              <a:ext uri="{FF2B5EF4-FFF2-40B4-BE49-F238E27FC236}">
                <a16:creationId xmlns:a16="http://schemas.microsoft.com/office/drawing/2014/main" id="{331086A4-1FAA-CF18-9556-3168B2702520}"/>
              </a:ext>
            </a:extLst>
          </p:cNvPr>
          <p:cNvSpPr>
            <a:spLocks/>
          </p:cNvSpPr>
          <p:nvPr>
            <p:custDataLst>
              <p:tags r:id="rId9"/>
            </p:custDataLst>
          </p:nvPr>
        </p:nvSpPr>
        <p:spPr bwMode="gray">
          <a:xfrm>
            <a:off x="6516688" y="4391025"/>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F2CCC1A2-2534-4D88-96D3-4575F8A2C2E5}" type="datetime'''''''''''''''''1''''''''''''''''''''''''''''''''''0''''''0'">
              <a:rPr lang="en-US" altLang="en-US" sz="900" smtClean="0">
                <a:effectLst/>
              </a:rPr>
              <a:pPr lvl="0" algn="r">
                <a:spcBef>
                  <a:spcPct val="0"/>
                </a:spcBef>
                <a:spcAft>
                  <a:spcPct val="0"/>
                </a:spcAft>
              </a:pPr>
              <a:t>100</a:t>
            </a:fld>
            <a:endParaRPr lang="en-US" sz="900"/>
          </a:p>
        </p:txBody>
      </p:sp>
      <p:sp>
        <p:nvSpPr>
          <p:cNvPr id="60" name="Text Placeholder 2">
            <a:extLst>
              <a:ext uri="{FF2B5EF4-FFF2-40B4-BE49-F238E27FC236}">
                <a16:creationId xmlns:a16="http://schemas.microsoft.com/office/drawing/2014/main" id="{05A1FBCB-D0FF-A958-14A9-F177B518CC85}"/>
              </a:ext>
            </a:extLst>
          </p:cNvPr>
          <p:cNvSpPr>
            <a:spLocks/>
          </p:cNvSpPr>
          <p:nvPr>
            <p:custDataLst>
              <p:tags r:id="rId10"/>
            </p:custDataLst>
          </p:nvPr>
        </p:nvSpPr>
        <p:spPr bwMode="gray">
          <a:xfrm>
            <a:off x="6516688" y="4092575"/>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696ED26B-F0AE-4876-A7A2-64870580A905}" type="datetime'''''''''''1''''''''''''''2''''0'''''''''''''''''''''''''">
              <a:rPr lang="en-US" altLang="en-US" sz="900" smtClean="0">
                <a:effectLst/>
              </a:rPr>
              <a:pPr lvl="0" algn="r">
                <a:spcBef>
                  <a:spcPct val="0"/>
                </a:spcBef>
                <a:spcAft>
                  <a:spcPct val="0"/>
                </a:spcAft>
              </a:pPr>
              <a:t>120</a:t>
            </a:fld>
            <a:endParaRPr lang="en-US" sz="900"/>
          </a:p>
        </p:txBody>
      </p:sp>
      <p:sp>
        <p:nvSpPr>
          <p:cNvPr id="76" name="Text Placeholder 2">
            <a:extLst>
              <a:ext uri="{FF2B5EF4-FFF2-40B4-BE49-F238E27FC236}">
                <a16:creationId xmlns:a16="http://schemas.microsoft.com/office/drawing/2014/main" id="{47D9C2CE-3089-1B9B-F92B-ED3ED244012A}"/>
              </a:ext>
            </a:extLst>
          </p:cNvPr>
          <p:cNvSpPr>
            <a:spLocks/>
          </p:cNvSpPr>
          <p:nvPr>
            <p:custDataLst>
              <p:tags r:id="rId11"/>
            </p:custDataLst>
          </p:nvPr>
        </p:nvSpPr>
        <p:spPr bwMode="gray">
          <a:xfrm>
            <a:off x="6516688" y="3792538"/>
            <a:ext cx="1952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r">
              <a:spcBef>
                <a:spcPct val="0"/>
              </a:spcBef>
              <a:spcAft>
                <a:spcPct val="0"/>
              </a:spcAft>
            </a:pPr>
            <a:fld id="{5D12D2DB-50BB-4457-9A6A-C31376CE7970}" type="datetime'1''''''''''''''''''''''''''''4''''''0'''''''''''''''''''">
              <a:rPr lang="en-US" altLang="en-US" sz="900" smtClean="0">
                <a:effectLst/>
              </a:rPr>
              <a:pPr lvl="0" algn="r">
                <a:spcBef>
                  <a:spcPct val="0"/>
                </a:spcBef>
                <a:spcAft>
                  <a:spcPct val="0"/>
                </a:spcAft>
              </a:pPr>
              <a:t>140</a:t>
            </a:fld>
            <a:endParaRPr lang="en-US" sz="900"/>
          </a:p>
        </p:txBody>
      </p:sp>
      <p:cxnSp>
        <p:nvCxnSpPr>
          <p:cNvPr id="40" name="Straight Connector 39">
            <a:extLst>
              <a:ext uri="{FF2B5EF4-FFF2-40B4-BE49-F238E27FC236}">
                <a16:creationId xmlns:a16="http://schemas.microsoft.com/office/drawing/2014/main" id="{212C1C5D-3095-2C19-F7F8-E5CCE117947E}"/>
              </a:ext>
            </a:extLst>
          </p:cNvPr>
          <p:cNvCxnSpPr/>
          <p:nvPr>
            <p:custDataLst>
              <p:tags r:id="rId12"/>
            </p:custDataLst>
          </p:nvPr>
        </p:nvCxnSpPr>
        <p:spPr bwMode="auto">
          <a:xfrm>
            <a:off x="7400925" y="5619750"/>
            <a:ext cx="1946275"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CBAA47-6492-DD47-2DCA-4E52F3EE5F16}"/>
              </a:ext>
            </a:extLst>
          </p:cNvPr>
          <p:cNvCxnSpPr/>
          <p:nvPr>
            <p:custDataLst>
              <p:tags r:id="rId13"/>
            </p:custDataLst>
          </p:nvPr>
        </p:nvCxnSpPr>
        <p:spPr bwMode="auto">
          <a:xfrm>
            <a:off x="8186738" y="5381625"/>
            <a:ext cx="11604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11C5BBE-E830-C8A3-0878-15E3DE3CF9AB}"/>
              </a:ext>
            </a:extLst>
          </p:cNvPr>
          <p:cNvCxnSpPr/>
          <p:nvPr>
            <p:custDataLst>
              <p:tags r:id="rId14"/>
            </p:custDataLst>
          </p:nvPr>
        </p:nvCxnSpPr>
        <p:spPr bwMode="auto">
          <a:xfrm flipV="1">
            <a:off x="9304338" y="5378450"/>
            <a:ext cx="0" cy="244475"/>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585A248-3769-9307-2BDF-932F2CE395CF}"/>
              </a:ext>
            </a:extLst>
          </p:cNvPr>
          <p:cNvCxnSpPr/>
          <p:nvPr>
            <p:custDataLst>
              <p:tags r:id="rId15"/>
            </p:custDataLst>
          </p:nvPr>
        </p:nvCxnSpPr>
        <p:spPr bwMode="auto">
          <a:xfrm>
            <a:off x="8186738" y="5381625"/>
            <a:ext cx="1160463"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66C57A-C2D4-58B0-60D6-89F0115F9B17}"/>
              </a:ext>
            </a:extLst>
          </p:cNvPr>
          <p:cNvCxnSpPr/>
          <p:nvPr>
            <p:custDataLst>
              <p:tags r:id="rId16"/>
            </p:custDataLst>
          </p:nvPr>
        </p:nvCxnSpPr>
        <p:spPr bwMode="auto">
          <a:xfrm>
            <a:off x="8972550" y="4049713"/>
            <a:ext cx="374650" cy="0"/>
          </a:xfrm>
          <a:prstGeom prst="line">
            <a:avLst/>
          </a:prstGeom>
          <a:ln w="6350"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15D4E67-4159-6DE9-2BE2-B011D65B4B76}"/>
              </a:ext>
            </a:extLst>
          </p:cNvPr>
          <p:cNvCxnSpPr/>
          <p:nvPr>
            <p:custDataLst>
              <p:tags r:id="rId17"/>
            </p:custDataLst>
          </p:nvPr>
        </p:nvCxnSpPr>
        <p:spPr bwMode="auto">
          <a:xfrm flipV="1">
            <a:off x="9304338" y="4046538"/>
            <a:ext cx="0" cy="1338263"/>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48" name="Text Placeholder 2">
            <a:extLst>
              <a:ext uri="{FF2B5EF4-FFF2-40B4-BE49-F238E27FC236}">
                <a16:creationId xmlns:a16="http://schemas.microsoft.com/office/drawing/2014/main" id="{219D00C8-F647-BCD8-B6EF-226A5BF79941}"/>
              </a:ext>
            </a:extLst>
          </p:cNvPr>
          <p:cNvSpPr txBox="1">
            <a:spLocks/>
          </p:cNvSpPr>
          <p:nvPr>
            <p:custDataLst>
              <p:tags r:id="rId18"/>
            </p:custDataLst>
          </p:nvPr>
        </p:nvSpPr>
        <p:spPr bwMode="auto">
          <a:xfrm>
            <a:off x="7043738"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96CC0986-759F-4A58-A44F-6D6F6187A2E1}" type="datetime'''''2''''''''''''''''''''''''''''''''''0''''''22'">
              <a:rPr lang="en-US" altLang="en-US" sz="900" smtClean="0"/>
              <a:pPr algn="ctr">
                <a:spcBef>
                  <a:spcPct val="0"/>
                </a:spcBef>
                <a:spcAft>
                  <a:spcPct val="0"/>
                </a:spcAft>
              </a:pPr>
              <a:t>2022</a:t>
            </a:fld>
            <a:endParaRPr lang="en-US" sz="900"/>
          </a:p>
        </p:txBody>
      </p:sp>
      <p:sp>
        <p:nvSpPr>
          <p:cNvPr id="49" name="Text Placeholder 2">
            <a:extLst>
              <a:ext uri="{FF2B5EF4-FFF2-40B4-BE49-F238E27FC236}">
                <a16:creationId xmlns:a16="http://schemas.microsoft.com/office/drawing/2014/main" id="{581E3B19-230F-0B9A-F5D8-20135822BEFB}"/>
              </a:ext>
            </a:extLst>
          </p:cNvPr>
          <p:cNvSpPr txBox="1">
            <a:spLocks/>
          </p:cNvSpPr>
          <p:nvPr>
            <p:custDataLst>
              <p:tags r:id="rId19"/>
            </p:custDataLst>
          </p:nvPr>
        </p:nvSpPr>
        <p:spPr bwMode="auto">
          <a:xfrm>
            <a:off x="7829550"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FD12A3FB-8210-4CF0-A827-AD2EF4C2CD54}" type="datetime'''''''''2''''''''''''0''''''''''''''''''2''''''''''3'''''''''">
              <a:rPr lang="en-US" altLang="en-US" sz="900" smtClean="0"/>
              <a:pPr algn="ctr">
                <a:spcBef>
                  <a:spcPct val="0"/>
                </a:spcBef>
                <a:spcAft>
                  <a:spcPct val="0"/>
                </a:spcAft>
              </a:pPr>
              <a:t>2023</a:t>
            </a:fld>
            <a:endParaRPr lang="en-US" sz="900"/>
          </a:p>
        </p:txBody>
      </p:sp>
      <p:sp>
        <p:nvSpPr>
          <p:cNvPr id="50" name="Text Placeholder 2">
            <a:extLst>
              <a:ext uri="{FF2B5EF4-FFF2-40B4-BE49-F238E27FC236}">
                <a16:creationId xmlns:a16="http://schemas.microsoft.com/office/drawing/2014/main" id="{EEDB1008-B575-F644-E392-8F3C6472F1A2}"/>
              </a:ext>
            </a:extLst>
          </p:cNvPr>
          <p:cNvSpPr txBox="1">
            <a:spLocks/>
          </p:cNvSpPr>
          <p:nvPr>
            <p:custDataLst>
              <p:tags r:id="rId20"/>
            </p:custDataLst>
          </p:nvPr>
        </p:nvSpPr>
        <p:spPr bwMode="auto">
          <a:xfrm>
            <a:off x="8615363" y="6002338"/>
            <a:ext cx="27305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6FAEF12F-66AC-487F-B70B-5F1463CFECF1}" type="datetime'''''20''''''''''''2''''''''4'''''''''''''''">
              <a:rPr lang="en-US" altLang="en-US" sz="900" smtClean="0"/>
              <a:pPr algn="ctr">
                <a:spcBef>
                  <a:spcPct val="0"/>
                </a:spcBef>
                <a:spcAft>
                  <a:spcPct val="0"/>
                </a:spcAft>
              </a:pPr>
              <a:t>2024</a:t>
            </a:fld>
            <a:endParaRPr lang="en-US" sz="900"/>
          </a:p>
        </p:txBody>
      </p:sp>
      <p:sp>
        <p:nvSpPr>
          <p:cNvPr id="51" name="Text Placeholder 2">
            <a:extLst>
              <a:ext uri="{FF2B5EF4-FFF2-40B4-BE49-F238E27FC236}">
                <a16:creationId xmlns:a16="http://schemas.microsoft.com/office/drawing/2014/main" id="{8C58EDFC-C7A3-4C46-95AF-EE6F196AC63C}"/>
              </a:ext>
            </a:extLst>
          </p:cNvPr>
          <p:cNvSpPr txBox="1">
            <a:spLocks/>
          </p:cNvSpPr>
          <p:nvPr>
            <p:custDataLst>
              <p:tags r:id="rId21"/>
            </p:custDataLst>
          </p:nvPr>
        </p:nvSpPr>
        <p:spPr bwMode="auto">
          <a:xfrm>
            <a:off x="9394825" y="5394325"/>
            <a:ext cx="422275" cy="214313"/>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E0A24DE8-9BEF-4936-9D4C-3D7D2A607F6B}" type="datetime'+''''''''''''7''''0%'''">
              <a:rPr lang="en-US" altLang="en-US" sz="900" b="1" smtClean="0">
                <a:effectLst/>
              </a:rPr>
              <a:pPr algn="ctr">
                <a:spcBef>
                  <a:spcPct val="0"/>
                </a:spcBef>
                <a:spcAft>
                  <a:spcPct val="0"/>
                </a:spcAft>
              </a:pPr>
              <a:t>+70%</a:t>
            </a:fld>
            <a:endParaRPr lang="en-US" sz="900" b="1"/>
          </a:p>
        </p:txBody>
      </p:sp>
      <p:sp>
        <p:nvSpPr>
          <p:cNvPr id="52" name="Text Placeholder 2">
            <a:extLst>
              <a:ext uri="{FF2B5EF4-FFF2-40B4-BE49-F238E27FC236}">
                <a16:creationId xmlns:a16="http://schemas.microsoft.com/office/drawing/2014/main" id="{677745C9-F205-5CD5-3BD5-B4546E723FA3}"/>
              </a:ext>
            </a:extLst>
          </p:cNvPr>
          <p:cNvSpPr txBox="1">
            <a:spLocks/>
          </p:cNvSpPr>
          <p:nvPr>
            <p:custDataLst>
              <p:tags r:id="rId22"/>
            </p:custDataLst>
          </p:nvPr>
        </p:nvSpPr>
        <p:spPr bwMode="auto">
          <a:xfrm>
            <a:off x="9047163" y="4651375"/>
            <a:ext cx="514350" cy="214313"/>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algn="ctr">
              <a:spcBef>
                <a:spcPct val="0"/>
              </a:spcBef>
              <a:spcAft>
                <a:spcPct val="0"/>
              </a:spcAft>
            </a:pPr>
            <a:fld id="{0CC4D420-1BE5-4F55-93C9-6B178D4E59EA}" type="datetime'+2''''''''''''''''2''''''''''''''''''''''''8''''''''%'">
              <a:rPr lang="en-US" altLang="en-US" sz="900" b="1" smtClean="0">
                <a:effectLst/>
              </a:rPr>
              <a:pPr algn="ctr">
                <a:spcBef>
                  <a:spcPct val="0"/>
                </a:spcBef>
                <a:spcAft>
                  <a:spcPct val="0"/>
                </a:spcAft>
              </a:pPr>
              <a:t>+228%</a:t>
            </a:fld>
            <a:endParaRPr lang="en-US" sz="900" b="1"/>
          </a:p>
        </p:txBody>
      </p:sp>
      <p:sp>
        <p:nvSpPr>
          <p:cNvPr id="126" name="TextBox 125">
            <a:extLst>
              <a:ext uri="{FF2B5EF4-FFF2-40B4-BE49-F238E27FC236}">
                <a16:creationId xmlns:a16="http://schemas.microsoft.com/office/drawing/2014/main" id="{BB50CCC6-274D-5D51-0C64-EA83ABF9BA1F}"/>
              </a:ext>
            </a:extLst>
          </p:cNvPr>
          <p:cNvSpPr txBox="1"/>
          <p:nvPr/>
        </p:nvSpPr>
        <p:spPr>
          <a:xfrm rot="16200000">
            <a:off x="5200062" y="4784693"/>
            <a:ext cx="2293465" cy="228663"/>
          </a:xfrm>
          <a:prstGeom prst="rect">
            <a:avLst/>
          </a:prstGeom>
          <a:noFill/>
        </p:spPr>
        <p:txBody>
          <a:bodyPr wrap="square" lIns="0" tIns="0" rIns="0" bIns="0" rtlCol="0">
            <a:noAutofit/>
          </a:bodyPr>
          <a:lstStyle/>
          <a:p>
            <a:pPr algn="l"/>
            <a:r>
              <a:rPr lang="en-US" sz="900"/>
              <a:t>2029 Summer Peak Demand Growth (GW)</a:t>
            </a:r>
          </a:p>
        </p:txBody>
      </p:sp>
    </p:spTree>
    <p:custDataLst>
      <p:custData r:id="rId1"/>
    </p:custDataLst>
    <p:extLst>
      <p:ext uri="{BB962C8B-B14F-4D97-AF65-F5344CB8AC3E}">
        <p14:creationId xmlns:p14="http://schemas.microsoft.com/office/powerpoint/2010/main" val="426073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174BE-EA26-F28C-9FD6-DF09D24ABF7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5935374-9575-CA05-8A2B-DF82E41B5912}"/>
              </a:ext>
            </a:extLst>
          </p:cNvPr>
          <p:cNvGraphicFramePr>
            <a:graphicFrameLocks/>
          </p:cNvGraphicFramePr>
          <p:nvPr>
            <p:custDataLst>
              <p:tags r:id="rId2"/>
            </p:custDataLst>
            <p:extLst>
              <p:ext uri="{D42A27DB-BD31-4B8C-83A1-F6EECF244321}">
                <p14:modId xmlns:p14="http://schemas.microsoft.com/office/powerpoint/2010/main" val="588271897"/>
              </p:ext>
            </p:extLst>
          </p:nvPr>
        </p:nvGraphicFramePr>
        <p:xfrm>
          <a:off x="1400" y="751493"/>
          <a:ext cx="1399" cy="1399"/>
        </p:xfrm>
        <a:graphic>
          <a:graphicData uri="http://schemas.openxmlformats.org/presentationml/2006/ole">
            <mc:AlternateContent xmlns:mc="http://schemas.openxmlformats.org/markup-compatibility/2006">
              <mc:Choice xmlns:v="urn:schemas-microsoft-com:vml" Requires="v">
                <p:oleObj name="think-cell Slide" r:id="rId29" imgW="435" imgH="435" progId="TCLayout.ActiveDocument.1">
                  <p:embed/>
                </p:oleObj>
              </mc:Choice>
              <mc:Fallback>
                <p:oleObj name="think-cell Slide" r:id="rId29" imgW="435" imgH="435" progId="TCLayout.ActiveDocument.1">
                  <p:embed/>
                  <p:pic>
                    <p:nvPicPr>
                      <p:cNvPr id="7" name="think-cell data - do not delete" hidden="1">
                        <a:extLst>
                          <a:ext uri="{FF2B5EF4-FFF2-40B4-BE49-F238E27FC236}">
                            <a16:creationId xmlns:a16="http://schemas.microsoft.com/office/drawing/2014/main" id="{85935374-9575-CA05-8A2B-DF82E41B5912}"/>
                          </a:ext>
                        </a:extLst>
                      </p:cNvPr>
                      <p:cNvPicPr/>
                      <p:nvPr/>
                    </p:nvPicPr>
                    <p:blipFill>
                      <a:blip r:embed="rId30"/>
                      <a:stretch>
                        <a:fillRect/>
                      </a:stretch>
                    </p:blipFill>
                    <p:spPr>
                      <a:xfrm>
                        <a:off x="1400" y="751493"/>
                        <a:ext cx="1399" cy="1399"/>
                      </a:xfrm>
                      <a:prstGeom prst="rect">
                        <a:avLst/>
                      </a:prstGeom>
                    </p:spPr>
                  </p:pic>
                </p:oleObj>
              </mc:Fallback>
            </mc:AlternateContent>
          </a:graphicData>
        </a:graphic>
      </p:graphicFrame>
      <p:sp>
        <p:nvSpPr>
          <p:cNvPr id="211" name="TextBox 210">
            <a:extLst>
              <a:ext uri="{FF2B5EF4-FFF2-40B4-BE49-F238E27FC236}">
                <a16:creationId xmlns:a16="http://schemas.microsoft.com/office/drawing/2014/main" id="{52D5C015-3D87-5412-C354-8BBCF7231B92}"/>
              </a:ext>
            </a:extLst>
          </p:cNvPr>
          <p:cNvSpPr txBox="1"/>
          <p:nvPr/>
        </p:nvSpPr>
        <p:spPr>
          <a:xfrm rot="16200000">
            <a:off x="2604456" y="2457560"/>
            <a:ext cx="752474" cy="4483101"/>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Revenue</a:t>
            </a:r>
          </a:p>
        </p:txBody>
      </p:sp>
      <p:sp>
        <p:nvSpPr>
          <p:cNvPr id="212" name="TextBox 211">
            <a:extLst>
              <a:ext uri="{FF2B5EF4-FFF2-40B4-BE49-F238E27FC236}">
                <a16:creationId xmlns:a16="http://schemas.microsoft.com/office/drawing/2014/main" id="{8B84AF1F-C7ED-E549-1AE6-73D93282AEBA}"/>
              </a:ext>
            </a:extLst>
          </p:cNvPr>
          <p:cNvSpPr txBox="1"/>
          <p:nvPr/>
        </p:nvSpPr>
        <p:spPr>
          <a:xfrm rot="16200000">
            <a:off x="2604456" y="3289830"/>
            <a:ext cx="752474" cy="4483102"/>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Capex</a:t>
            </a:r>
          </a:p>
        </p:txBody>
      </p:sp>
      <p:sp>
        <p:nvSpPr>
          <p:cNvPr id="213" name="TextBox 212">
            <a:extLst>
              <a:ext uri="{FF2B5EF4-FFF2-40B4-BE49-F238E27FC236}">
                <a16:creationId xmlns:a16="http://schemas.microsoft.com/office/drawing/2014/main" id="{13031E1D-E897-3BF4-1B9C-37FB663F6761}"/>
              </a:ext>
            </a:extLst>
          </p:cNvPr>
          <p:cNvSpPr txBox="1"/>
          <p:nvPr/>
        </p:nvSpPr>
        <p:spPr>
          <a:xfrm rot="16200000">
            <a:off x="2604456" y="4122101"/>
            <a:ext cx="752474" cy="4483102"/>
          </a:xfrm>
          <a:prstGeom prst="rect">
            <a:avLst/>
          </a:prstGeom>
          <a:solidFill>
            <a:srgbClr val="F2F2F2"/>
          </a:solidFill>
        </p:spPr>
        <p:txBody>
          <a:bodyPr wrap="square" rtlCol="0" anchor="t">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Tax</a:t>
            </a:r>
          </a:p>
        </p:txBody>
      </p:sp>
      <p:sp>
        <p:nvSpPr>
          <p:cNvPr id="39" name="矩形: 圆角 28">
            <a:extLst>
              <a:ext uri="{FF2B5EF4-FFF2-40B4-BE49-F238E27FC236}">
                <a16:creationId xmlns:a16="http://schemas.microsoft.com/office/drawing/2014/main" id="{5388092C-1334-318E-6919-9255CB395EB2}"/>
              </a:ext>
            </a:extLst>
          </p:cNvPr>
          <p:cNvSpPr/>
          <p:nvPr/>
        </p:nvSpPr>
        <p:spPr>
          <a:xfrm>
            <a:off x="738189" y="2450853"/>
            <a:ext cx="4484052" cy="593387"/>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矩形: 圆角 28">
            <a:extLst>
              <a:ext uri="{FF2B5EF4-FFF2-40B4-BE49-F238E27FC236}">
                <a16:creationId xmlns:a16="http://schemas.microsoft.com/office/drawing/2014/main" id="{3D6D8AB3-8495-79BF-C25F-5EF042D281DF}"/>
              </a:ext>
            </a:extLst>
          </p:cNvPr>
          <p:cNvSpPr/>
          <p:nvPr/>
        </p:nvSpPr>
        <p:spPr>
          <a:xfrm>
            <a:off x="753586" y="3157707"/>
            <a:ext cx="4484052" cy="675331"/>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矩形: 圆角 28">
            <a:extLst>
              <a:ext uri="{FF2B5EF4-FFF2-40B4-BE49-F238E27FC236}">
                <a16:creationId xmlns:a16="http://schemas.microsoft.com/office/drawing/2014/main" id="{F54CD774-86B2-A9CC-41B9-1A36D8B26A8A}"/>
              </a:ext>
            </a:extLst>
          </p:cNvPr>
          <p:cNvSpPr/>
          <p:nvPr/>
        </p:nvSpPr>
        <p:spPr>
          <a:xfrm>
            <a:off x="738189" y="1488465"/>
            <a:ext cx="4484052" cy="841912"/>
          </a:xfrm>
          <a:prstGeom prst="rect">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b="1">
              <a:solidFill>
                <a:srgbClr val="01356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C564EA4-460E-6B2E-2624-B08504196085}"/>
              </a:ext>
            </a:extLst>
          </p:cNvPr>
          <p:cNvSpPr txBox="1"/>
          <p:nvPr/>
        </p:nvSpPr>
        <p:spPr>
          <a:xfrm>
            <a:off x="1339102" y="1521615"/>
            <a:ext cx="3883139" cy="2308324"/>
          </a:xfrm>
          <a:prstGeom prst="rect">
            <a:avLst/>
          </a:prstGeom>
          <a:noFill/>
        </p:spPr>
        <p:txBody>
          <a:bodyPr wrap="square" lIns="0" tIns="0" rIns="0" bIns="0" rtlCol="0">
            <a:spAutoFit/>
          </a:bodyPr>
          <a:lstStyle/>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FLSR maintains its ASP at $0.30 per W based on its domestic advantage and increased demand for power.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Modules sold per year maintains at 38%, </a:t>
            </a:r>
            <a:r>
              <a:rPr lang="en-SG" sz="1000">
                <a:latin typeface="Open Sans" panose="020B0606030504020204" pitchFamily="34" charset="0"/>
                <a:ea typeface="Open Sans" panose="020B0606030504020204" pitchFamily="34" charset="0"/>
                <a:cs typeface="Open Sans" panose="020B0606030504020204" pitchFamily="34" charset="0"/>
              </a:rPr>
              <a:t>which matches current management forecasts as of 2025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(53.7GW backlog already in 2025). </a:t>
            </a:r>
            <a:r>
              <a:rPr lang="en-SG" sz="1000">
                <a:latin typeface="Open Sans" panose="020B0606030504020204" pitchFamily="34" charset="0"/>
                <a:ea typeface="Open Sans" panose="020B0606030504020204" pitchFamily="34" charset="0"/>
                <a:cs typeface="Open Sans" panose="020B0606030504020204" pitchFamily="34" charset="0"/>
              </a:rPr>
              <a:t>FSLR maintains its tax rate of 7.40% with rate increasing till 2028</a:t>
            </a:r>
          </a:p>
          <a:p>
            <a:pPr>
              <a:spcAft>
                <a:spcPts val="1800"/>
              </a:spcAft>
            </a:pPr>
            <a:r>
              <a:rPr lang="en-SG" sz="1000">
                <a:latin typeface="Open Sans" panose="020B0606030504020204" pitchFamily="34" charset="0"/>
                <a:ea typeface="Open Sans" panose="020B0606030504020204" pitchFamily="34" charset="0"/>
                <a:cs typeface="Open Sans" panose="020B0606030504020204" pitchFamily="34" charset="0"/>
              </a:rPr>
              <a:t>FSLR maintains the ASP per W at $0.30.  Modules sold growth rate flatlines at 35 Importantly, tax rate increases to 16%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based on less advantageous tax breaks and credits</a:t>
            </a:r>
            <a:endParaRPr lang="en-SG" sz="1000">
              <a:latin typeface="Open Sans" panose="020B0606030504020204" pitchFamily="34" charset="0"/>
              <a:ea typeface="Open Sans" panose="020B0606030504020204" pitchFamily="34" charset="0"/>
              <a:cs typeface="Open Sans" panose="020B0606030504020204" pitchFamily="34" charset="0"/>
            </a:endParaRPr>
          </a:p>
          <a:p>
            <a:pPr>
              <a:spcAft>
                <a:spcPts val="1800"/>
              </a:spcAft>
            </a:pP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FSLR experiences a substantial increase in tax rate to 21%. </a:t>
            </a:r>
            <a:r>
              <a:rPr lang="en-SG" sz="1000">
                <a:latin typeface="Open Sans" panose="020B0606030504020204" pitchFamily="34" charset="0"/>
                <a:ea typeface="Open Sans" panose="020B0606030504020204" pitchFamily="34" charset="0"/>
                <a:cs typeface="Open Sans" panose="020B0606030504020204" pitchFamily="34" charset="0"/>
              </a:rPr>
              <a:t>This may be due to total change in the supporting tax credit structure for the green energy/solar industry </a:t>
            </a:r>
            <a:r>
              <a:rPr lang="en-SG" sz="1000" b="1">
                <a:solidFill>
                  <a:srgbClr val="001D38"/>
                </a:solidFill>
                <a:latin typeface="Open Sans" panose="020B0606030504020204" pitchFamily="34" charset="0"/>
                <a:ea typeface="Open Sans" panose="020B0606030504020204" pitchFamily="34" charset="0"/>
                <a:cs typeface="Open Sans" panose="020B0606030504020204" pitchFamily="34" charset="0"/>
              </a:rPr>
              <a:t>ASPs fall below the US rate to $0.27</a:t>
            </a:r>
          </a:p>
        </p:txBody>
      </p:sp>
      <p:sp>
        <p:nvSpPr>
          <p:cNvPr id="20" name="Rectangle 19">
            <a:extLst>
              <a:ext uri="{FF2B5EF4-FFF2-40B4-BE49-F238E27FC236}">
                <a16:creationId xmlns:a16="http://schemas.microsoft.com/office/drawing/2014/main" id="{3D728936-454D-BD7D-1554-72E31F1F0AA6}"/>
              </a:ext>
            </a:extLst>
          </p:cNvPr>
          <p:cNvSpPr/>
          <p:nvPr/>
        </p:nvSpPr>
        <p:spPr>
          <a:xfrm>
            <a:off x="5533767" y="5591090"/>
            <a:ext cx="1738839"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Bear Case</a:t>
            </a:r>
          </a:p>
        </p:txBody>
      </p:sp>
      <p:sp>
        <p:nvSpPr>
          <p:cNvPr id="21" name="Rectangle 20">
            <a:extLst>
              <a:ext uri="{FF2B5EF4-FFF2-40B4-BE49-F238E27FC236}">
                <a16:creationId xmlns:a16="http://schemas.microsoft.com/office/drawing/2014/main" id="{0EACD6D5-8E2F-6633-70CD-8F7B4FA7C37A}"/>
              </a:ext>
            </a:extLst>
          </p:cNvPr>
          <p:cNvSpPr/>
          <p:nvPr/>
        </p:nvSpPr>
        <p:spPr>
          <a:xfrm>
            <a:off x="5533767" y="6003556"/>
            <a:ext cx="1738839"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 Case</a:t>
            </a:r>
          </a:p>
        </p:txBody>
      </p:sp>
      <p:sp>
        <p:nvSpPr>
          <p:cNvPr id="22" name="Rectangle 21">
            <a:extLst>
              <a:ext uri="{FF2B5EF4-FFF2-40B4-BE49-F238E27FC236}">
                <a16:creationId xmlns:a16="http://schemas.microsoft.com/office/drawing/2014/main" id="{5AEFE1F6-0B19-4F73-3B32-7AA9C575E12D}"/>
              </a:ext>
            </a:extLst>
          </p:cNvPr>
          <p:cNvSpPr/>
          <p:nvPr/>
        </p:nvSpPr>
        <p:spPr>
          <a:xfrm>
            <a:off x="5533767" y="6416022"/>
            <a:ext cx="1738839"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 Case</a:t>
            </a:r>
          </a:p>
        </p:txBody>
      </p:sp>
      <p:sp>
        <p:nvSpPr>
          <p:cNvPr id="23" name="TextBox 22">
            <a:extLst>
              <a:ext uri="{FF2B5EF4-FFF2-40B4-BE49-F238E27FC236}">
                <a16:creationId xmlns:a16="http://schemas.microsoft.com/office/drawing/2014/main" id="{BC9439BD-944D-0EEA-11FC-1210CC88D4FC}"/>
              </a:ext>
            </a:extLst>
          </p:cNvPr>
          <p:cNvSpPr txBox="1"/>
          <p:nvPr/>
        </p:nvSpPr>
        <p:spPr>
          <a:xfrm>
            <a:off x="7692423" y="5319911"/>
            <a:ext cx="639919"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Target</a:t>
            </a:r>
          </a:p>
        </p:txBody>
      </p:sp>
      <p:sp>
        <p:nvSpPr>
          <p:cNvPr id="24" name="TextBox 23">
            <a:extLst>
              <a:ext uri="{FF2B5EF4-FFF2-40B4-BE49-F238E27FC236}">
                <a16:creationId xmlns:a16="http://schemas.microsoft.com/office/drawing/2014/main" id="{CD5B4C63-F8FD-CEF5-C432-9B1074835D79}"/>
              </a:ext>
            </a:extLst>
          </p:cNvPr>
          <p:cNvSpPr txBox="1"/>
          <p:nvPr/>
        </p:nvSpPr>
        <p:spPr>
          <a:xfrm>
            <a:off x="9049776" y="5332756"/>
            <a:ext cx="668773" cy="261610"/>
          </a:xfrm>
          <a:prstGeom prst="rect">
            <a:avLst/>
          </a:prstGeom>
          <a:noFill/>
        </p:spPr>
        <p:txBody>
          <a:bodyPr wrap="none" rtlCol="0">
            <a:spAutoFit/>
          </a:bodyPr>
          <a:lstStyle/>
          <a:p>
            <a:r>
              <a:rPr lang="en-SG" sz="11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Upside</a:t>
            </a:r>
          </a:p>
        </p:txBody>
      </p:sp>
      <p:sp>
        <p:nvSpPr>
          <p:cNvPr id="32" name="TextBox 31">
            <a:extLst>
              <a:ext uri="{FF2B5EF4-FFF2-40B4-BE49-F238E27FC236}">
                <a16:creationId xmlns:a16="http://schemas.microsoft.com/office/drawing/2014/main" id="{967ADE69-2088-4852-6264-B4745147DD89}"/>
              </a:ext>
            </a:extLst>
          </p:cNvPr>
          <p:cNvSpPr txBox="1"/>
          <p:nvPr/>
        </p:nvSpPr>
        <p:spPr>
          <a:xfrm>
            <a:off x="5521959" y="1521615"/>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Case</a:t>
            </a:r>
          </a:p>
        </p:txBody>
      </p:sp>
      <p:sp>
        <p:nvSpPr>
          <p:cNvPr id="34" name="TextBox 33">
            <a:extLst>
              <a:ext uri="{FF2B5EF4-FFF2-40B4-BE49-F238E27FC236}">
                <a16:creationId xmlns:a16="http://schemas.microsoft.com/office/drawing/2014/main" id="{EBDEB556-614D-521E-335F-5D512914A808}"/>
              </a:ext>
            </a:extLst>
          </p:cNvPr>
          <p:cNvSpPr txBox="1"/>
          <p:nvPr/>
        </p:nvSpPr>
        <p:spPr>
          <a:xfrm>
            <a:off x="6444867" y="1517984"/>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Hist</a:t>
            </a:r>
          </a:p>
        </p:txBody>
      </p:sp>
      <p:sp>
        <p:nvSpPr>
          <p:cNvPr id="35" name="TextBox 34">
            <a:extLst>
              <a:ext uri="{FF2B5EF4-FFF2-40B4-BE49-F238E27FC236}">
                <a16:creationId xmlns:a16="http://schemas.microsoft.com/office/drawing/2014/main" id="{6C872E4C-748A-2FA2-013F-292B856AC858}"/>
              </a:ext>
            </a:extLst>
          </p:cNvPr>
          <p:cNvSpPr txBox="1"/>
          <p:nvPr/>
        </p:nvSpPr>
        <p:spPr>
          <a:xfrm>
            <a:off x="7355968" y="1517984"/>
            <a:ext cx="830747" cy="540000"/>
          </a:xfrm>
          <a:prstGeom prst="rect">
            <a:avLst/>
          </a:prstGeom>
          <a:solidFill>
            <a:schemeClr val="accent4">
              <a:lumMod val="20000"/>
              <a:lumOff val="80000"/>
            </a:schemeClr>
          </a:solidFill>
        </p:spPr>
        <p:txBody>
          <a:bodyPr wrap="none" lIns="216000"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Bear</a:t>
            </a:r>
          </a:p>
        </p:txBody>
      </p:sp>
      <p:sp>
        <p:nvSpPr>
          <p:cNvPr id="36" name="TextBox 35">
            <a:extLst>
              <a:ext uri="{FF2B5EF4-FFF2-40B4-BE49-F238E27FC236}">
                <a16:creationId xmlns:a16="http://schemas.microsoft.com/office/drawing/2014/main" id="{403C1586-910F-D95C-D2BA-5F98F5AE0508}"/>
              </a:ext>
            </a:extLst>
          </p:cNvPr>
          <p:cNvSpPr txBox="1"/>
          <p:nvPr/>
        </p:nvSpPr>
        <p:spPr>
          <a:xfrm>
            <a:off x="8267069" y="1517984"/>
            <a:ext cx="830747" cy="540000"/>
          </a:xfrm>
          <a:prstGeom prst="rect">
            <a:avLst/>
          </a:prstGeom>
          <a:solidFill>
            <a:schemeClr val="accent1">
              <a:lumMod val="25000"/>
              <a:lumOff val="75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Base</a:t>
            </a:r>
          </a:p>
        </p:txBody>
      </p:sp>
      <p:sp>
        <p:nvSpPr>
          <p:cNvPr id="37" name="TextBox 36">
            <a:extLst>
              <a:ext uri="{FF2B5EF4-FFF2-40B4-BE49-F238E27FC236}">
                <a16:creationId xmlns:a16="http://schemas.microsoft.com/office/drawing/2014/main" id="{D84851B4-410F-6F8B-4B0C-1C019384F4C0}"/>
              </a:ext>
            </a:extLst>
          </p:cNvPr>
          <p:cNvSpPr txBox="1"/>
          <p:nvPr/>
        </p:nvSpPr>
        <p:spPr>
          <a:xfrm>
            <a:off x="9178169" y="1517984"/>
            <a:ext cx="830747" cy="540000"/>
          </a:xfrm>
          <a:prstGeom prst="rect">
            <a:avLst/>
          </a:prstGeom>
          <a:solidFill>
            <a:schemeClr val="accent5">
              <a:lumMod val="60000"/>
              <a:lumOff val="40000"/>
            </a:schemeClr>
          </a:solidFill>
        </p:spPr>
        <p:txBody>
          <a:bodyPr wrap="none" lIns="216000"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Bull</a:t>
            </a:r>
          </a:p>
        </p:txBody>
      </p:sp>
      <p:sp>
        <p:nvSpPr>
          <p:cNvPr id="42" name="TextBox 41">
            <a:extLst>
              <a:ext uri="{FF2B5EF4-FFF2-40B4-BE49-F238E27FC236}">
                <a16:creationId xmlns:a16="http://schemas.microsoft.com/office/drawing/2014/main" id="{D9EB1C07-F63E-1AA2-2D1B-D681CE8ACC0C}"/>
              </a:ext>
            </a:extLst>
          </p:cNvPr>
          <p:cNvSpPr txBox="1"/>
          <p:nvPr/>
        </p:nvSpPr>
        <p:spPr>
          <a:xfrm>
            <a:off x="5521959" y="2220188"/>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Sales CAGR</a:t>
            </a:r>
          </a:p>
        </p:txBody>
      </p:sp>
      <p:sp>
        <p:nvSpPr>
          <p:cNvPr id="43" name="TextBox 42">
            <a:extLst>
              <a:ext uri="{FF2B5EF4-FFF2-40B4-BE49-F238E27FC236}">
                <a16:creationId xmlns:a16="http://schemas.microsoft.com/office/drawing/2014/main" id="{584836B6-F37E-3E1A-2EBB-96BBB18D4A90}"/>
              </a:ext>
            </a:extLst>
          </p:cNvPr>
          <p:cNvSpPr txBox="1"/>
          <p:nvPr/>
        </p:nvSpPr>
        <p:spPr>
          <a:xfrm>
            <a:off x="5521959" y="2922392"/>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COGS</a:t>
            </a:r>
          </a:p>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%Rev.</a:t>
            </a:r>
          </a:p>
        </p:txBody>
      </p:sp>
      <p:sp>
        <p:nvSpPr>
          <p:cNvPr id="44" name="TextBox 43">
            <a:extLst>
              <a:ext uri="{FF2B5EF4-FFF2-40B4-BE49-F238E27FC236}">
                <a16:creationId xmlns:a16="http://schemas.microsoft.com/office/drawing/2014/main" id="{D76F57AE-19B1-2319-7DB8-0C61ECD089A3}"/>
              </a:ext>
            </a:extLst>
          </p:cNvPr>
          <p:cNvSpPr txBox="1"/>
          <p:nvPr/>
        </p:nvSpPr>
        <p:spPr>
          <a:xfrm>
            <a:off x="5529208" y="3624596"/>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Tax-Rate</a:t>
            </a:r>
          </a:p>
        </p:txBody>
      </p:sp>
      <p:sp>
        <p:nvSpPr>
          <p:cNvPr id="45" name="TextBox 44">
            <a:extLst>
              <a:ext uri="{FF2B5EF4-FFF2-40B4-BE49-F238E27FC236}">
                <a16:creationId xmlns:a16="http://schemas.microsoft.com/office/drawing/2014/main" id="{FB1A5B96-3D55-34DC-24FC-86ECB94E3003}"/>
              </a:ext>
            </a:extLst>
          </p:cNvPr>
          <p:cNvSpPr txBox="1"/>
          <p:nvPr/>
        </p:nvSpPr>
        <p:spPr>
          <a:xfrm>
            <a:off x="5533766" y="4326799"/>
            <a:ext cx="830747" cy="540000"/>
          </a:xfrm>
          <a:prstGeom prst="rect">
            <a:avLst/>
          </a:prstGeom>
          <a:solidFill>
            <a:srgbClr val="F2F2F2"/>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ASP Per W</a:t>
            </a:r>
          </a:p>
        </p:txBody>
      </p:sp>
      <p:sp>
        <p:nvSpPr>
          <p:cNvPr id="57" name="TextBox 56">
            <a:extLst>
              <a:ext uri="{FF2B5EF4-FFF2-40B4-BE49-F238E27FC236}">
                <a16:creationId xmlns:a16="http://schemas.microsoft.com/office/drawing/2014/main" id="{08D408CB-970C-B10C-6C83-EC6C960A8445}"/>
              </a:ext>
            </a:extLst>
          </p:cNvPr>
          <p:cNvSpPr txBox="1"/>
          <p:nvPr/>
        </p:nvSpPr>
        <p:spPr>
          <a:xfrm>
            <a:off x="6444867" y="2220188"/>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40.8%</a:t>
            </a:r>
          </a:p>
        </p:txBody>
      </p:sp>
      <p:sp>
        <p:nvSpPr>
          <p:cNvPr id="58" name="TextBox 57">
            <a:extLst>
              <a:ext uri="{FF2B5EF4-FFF2-40B4-BE49-F238E27FC236}">
                <a16:creationId xmlns:a16="http://schemas.microsoft.com/office/drawing/2014/main" id="{D743A3B5-DCFF-D1D2-4905-0909B6221DDD}"/>
              </a:ext>
            </a:extLst>
          </p:cNvPr>
          <p:cNvSpPr txBox="1"/>
          <p:nvPr/>
        </p:nvSpPr>
        <p:spPr>
          <a:xfrm>
            <a:off x="7355968" y="2220188"/>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30%</a:t>
            </a:r>
          </a:p>
        </p:txBody>
      </p:sp>
      <p:sp>
        <p:nvSpPr>
          <p:cNvPr id="59" name="TextBox 58">
            <a:extLst>
              <a:ext uri="{FF2B5EF4-FFF2-40B4-BE49-F238E27FC236}">
                <a16:creationId xmlns:a16="http://schemas.microsoft.com/office/drawing/2014/main" id="{11CC3567-E061-6F8B-6BC5-9915C1A9527F}"/>
              </a:ext>
            </a:extLst>
          </p:cNvPr>
          <p:cNvSpPr txBox="1"/>
          <p:nvPr/>
        </p:nvSpPr>
        <p:spPr>
          <a:xfrm>
            <a:off x="8267069" y="2220188"/>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a:t>
            </a:r>
          </a:p>
        </p:txBody>
      </p:sp>
      <p:sp>
        <p:nvSpPr>
          <p:cNvPr id="60" name="TextBox 59">
            <a:extLst>
              <a:ext uri="{FF2B5EF4-FFF2-40B4-BE49-F238E27FC236}">
                <a16:creationId xmlns:a16="http://schemas.microsoft.com/office/drawing/2014/main" id="{AE20B029-75F8-F02C-4B54-D89283B9E24D}"/>
              </a:ext>
            </a:extLst>
          </p:cNvPr>
          <p:cNvSpPr txBox="1"/>
          <p:nvPr/>
        </p:nvSpPr>
        <p:spPr>
          <a:xfrm>
            <a:off x="9178169" y="2220188"/>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38%</a:t>
            </a:r>
          </a:p>
        </p:txBody>
      </p:sp>
      <p:sp>
        <p:nvSpPr>
          <p:cNvPr id="77" name="TextBox 76">
            <a:extLst>
              <a:ext uri="{FF2B5EF4-FFF2-40B4-BE49-F238E27FC236}">
                <a16:creationId xmlns:a16="http://schemas.microsoft.com/office/drawing/2014/main" id="{F366CFFD-F645-20BA-DC02-DB497AB4A688}"/>
              </a:ext>
            </a:extLst>
          </p:cNvPr>
          <p:cNvSpPr txBox="1"/>
          <p:nvPr/>
        </p:nvSpPr>
        <p:spPr>
          <a:xfrm>
            <a:off x="6444867" y="2922392"/>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44.7%</a:t>
            </a:r>
          </a:p>
        </p:txBody>
      </p:sp>
      <p:sp>
        <p:nvSpPr>
          <p:cNvPr id="78" name="TextBox 77">
            <a:extLst>
              <a:ext uri="{FF2B5EF4-FFF2-40B4-BE49-F238E27FC236}">
                <a16:creationId xmlns:a16="http://schemas.microsoft.com/office/drawing/2014/main" id="{F5A3C25D-4D32-A9EF-8507-40CBCB0940D3}"/>
              </a:ext>
            </a:extLst>
          </p:cNvPr>
          <p:cNvSpPr txBox="1"/>
          <p:nvPr/>
        </p:nvSpPr>
        <p:spPr>
          <a:xfrm>
            <a:off x="7355968" y="2922392"/>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60%</a:t>
            </a:r>
          </a:p>
        </p:txBody>
      </p:sp>
      <p:sp>
        <p:nvSpPr>
          <p:cNvPr id="79" name="TextBox 78">
            <a:extLst>
              <a:ext uri="{FF2B5EF4-FFF2-40B4-BE49-F238E27FC236}">
                <a16:creationId xmlns:a16="http://schemas.microsoft.com/office/drawing/2014/main" id="{FEA76F93-A015-ACA0-9F8D-5A2961A229A9}"/>
              </a:ext>
            </a:extLst>
          </p:cNvPr>
          <p:cNvSpPr txBox="1"/>
          <p:nvPr/>
        </p:nvSpPr>
        <p:spPr>
          <a:xfrm>
            <a:off x="8267069" y="2922392"/>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50%</a:t>
            </a:r>
          </a:p>
        </p:txBody>
      </p:sp>
      <p:sp>
        <p:nvSpPr>
          <p:cNvPr id="80" name="TextBox 79">
            <a:extLst>
              <a:ext uri="{FF2B5EF4-FFF2-40B4-BE49-F238E27FC236}">
                <a16:creationId xmlns:a16="http://schemas.microsoft.com/office/drawing/2014/main" id="{DB6E3316-DB48-7099-2B3F-67202425CC26}"/>
              </a:ext>
            </a:extLst>
          </p:cNvPr>
          <p:cNvSpPr txBox="1"/>
          <p:nvPr/>
        </p:nvSpPr>
        <p:spPr>
          <a:xfrm>
            <a:off x="9178169" y="2922392"/>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a:t>
            </a:r>
          </a:p>
        </p:txBody>
      </p:sp>
      <p:sp>
        <p:nvSpPr>
          <p:cNvPr id="81" name="TextBox 80">
            <a:extLst>
              <a:ext uri="{FF2B5EF4-FFF2-40B4-BE49-F238E27FC236}">
                <a16:creationId xmlns:a16="http://schemas.microsoft.com/office/drawing/2014/main" id="{F4435819-FB79-3A18-175F-2B139C163D9D}"/>
              </a:ext>
            </a:extLst>
          </p:cNvPr>
          <p:cNvSpPr txBox="1"/>
          <p:nvPr/>
        </p:nvSpPr>
        <p:spPr>
          <a:xfrm>
            <a:off x="6444867" y="3624596"/>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7.4%</a:t>
            </a:r>
          </a:p>
        </p:txBody>
      </p:sp>
      <p:sp>
        <p:nvSpPr>
          <p:cNvPr id="82" name="TextBox 81">
            <a:extLst>
              <a:ext uri="{FF2B5EF4-FFF2-40B4-BE49-F238E27FC236}">
                <a16:creationId xmlns:a16="http://schemas.microsoft.com/office/drawing/2014/main" id="{87F14D10-20AD-9DEF-A312-3CB67E11D508}"/>
              </a:ext>
            </a:extLst>
          </p:cNvPr>
          <p:cNvSpPr txBox="1"/>
          <p:nvPr/>
        </p:nvSpPr>
        <p:spPr>
          <a:xfrm>
            <a:off x="7355968" y="3624596"/>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21%</a:t>
            </a:r>
          </a:p>
        </p:txBody>
      </p:sp>
      <p:sp>
        <p:nvSpPr>
          <p:cNvPr id="83" name="TextBox 82">
            <a:extLst>
              <a:ext uri="{FF2B5EF4-FFF2-40B4-BE49-F238E27FC236}">
                <a16:creationId xmlns:a16="http://schemas.microsoft.com/office/drawing/2014/main" id="{B67B89F9-BACA-7E77-43DF-2431DFE731E6}"/>
              </a:ext>
            </a:extLst>
          </p:cNvPr>
          <p:cNvSpPr txBox="1"/>
          <p:nvPr/>
        </p:nvSpPr>
        <p:spPr>
          <a:xfrm>
            <a:off x="8267069" y="3624596"/>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16%</a:t>
            </a:r>
          </a:p>
        </p:txBody>
      </p:sp>
      <p:sp>
        <p:nvSpPr>
          <p:cNvPr id="84" name="TextBox 83">
            <a:extLst>
              <a:ext uri="{FF2B5EF4-FFF2-40B4-BE49-F238E27FC236}">
                <a16:creationId xmlns:a16="http://schemas.microsoft.com/office/drawing/2014/main" id="{7963A55D-04DD-E0EC-7036-AD8EE436433E}"/>
              </a:ext>
            </a:extLst>
          </p:cNvPr>
          <p:cNvSpPr txBox="1"/>
          <p:nvPr/>
        </p:nvSpPr>
        <p:spPr>
          <a:xfrm>
            <a:off x="9178169" y="3624596"/>
            <a:ext cx="830747" cy="540000"/>
          </a:xfrm>
          <a:prstGeom prst="rect">
            <a:avLst/>
          </a:prstGeom>
          <a:solidFill>
            <a:schemeClr val="accent5">
              <a:lumMod val="60000"/>
              <a:lumOff val="40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15%</a:t>
            </a:r>
          </a:p>
        </p:txBody>
      </p:sp>
      <p:sp>
        <p:nvSpPr>
          <p:cNvPr id="85" name="TextBox 84">
            <a:extLst>
              <a:ext uri="{FF2B5EF4-FFF2-40B4-BE49-F238E27FC236}">
                <a16:creationId xmlns:a16="http://schemas.microsoft.com/office/drawing/2014/main" id="{05BAD82D-51B6-65CD-D62C-8A3564B88FA0}"/>
              </a:ext>
            </a:extLst>
          </p:cNvPr>
          <p:cNvSpPr txBox="1">
            <a:spLocks/>
          </p:cNvSpPr>
          <p:nvPr/>
        </p:nvSpPr>
        <p:spPr>
          <a:xfrm>
            <a:off x="6444867" y="4326799"/>
            <a:ext cx="830747" cy="540000"/>
          </a:xfrm>
          <a:prstGeom prst="rect">
            <a:avLst/>
          </a:prstGeom>
          <a:solidFill>
            <a:schemeClr val="accent6">
              <a:lumMod val="40000"/>
              <a:lumOff val="6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$0.30</a:t>
            </a:r>
          </a:p>
        </p:txBody>
      </p:sp>
      <p:sp>
        <p:nvSpPr>
          <p:cNvPr id="86" name="TextBox 85">
            <a:extLst>
              <a:ext uri="{FF2B5EF4-FFF2-40B4-BE49-F238E27FC236}">
                <a16:creationId xmlns:a16="http://schemas.microsoft.com/office/drawing/2014/main" id="{AA12F93B-733C-A2AA-24B0-48D0BB9DBDC0}"/>
              </a:ext>
            </a:extLst>
          </p:cNvPr>
          <p:cNvSpPr txBox="1"/>
          <p:nvPr/>
        </p:nvSpPr>
        <p:spPr>
          <a:xfrm>
            <a:off x="7355968" y="4326799"/>
            <a:ext cx="830747" cy="540000"/>
          </a:xfrm>
          <a:prstGeom prst="rect">
            <a:avLst/>
          </a:prstGeom>
          <a:solidFill>
            <a:schemeClr val="accent4">
              <a:lumMod val="20000"/>
              <a:lumOff val="80000"/>
            </a:schemeClr>
          </a:solidFill>
        </p:spPr>
        <p:txBody>
          <a:bodyPr wrap="none" rtlCol="0" anchor="ctr">
            <a:noAutofit/>
          </a:bodyPr>
          <a:lstStyle>
            <a:defPPr>
              <a:defRPr lang="en-US"/>
            </a:defPPr>
            <a:lvl1pPr algn="ctr">
              <a:defRPr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SG"/>
              <a:t>$0.27</a:t>
            </a:r>
          </a:p>
        </p:txBody>
      </p:sp>
      <p:sp>
        <p:nvSpPr>
          <p:cNvPr id="87" name="TextBox 86">
            <a:extLst>
              <a:ext uri="{FF2B5EF4-FFF2-40B4-BE49-F238E27FC236}">
                <a16:creationId xmlns:a16="http://schemas.microsoft.com/office/drawing/2014/main" id="{06427EC4-1BA6-7C20-92B9-6A81F7A3F837}"/>
              </a:ext>
            </a:extLst>
          </p:cNvPr>
          <p:cNvSpPr txBox="1"/>
          <p:nvPr/>
        </p:nvSpPr>
        <p:spPr>
          <a:xfrm>
            <a:off x="8267069" y="4326799"/>
            <a:ext cx="830747" cy="540000"/>
          </a:xfrm>
          <a:prstGeom prst="rect">
            <a:avLst/>
          </a:prstGeom>
          <a:solidFill>
            <a:schemeClr val="accent1">
              <a:lumMod val="25000"/>
              <a:lumOff val="75000"/>
            </a:schemeClr>
          </a:solidFill>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88" name="TextBox 87">
            <a:extLst>
              <a:ext uri="{FF2B5EF4-FFF2-40B4-BE49-F238E27FC236}">
                <a16:creationId xmlns:a16="http://schemas.microsoft.com/office/drawing/2014/main" id="{652BD2B2-C0AB-A380-58A9-9C1AB016FB01}"/>
              </a:ext>
            </a:extLst>
          </p:cNvPr>
          <p:cNvSpPr txBox="1">
            <a:spLocks/>
          </p:cNvSpPr>
          <p:nvPr/>
        </p:nvSpPr>
        <p:spPr>
          <a:xfrm>
            <a:off x="9178169" y="4326799"/>
            <a:ext cx="830747" cy="540000"/>
          </a:xfrm>
          <a:prstGeom prst="rect">
            <a:avLst/>
          </a:prstGeom>
          <a:solidFill>
            <a:schemeClr val="accent5">
              <a:lumMod val="60000"/>
              <a:lumOff val="40000"/>
            </a:schemeClr>
          </a:solidFill>
        </p:spPr>
        <p:txBody>
          <a:bodyPr wrap="squar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$0.30</a:t>
            </a:r>
          </a:p>
        </p:txBody>
      </p:sp>
      <p:sp>
        <p:nvSpPr>
          <p:cNvPr id="9" name="Title 1">
            <a:extLst>
              <a:ext uri="{FF2B5EF4-FFF2-40B4-BE49-F238E27FC236}">
                <a16:creationId xmlns:a16="http://schemas.microsoft.com/office/drawing/2014/main" id="{0B294D73-8948-4B2B-7C83-8BD57C05F8BA}"/>
              </a:ext>
            </a:extLst>
          </p:cNvPr>
          <p:cNvSpPr>
            <a:spLocks noGrp="1"/>
          </p:cNvSpPr>
          <p:nvPr>
            <p:ph type="title"/>
          </p:nvPr>
        </p:nvSpPr>
        <p:spPr>
          <a:xfrm>
            <a:off x="738664" y="414000"/>
            <a:ext cx="7455595" cy="580772"/>
          </a:xfrm>
        </p:spPr>
        <p:txBody>
          <a:bodyPr vert="horz" rIns="0"/>
          <a:lstStyle/>
          <a:p>
            <a:r>
              <a:rPr lang="en-US"/>
              <a:t>Valuation &amp; Assumptions</a:t>
            </a:r>
            <a:r>
              <a:rPr lang="en-US" b="0"/>
              <a:t>| </a:t>
            </a:r>
            <a:r>
              <a:rPr lang="en-US" altLang="zh-CN" b="0">
                <a:latin typeface="Times New Roman" panose="02020603050405020304" pitchFamily="18" charset="0"/>
                <a:ea typeface="Open Sans" panose="020B0606030504020204" pitchFamily="34" charset="0"/>
                <a:cs typeface="Times New Roman" panose="02020603050405020304" pitchFamily="18" charset="0"/>
              </a:rPr>
              <a:t>DCF Points to Meaningful Upside Driven by ASP Strength and Volume Growth</a:t>
            </a:r>
            <a:endParaRPr lang="en-IE" b="0"/>
          </a:p>
        </p:txBody>
      </p:sp>
      <p:sp>
        <p:nvSpPr>
          <p:cNvPr id="15"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A66B17D-3252-C947-6EFC-8AC44026B0C2}"/>
              </a:ext>
            </a:extLst>
          </p:cNvPr>
          <p:cNvSpPr>
            <a:spLocks noChangeArrowheads="1"/>
          </p:cNvSpPr>
          <p:nvPr/>
        </p:nvSpPr>
        <p:spPr bwMode="gray">
          <a:xfrm>
            <a:off x="739141"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Scenario Analysis (FY25 – FY28)</a:t>
            </a:r>
          </a:p>
        </p:txBody>
      </p:sp>
      <p:sp>
        <p:nvSpPr>
          <p:cNvPr id="16"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2AE0E142-1773-1B2D-3F20-0FEF874D05AE}"/>
              </a:ext>
            </a:extLst>
          </p:cNvPr>
          <p:cNvSpPr>
            <a:spLocks noChangeArrowheads="1"/>
          </p:cNvSpPr>
          <p:nvPr/>
        </p:nvSpPr>
        <p:spPr bwMode="gray">
          <a:xfrm>
            <a:off x="5521960" y="1154189"/>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kumimoji="0" lang="en-US" sz="1400" b="1" i="0" u="none" strike="noStrike" kern="1200" cap="none" spc="0" normalizeH="0" baseline="0" noProof="0">
                <a:ln>
                  <a:noFill/>
                </a:ln>
                <a:solidFill>
                  <a:srgbClr val="003868"/>
                </a:solidFill>
                <a:effectLst/>
                <a:uLnTx/>
                <a:uFillTx/>
                <a:latin typeface="Playfair Display"/>
                <a:ea typeface="MS PGothic"/>
                <a:cs typeface="Arial"/>
              </a:rPr>
              <a:t>Key Drivers: Skewed Towards Conservatism </a:t>
            </a:r>
          </a:p>
        </p:txBody>
      </p:sp>
      <p:sp>
        <p:nvSpPr>
          <p:cNvPr id="1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922139C0-09B5-4056-2B65-A674DBDC9804}"/>
              </a:ext>
            </a:extLst>
          </p:cNvPr>
          <p:cNvSpPr>
            <a:spLocks noChangeArrowheads="1"/>
          </p:cNvSpPr>
          <p:nvPr/>
        </p:nvSpPr>
        <p:spPr bwMode="gray">
          <a:xfrm>
            <a:off x="5529209" y="5053032"/>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chemeClr val="accent1">
                    <a:lumMod val="75000"/>
                  </a:schemeClr>
                </a:solidFill>
                <a:latin typeface="Playfair Display"/>
                <a:ea typeface="MS PGothic"/>
                <a:cs typeface="Arial"/>
              </a:rPr>
              <a:t>Blended Target Price Scenario Analysis ($)</a:t>
            </a:r>
            <a:endParaRPr kumimoji="0" lang="en-US" sz="1400" b="1" i="0" u="none" strike="noStrike" kern="1200" cap="none" spc="0" normalizeH="0" baseline="0" noProof="0">
              <a:ln>
                <a:noFill/>
              </a:ln>
              <a:solidFill>
                <a:schemeClr val="accent1">
                  <a:lumMod val="75000"/>
                </a:schemeClr>
              </a:solidFill>
              <a:effectLst/>
              <a:uLnTx/>
              <a:uFillTx/>
              <a:latin typeface="Playfair Display"/>
              <a:ea typeface="MS PGothic"/>
              <a:cs typeface="Arial"/>
            </a:endParaRPr>
          </a:p>
        </p:txBody>
      </p:sp>
      <p:sp>
        <p:nvSpPr>
          <p:cNvPr id="4" name="Oval 3">
            <a:extLst>
              <a:ext uri="{FF2B5EF4-FFF2-40B4-BE49-F238E27FC236}">
                <a16:creationId xmlns:a16="http://schemas.microsoft.com/office/drawing/2014/main" id="{00CA018B-CF43-A098-C552-5449E9E3B19A}"/>
              </a:ext>
            </a:extLst>
          </p:cNvPr>
          <p:cNvSpPr>
            <a:spLocks noChangeAspect="1"/>
          </p:cNvSpPr>
          <p:nvPr/>
        </p:nvSpPr>
        <p:spPr>
          <a:xfrm>
            <a:off x="836012" y="2567804"/>
            <a:ext cx="359484" cy="359484"/>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文本框 12">
            <a:extLst>
              <a:ext uri="{FF2B5EF4-FFF2-40B4-BE49-F238E27FC236}">
                <a16:creationId xmlns:a16="http://schemas.microsoft.com/office/drawing/2014/main" id="{1B99F627-FCA1-CECD-E66F-DC43ACC2BA10}"/>
              </a:ext>
            </a:extLst>
          </p:cNvPr>
          <p:cNvSpPr txBox="1"/>
          <p:nvPr/>
        </p:nvSpPr>
        <p:spPr>
          <a:xfrm>
            <a:off x="651352" y="107212"/>
            <a:ext cx="5378824" cy="307777"/>
          </a:xfrm>
          <a:prstGeom prst="rect">
            <a:avLst/>
          </a:prstGeom>
          <a:noFill/>
        </p:spPr>
        <p:txBody>
          <a:bodyPr wrap="square">
            <a:spAutoFit/>
          </a:bodyPr>
          <a:lstStyle/>
          <a:p>
            <a:pPr defTabSz="428625">
              <a:defRPr/>
            </a:pPr>
            <a:r>
              <a:rPr lang="en-US" altLang="zh-CN" sz="1400">
                <a:solidFill>
                  <a:srgbClr val="B9B9B9"/>
                </a:solidFill>
                <a:latin typeface="+mj-lt"/>
                <a:ea typeface="Open Sans" panose="020B0606030504020204" pitchFamily="34" charset="0"/>
                <a:cs typeface="Times New Roman" panose="02020603050405020304" pitchFamily="18" charset="0"/>
              </a:rPr>
              <a:t>Valuation</a:t>
            </a:r>
            <a:endParaRPr lang="zh-CN" altLang="en-US" sz="1400">
              <a:solidFill>
                <a:srgbClr val="B9B9B9"/>
              </a:solidFill>
              <a:latin typeface="+mj-lt"/>
              <a:ea typeface="等线" panose="02010600030101010101" pitchFamily="2" charset="-122"/>
              <a:cs typeface="Times New Roman" panose="02020603050405020304" pitchFamily="18" charset="0"/>
            </a:endParaRPr>
          </a:p>
        </p:txBody>
      </p:sp>
      <p:sp>
        <p:nvSpPr>
          <p:cNvPr id="10" name="Slide Number Placeholder 2">
            <a:extLst>
              <a:ext uri="{FF2B5EF4-FFF2-40B4-BE49-F238E27FC236}">
                <a16:creationId xmlns:a16="http://schemas.microsoft.com/office/drawing/2014/main" id="{70EEAA30-DC84-10EE-3E65-A2097597606E}"/>
              </a:ext>
            </a:extLst>
          </p:cNvPr>
          <p:cNvSpPr>
            <a:spLocks noGrp="1"/>
          </p:cNvSpPr>
          <p:nvPr>
            <p:ph type="sldNum" sz="quarter" idx="11"/>
          </p:nvPr>
        </p:nvSpPr>
        <p:spPr>
          <a:xfrm>
            <a:off x="9696450" y="7337152"/>
            <a:ext cx="309086" cy="139821"/>
          </a:xfrm>
        </p:spPr>
        <p:txBody>
          <a:bodyPr/>
          <a:lstStyle/>
          <a:p>
            <a:fld id="{F784C2FE-5F9B-4427-9C28-891DD8B6E49E}" type="slidenum">
              <a:rPr lang="en-US" smtClean="0"/>
              <a:pPr/>
              <a:t>9</a:t>
            </a:fld>
            <a:endParaRPr lang="en-US" sz="900"/>
          </a:p>
        </p:txBody>
      </p:sp>
      <p:sp>
        <p:nvSpPr>
          <p:cNvPr id="11" name="Slide Number Placeholder 30">
            <a:extLst>
              <a:ext uri="{FF2B5EF4-FFF2-40B4-BE49-F238E27FC236}">
                <a16:creationId xmlns:a16="http://schemas.microsoft.com/office/drawing/2014/main" id="{446934AD-ACCF-2F89-F561-4E9EF5726804}"/>
              </a:ext>
            </a:extLst>
          </p:cNvPr>
          <p:cNvSpPr txBox="1">
            <a:spLocks/>
          </p:cNvSpPr>
          <p:nvPr/>
        </p:nvSpPr>
        <p:spPr>
          <a:xfrm>
            <a:off x="738662" y="6878049"/>
            <a:ext cx="9267349" cy="332368"/>
          </a:xfrm>
          <a:prstGeom prst="rect">
            <a:avLst/>
          </a:prstGeom>
        </p:spPr>
        <p:txBody>
          <a:bodyPr vert="horz" lIns="0" tIns="0" rIns="0" bIns="0" rtlCol="0" anchor="t"/>
          <a:lstStyle>
            <a:defPPr>
              <a:defRPr lang="en-US"/>
            </a:defPPr>
            <a:lvl1pPr marL="0" algn="l" defTabSz="457200" rtl="0" eaLnBrk="1" latinLnBrk="0" hangingPunct="1">
              <a:defRPr sz="600" kern="1200">
                <a:solidFill>
                  <a:srgbClr val="20202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700"/>
              <a:t>Notes: ASP sensitivity is based on 2028E projection using Base case scenarios. Exit multiple approach using a 9.0X multiple.</a:t>
            </a:r>
          </a:p>
          <a:p>
            <a:r>
              <a:rPr lang="en-US" sz="700">
                <a:latin typeface="Open Sans" panose="020B0606030504020204" pitchFamily="34" charset="0"/>
                <a:ea typeface="Open Sans" panose="020B0606030504020204" pitchFamily="34" charset="0"/>
                <a:cs typeface="Open Sans" panose="020B0606030504020204" pitchFamily="34" charset="0"/>
              </a:rPr>
              <a:t>Source: ASP figures from BofA Global Research. Backlog figures from </a:t>
            </a:r>
            <a:r>
              <a:rPr lang="en-US" sz="700">
                <a:latin typeface="Open Sans" panose="020B0606030504020204" pitchFamily="34" charset="0"/>
                <a:ea typeface="Open Sans" panose="020B0606030504020204" pitchFamily="34" charset="0"/>
                <a:cs typeface="Open Sans" panose="020B0606030504020204" pitchFamily="34" charset="0"/>
                <a:hlinkClick r:id="rId31"/>
              </a:rPr>
              <a:t>https://investor.firstsolar.com/financials/quarterly-results/default.aspx</a:t>
            </a:r>
            <a:r>
              <a:rPr lang="en-US" sz="700">
                <a:latin typeface="Open Sans" panose="020B0606030504020204" pitchFamily="34" charset="0"/>
                <a:ea typeface="Open Sans" panose="020B0606030504020204" pitchFamily="34" charset="0"/>
                <a:cs typeface="Open Sans" panose="020B0606030504020204" pitchFamily="34" charset="0"/>
              </a:rPr>
              <a:t> </a:t>
            </a:r>
          </a:p>
        </p:txBody>
      </p:sp>
      <p:sp>
        <p:nvSpPr>
          <p:cNvPr id="28" name="HeadingBox1" descr="&lt;tags&gt;&lt;tag n=&quot;TagName&quot; v=&quot;HeadingBox1&quot; /&gt;&lt;tag n=&quot;Top&quot; v=&quot;77.87504&quot; /&gt;&lt;tag n=&quot;Left&quot; v=&quot;35.75&quot; /&gt;&lt;tag n=&quot;Height&quot; v=&quot;21.37496&quot; /&gt;&lt;tag n=&quot;Width&quot; v=&quot;209.75&quot; /&gt;&lt;tag n=&quot;ShadowSize&quot; v=&quot;99.899&quot; /&gt;&lt;tag n=&quot;Format&quot; v=&quot;1&quot; /&gt;&lt;/tags&gt;">
            <a:extLst>
              <a:ext uri="{FF2B5EF4-FFF2-40B4-BE49-F238E27FC236}">
                <a16:creationId xmlns:a16="http://schemas.microsoft.com/office/drawing/2014/main" id="{01470C68-91DC-8DE3-189B-CD2DC9E7C5D4}"/>
              </a:ext>
            </a:extLst>
          </p:cNvPr>
          <p:cNvSpPr>
            <a:spLocks noChangeArrowheads="1"/>
          </p:cNvSpPr>
          <p:nvPr/>
        </p:nvSpPr>
        <p:spPr bwMode="gray">
          <a:xfrm>
            <a:off x="739141" y="4009907"/>
            <a:ext cx="4486956" cy="230319"/>
          </a:xfrm>
          <a:prstGeom prst="rect">
            <a:avLst/>
          </a:prstGeom>
          <a:solidFill>
            <a:srgbClr val="FFFFFF"/>
          </a:solidFill>
          <a:ln w="6350" algn="ctr">
            <a:noFill/>
            <a:miter lim="800000"/>
            <a:headEnd/>
            <a:tailEnd/>
          </a:ln>
          <a:effectLst>
            <a:outerShdw dist="25400" dir="5400000" sx="99899" sy="99899" algn="ctr" rotWithShape="0">
              <a:schemeClr val="accent1"/>
            </a:outerShdw>
          </a:effectLst>
          <a:extLst>
            <a:ext uri="{91240B29-F687-4F45-9708-019B960494DF}">
              <a14:hiddenLine xmlns:a14="http://schemas.microsoft.com/office/drawing/2010/main" w="6350" algn="ctr">
                <a:solidFill>
                  <a:schemeClr val="accent1"/>
                </a:solidFill>
                <a:miter lim="800000"/>
                <a:headEnd/>
                <a:tailEnd/>
              </a14:hiddenLine>
            </a:ext>
          </a:extLst>
        </p:spPr>
        <p:txBody>
          <a:bodyPr wrap="square" lIns="0" tIns="0" rIns="0" bIns="25400" anchor="b">
            <a:spAutoFit/>
          </a:bodyPr>
          <a:lstStyle/>
          <a:p>
            <a:pPr marL="0" marR="0" lvl="0" indent="0" algn="l" defTabSz="914400" eaLnBrk="1" fontAlgn="auto" latinLnBrk="0" hangingPunct="1">
              <a:lnSpc>
                <a:spcPct val="95000"/>
              </a:lnSpc>
              <a:spcBef>
                <a:spcPts val="0"/>
              </a:spcBef>
              <a:spcAft>
                <a:spcPts val="0"/>
              </a:spcAft>
              <a:buClrTx/>
              <a:buSzTx/>
              <a:buFont typeface="Arial" pitchFamily="34" charset="0"/>
              <a:buNone/>
              <a:tabLst/>
              <a:defRPr/>
            </a:pPr>
            <a:r>
              <a:rPr lang="en-US" sz="1400" b="1">
                <a:solidFill>
                  <a:srgbClr val="003868"/>
                </a:solidFill>
                <a:latin typeface="Playfair Display"/>
                <a:ea typeface="MS PGothic"/>
                <a:cs typeface="Arial"/>
              </a:rPr>
              <a:t>Case comparison</a:t>
            </a:r>
            <a:endParaRPr kumimoji="0" lang="en-US" sz="1400" b="1" i="0" u="none" strike="noStrike" kern="1200" cap="none" spc="0" normalizeH="0" baseline="0" noProof="0">
              <a:ln>
                <a:noFill/>
              </a:ln>
              <a:solidFill>
                <a:srgbClr val="003868"/>
              </a:solidFill>
              <a:effectLst/>
              <a:uLnTx/>
              <a:uFillTx/>
              <a:latin typeface="Playfair Display"/>
              <a:ea typeface="MS PGothic"/>
              <a:cs typeface="Arial"/>
            </a:endParaRPr>
          </a:p>
        </p:txBody>
      </p:sp>
      <p:sp>
        <p:nvSpPr>
          <p:cNvPr id="50" name="Rectangle 49">
            <a:extLst>
              <a:ext uri="{FF2B5EF4-FFF2-40B4-BE49-F238E27FC236}">
                <a16:creationId xmlns:a16="http://schemas.microsoft.com/office/drawing/2014/main" id="{CC3AE8FF-2ADA-A16B-4A89-FDA85A463781}"/>
              </a:ext>
            </a:extLst>
          </p:cNvPr>
          <p:cNvSpPr/>
          <p:nvPr/>
        </p:nvSpPr>
        <p:spPr>
          <a:xfrm>
            <a:off x="7380380" y="5591090"/>
            <a:ext cx="1264005"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148.40</a:t>
            </a:r>
          </a:p>
        </p:txBody>
      </p:sp>
      <p:sp>
        <p:nvSpPr>
          <p:cNvPr id="51" name="Rectangle 50">
            <a:extLst>
              <a:ext uri="{FF2B5EF4-FFF2-40B4-BE49-F238E27FC236}">
                <a16:creationId xmlns:a16="http://schemas.microsoft.com/office/drawing/2014/main" id="{D73C0D47-DE8A-D370-6722-1137A1318988}"/>
              </a:ext>
            </a:extLst>
          </p:cNvPr>
          <p:cNvSpPr/>
          <p:nvPr/>
        </p:nvSpPr>
        <p:spPr>
          <a:xfrm>
            <a:off x="7380381" y="6003556"/>
            <a:ext cx="1264004"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359.12</a:t>
            </a:r>
          </a:p>
        </p:txBody>
      </p:sp>
      <p:sp>
        <p:nvSpPr>
          <p:cNvPr id="52" name="Rectangle 51">
            <a:extLst>
              <a:ext uri="{FF2B5EF4-FFF2-40B4-BE49-F238E27FC236}">
                <a16:creationId xmlns:a16="http://schemas.microsoft.com/office/drawing/2014/main" id="{C5C6001E-4B58-28BA-30AD-1901A48E0492}"/>
              </a:ext>
            </a:extLst>
          </p:cNvPr>
          <p:cNvSpPr/>
          <p:nvPr/>
        </p:nvSpPr>
        <p:spPr>
          <a:xfrm>
            <a:off x="7380382" y="6416022"/>
            <a:ext cx="1264003"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457.20</a:t>
            </a:r>
          </a:p>
        </p:txBody>
      </p:sp>
      <p:sp>
        <p:nvSpPr>
          <p:cNvPr id="53" name="Rectangle 52">
            <a:extLst>
              <a:ext uri="{FF2B5EF4-FFF2-40B4-BE49-F238E27FC236}">
                <a16:creationId xmlns:a16="http://schemas.microsoft.com/office/drawing/2014/main" id="{785F5E19-585E-17C6-4E7A-706F246B5450}"/>
              </a:ext>
            </a:extLst>
          </p:cNvPr>
          <p:cNvSpPr/>
          <p:nvPr/>
        </p:nvSpPr>
        <p:spPr>
          <a:xfrm>
            <a:off x="8752159" y="5591090"/>
            <a:ext cx="1264006" cy="324000"/>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nchor="ctr">
            <a:noAutofit/>
          </a:bodyPr>
          <a:lstStyle/>
          <a:p>
            <a:pPr algn="ctr"/>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-41.34%</a:t>
            </a:r>
          </a:p>
        </p:txBody>
      </p:sp>
      <p:sp>
        <p:nvSpPr>
          <p:cNvPr id="54" name="Rectangle 53">
            <a:extLst>
              <a:ext uri="{FF2B5EF4-FFF2-40B4-BE49-F238E27FC236}">
                <a16:creationId xmlns:a16="http://schemas.microsoft.com/office/drawing/2014/main" id="{9306DCFC-5847-D166-B469-607A83A9D227}"/>
              </a:ext>
            </a:extLst>
          </p:cNvPr>
          <p:cNvSpPr/>
          <p:nvPr/>
        </p:nvSpPr>
        <p:spPr>
          <a:xfrm>
            <a:off x="8741530" y="6003556"/>
            <a:ext cx="1264006" cy="3240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41.94%</a:t>
            </a:r>
          </a:p>
        </p:txBody>
      </p:sp>
      <p:sp>
        <p:nvSpPr>
          <p:cNvPr id="55" name="Rectangle 54">
            <a:extLst>
              <a:ext uri="{FF2B5EF4-FFF2-40B4-BE49-F238E27FC236}">
                <a16:creationId xmlns:a16="http://schemas.microsoft.com/office/drawing/2014/main" id="{72F99D71-5E69-7795-B38C-ACD3B65C8D43}"/>
              </a:ext>
            </a:extLst>
          </p:cNvPr>
          <p:cNvSpPr/>
          <p:nvPr/>
        </p:nvSpPr>
        <p:spPr>
          <a:xfrm>
            <a:off x="8752159" y="6416022"/>
            <a:ext cx="1253377" cy="324000"/>
          </a:xfrm>
          <a:prstGeom prst="rect">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r>
              <a:rPr lang="en-SG"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80.71%</a:t>
            </a:r>
          </a:p>
        </p:txBody>
      </p:sp>
      <p:pic>
        <p:nvPicPr>
          <p:cNvPr id="67" name="Graphic 66" descr="Arrow: Straight with solid fill">
            <a:extLst>
              <a:ext uri="{FF2B5EF4-FFF2-40B4-BE49-F238E27FC236}">
                <a16:creationId xmlns:a16="http://schemas.microsoft.com/office/drawing/2014/main" id="{7E045131-B03C-DF00-329B-E292258E8CA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865781" y="2536691"/>
            <a:ext cx="306386" cy="423128"/>
          </a:xfrm>
          <a:prstGeom prst="rect">
            <a:avLst/>
          </a:prstGeom>
        </p:spPr>
      </p:pic>
      <p:grpSp>
        <p:nvGrpSpPr>
          <p:cNvPr id="13" name="Group 12">
            <a:extLst>
              <a:ext uri="{FF2B5EF4-FFF2-40B4-BE49-F238E27FC236}">
                <a16:creationId xmlns:a16="http://schemas.microsoft.com/office/drawing/2014/main" id="{1102909A-E0D6-9FB0-86B8-068145660E63}"/>
              </a:ext>
            </a:extLst>
          </p:cNvPr>
          <p:cNvGrpSpPr/>
          <p:nvPr/>
        </p:nvGrpSpPr>
        <p:grpSpPr>
          <a:xfrm>
            <a:off x="858904" y="1721290"/>
            <a:ext cx="359484" cy="359484"/>
            <a:chOff x="836012" y="3315630"/>
            <a:chExt cx="359484" cy="359484"/>
          </a:xfrm>
        </p:grpSpPr>
        <p:sp>
          <p:nvSpPr>
            <p:cNvPr id="5" name="Oval 4">
              <a:extLst>
                <a:ext uri="{FF2B5EF4-FFF2-40B4-BE49-F238E27FC236}">
                  <a16:creationId xmlns:a16="http://schemas.microsoft.com/office/drawing/2014/main" id="{33FFB30A-04E3-60E0-CAE3-252807BC294C}"/>
                </a:ext>
              </a:extLst>
            </p:cNvPr>
            <p:cNvSpPr>
              <a:spLocks noChangeAspect="1"/>
            </p:cNvSpPr>
            <p:nvPr/>
          </p:nvSpPr>
          <p:spPr>
            <a:xfrm>
              <a:off x="836012" y="3315630"/>
              <a:ext cx="359484" cy="359484"/>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2930"/>
              <a:endParaRPr lang="en-US" sz="881"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9" name="Graphic 68" descr="Arrow: Counter-clockwise curve with solid fill">
              <a:extLst>
                <a:ext uri="{FF2B5EF4-FFF2-40B4-BE49-F238E27FC236}">
                  <a16:creationId xmlns:a16="http://schemas.microsoft.com/office/drawing/2014/main" id="{71F7A0E6-C1BB-6FE9-AB59-63D3AE0D385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847136" y="3336153"/>
              <a:ext cx="320492" cy="320492"/>
            </a:xfrm>
            <a:prstGeom prst="rect">
              <a:avLst/>
            </a:prstGeom>
          </p:spPr>
        </p:pic>
      </p:grpSp>
      <p:grpSp>
        <p:nvGrpSpPr>
          <p:cNvPr id="6" name="Group 5">
            <a:extLst>
              <a:ext uri="{FF2B5EF4-FFF2-40B4-BE49-F238E27FC236}">
                <a16:creationId xmlns:a16="http://schemas.microsoft.com/office/drawing/2014/main" id="{60C26275-B8F2-5D67-F6FA-293A5D3D0366}"/>
              </a:ext>
            </a:extLst>
          </p:cNvPr>
          <p:cNvGrpSpPr/>
          <p:nvPr/>
        </p:nvGrpSpPr>
        <p:grpSpPr>
          <a:xfrm>
            <a:off x="872088" y="3294187"/>
            <a:ext cx="359484" cy="359484"/>
            <a:chOff x="836012" y="1729679"/>
            <a:chExt cx="359484" cy="359484"/>
          </a:xfrm>
        </p:grpSpPr>
        <p:sp>
          <p:nvSpPr>
            <p:cNvPr id="2" name="Oval 1">
              <a:extLst>
                <a:ext uri="{FF2B5EF4-FFF2-40B4-BE49-F238E27FC236}">
                  <a16:creationId xmlns:a16="http://schemas.microsoft.com/office/drawing/2014/main" id="{373183B7-1C92-3BE3-4A66-7F5826D3B550}"/>
                </a:ext>
              </a:extLst>
            </p:cNvPr>
            <p:cNvSpPr>
              <a:spLocks noChangeAspect="1"/>
            </p:cNvSpPr>
            <p:nvPr/>
          </p:nvSpPr>
          <p:spPr>
            <a:xfrm>
              <a:off x="836012" y="1729679"/>
              <a:ext cx="359484" cy="359484"/>
            </a:xfrm>
            <a:prstGeom prst="ellipse">
              <a:avLst/>
            </a:prstGeom>
            <a:solidFill>
              <a:schemeClr val="accent4">
                <a:lumMod val="20000"/>
                <a:lumOff val="80000"/>
              </a:schemeClr>
            </a:solidFill>
          </p:spPr>
          <p:txBody>
            <a:bodyPr wrap="none" rtlCol="0" anchor="ctr">
              <a:noAutofit/>
            </a:bodyPr>
            <a:lstStyle/>
            <a:p>
              <a:pPr algn="ctr"/>
              <a:endParaRPr lang="en-US" sz="10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 name="Graphic 69" descr="Arrow: Counter-clockwise curve with solid fill">
              <a:extLst>
                <a:ext uri="{FF2B5EF4-FFF2-40B4-BE49-F238E27FC236}">
                  <a16:creationId xmlns:a16="http://schemas.microsoft.com/office/drawing/2014/main" id="{403F6473-3ABA-B9A2-8CC5-006C40C9305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855578" y="1749175"/>
              <a:ext cx="303608" cy="320492"/>
            </a:xfrm>
            <a:prstGeom prst="rect">
              <a:avLst/>
            </a:prstGeom>
          </p:spPr>
        </p:pic>
      </p:grpSp>
      <p:pic>
        <p:nvPicPr>
          <p:cNvPr id="74" name="Graphic 73" descr="Arrow: Straight with solid fill">
            <a:extLst>
              <a:ext uri="{FF2B5EF4-FFF2-40B4-BE49-F238E27FC236}">
                <a16:creationId xmlns:a16="http://schemas.microsoft.com/office/drawing/2014/main" id="{89E535B3-A060-D5E4-CB1F-AE779AC2BF7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5617494" y="5964281"/>
            <a:ext cx="306386" cy="423128"/>
          </a:xfrm>
          <a:prstGeom prst="rect">
            <a:avLst/>
          </a:prstGeom>
        </p:spPr>
      </p:pic>
      <p:pic>
        <p:nvPicPr>
          <p:cNvPr id="75" name="Graphic 74" descr="Arrow: Counter-clockwise curve with solid fill">
            <a:extLst>
              <a:ext uri="{FF2B5EF4-FFF2-40B4-BE49-F238E27FC236}">
                <a16:creationId xmlns:a16="http://schemas.microsoft.com/office/drawing/2014/main" id="{55710F45-AC6F-1AE8-CEEB-10FA23E3641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5610441" y="6429851"/>
            <a:ext cx="320492" cy="320492"/>
          </a:xfrm>
          <a:prstGeom prst="rect">
            <a:avLst/>
          </a:prstGeom>
        </p:spPr>
      </p:pic>
      <p:pic>
        <p:nvPicPr>
          <p:cNvPr id="76" name="Graphic 75" descr="Arrow: Counter-clockwise curve with solid fill">
            <a:extLst>
              <a:ext uri="{FF2B5EF4-FFF2-40B4-BE49-F238E27FC236}">
                <a16:creationId xmlns:a16="http://schemas.microsoft.com/office/drawing/2014/main" id="{FD2F733A-B199-32C4-7852-4A0E7A12F5C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5618883" y="5612134"/>
            <a:ext cx="303608" cy="320492"/>
          </a:xfrm>
          <a:prstGeom prst="rect">
            <a:avLst/>
          </a:prstGeom>
        </p:spPr>
      </p:pic>
      <p:pic>
        <p:nvPicPr>
          <p:cNvPr id="93" name="Graphic 92" descr="Arrow: Counter-clockwise curve with solid fill">
            <a:extLst>
              <a:ext uri="{FF2B5EF4-FFF2-40B4-BE49-F238E27FC236}">
                <a16:creationId xmlns:a16="http://schemas.microsoft.com/office/drawing/2014/main" id="{6A0CA906-F645-01AC-148E-FF4E7D1E147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6531632" flipH="1">
            <a:off x="7368148" y="1667589"/>
            <a:ext cx="228105" cy="240790"/>
          </a:xfrm>
          <a:prstGeom prst="rect">
            <a:avLst/>
          </a:prstGeom>
        </p:spPr>
      </p:pic>
      <p:pic>
        <p:nvPicPr>
          <p:cNvPr id="94" name="Graphic 93" descr="Arrow: Straight with solid fill">
            <a:extLst>
              <a:ext uri="{FF2B5EF4-FFF2-40B4-BE49-F238E27FC236}">
                <a16:creationId xmlns:a16="http://schemas.microsoft.com/office/drawing/2014/main" id="{CDB3F074-14FD-E06E-5AB1-AA968ECBC6F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8311179" y="1629033"/>
            <a:ext cx="230193" cy="317903"/>
          </a:xfrm>
          <a:prstGeom prst="rect">
            <a:avLst/>
          </a:prstGeom>
        </p:spPr>
      </p:pic>
      <p:pic>
        <p:nvPicPr>
          <p:cNvPr id="95" name="Graphic 94" descr="Arrow: Counter-clockwise curve with solid fill">
            <a:extLst>
              <a:ext uri="{FF2B5EF4-FFF2-40B4-BE49-F238E27FC236}">
                <a16:creationId xmlns:a16="http://schemas.microsoft.com/office/drawing/2014/main" id="{E24CA5FD-A4BA-D8D9-D8A7-12534A87817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4733604">
            <a:off x="9202998" y="1667589"/>
            <a:ext cx="240790" cy="240790"/>
          </a:xfrm>
          <a:prstGeom prst="rect">
            <a:avLst/>
          </a:prstGeom>
        </p:spPr>
      </p:pic>
      <p:graphicFrame>
        <p:nvGraphicFramePr>
          <p:cNvPr id="19" name="Chart 18">
            <a:extLst>
              <a:ext uri="{FF2B5EF4-FFF2-40B4-BE49-F238E27FC236}">
                <a16:creationId xmlns:a16="http://schemas.microsoft.com/office/drawing/2014/main" id="{98841FCA-0459-0A1D-331A-C2C34AD69777}"/>
              </a:ext>
            </a:extLst>
          </p:cNvPr>
          <p:cNvGraphicFramePr/>
          <p:nvPr>
            <p:custDataLst>
              <p:tags r:id="rId3"/>
            </p:custDataLst>
            <p:extLst>
              <p:ext uri="{D42A27DB-BD31-4B8C-83A1-F6EECF244321}">
                <p14:modId xmlns:p14="http://schemas.microsoft.com/office/powerpoint/2010/main" val="1293386638"/>
              </p:ext>
            </p:extLst>
          </p:nvPr>
        </p:nvGraphicFramePr>
        <p:xfrm>
          <a:off x="995363" y="4337050"/>
          <a:ext cx="4264025" cy="654050"/>
        </p:xfrm>
        <a:graphic>
          <a:graphicData uri="http://schemas.openxmlformats.org/drawingml/2006/chart">
            <c:chart xmlns:c="http://schemas.openxmlformats.org/drawingml/2006/chart" xmlns:r="http://schemas.openxmlformats.org/officeDocument/2006/relationships" r:id="rId38"/>
          </a:graphicData>
        </a:graphic>
      </p:graphicFrame>
      <p:sp>
        <p:nvSpPr>
          <p:cNvPr id="132" name="Text Placeholder 2">
            <a:extLst>
              <a:ext uri="{FF2B5EF4-FFF2-40B4-BE49-F238E27FC236}">
                <a16:creationId xmlns:a16="http://schemas.microsoft.com/office/drawing/2014/main" id="{5E72214B-20FB-41CD-9466-3B4037FD77BD}"/>
              </a:ext>
            </a:extLst>
          </p:cNvPr>
          <p:cNvSpPr>
            <a:spLocks/>
          </p:cNvSpPr>
          <p:nvPr>
            <p:custDataLst>
              <p:tags r:id="rId4"/>
            </p:custDataLst>
          </p:nvPr>
        </p:nvSpPr>
        <p:spPr bwMode="auto">
          <a:xfrm>
            <a:off x="1331913" y="4941888"/>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1326A395-B124-413F-A95B-9E9F970B2AAB}" type="datetime'''''''''''''''''''''''''''''2''''''0''''''''2''''4''''''''''A'">
              <a:rPr lang="en-SG" altLang="en-US" sz="800" smtClean="0">
                <a:effectLst/>
              </a:rPr>
              <a:pPr lvl="0" algn="ctr">
                <a:spcBef>
                  <a:spcPct val="0"/>
                </a:spcBef>
                <a:spcAft>
                  <a:spcPct val="0"/>
                </a:spcAft>
              </a:pPr>
              <a:t>2024A</a:t>
            </a:fld>
            <a:endParaRPr lang="en-SG" sz="800"/>
          </a:p>
        </p:txBody>
      </p:sp>
      <p:sp>
        <p:nvSpPr>
          <p:cNvPr id="133" name="Text Placeholder 2">
            <a:extLst>
              <a:ext uri="{FF2B5EF4-FFF2-40B4-BE49-F238E27FC236}">
                <a16:creationId xmlns:a16="http://schemas.microsoft.com/office/drawing/2014/main" id="{6119C0B3-602C-49EE-4F9F-AF79F4F6AA7A}"/>
              </a:ext>
            </a:extLst>
          </p:cNvPr>
          <p:cNvSpPr>
            <a:spLocks/>
          </p:cNvSpPr>
          <p:nvPr>
            <p:custDataLst>
              <p:tags r:id="rId5"/>
            </p:custDataLst>
          </p:nvPr>
        </p:nvSpPr>
        <p:spPr bwMode="auto">
          <a:xfrm>
            <a:off x="2154238"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F7D42D1-D1CF-498E-A11F-044D3570CFBF}" type="datetime'''''''2''''''''''''''''''''''0''''2''''''''''''''''''''5E'''''">
              <a:rPr lang="en-SG" altLang="en-US" sz="800" smtClean="0">
                <a:effectLst/>
              </a:rPr>
              <a:pPr lvl="0" algn="ctr">
                <a:spcBef>
                  <a:spcPct val="0"/>
                </a:spcBef>
                <a:spcAft>
                  <a:spcPct val="0"/>
                </a:spcAft>
              </a:pPr>
              <a:t>2025E</a:t>
            </a:fld>
            <a:endParaRPr lang="en-SG" sz="800"/>
          </a:p>
        </p:txBody>
      </p:sp>
      <p:sp>
        <p:nvSpPr>
          <p:cNvPr id="134" name="Text Placeholder 2">
            <a:extLst>
              <a:ext uri="{FF2B5EF4-FFF2-40B4-BE49-F238E27FC236}">
                <a16:creationId xmlns:a16="http://schemas.microsoft.com/office/drawing/2014/main" id="{0ED6A43E-E646-FF8A-9718-92F4218E314B}"/>
              </a:ext>
            </a:extLst>
          </p:cNvPr>
          <p:cNvSpPr>
            <a:spLocks/>
          </p:cNvSpPr>
          <p:nvPr>
            <p:custDataLst>
              <p:tags r:id="rId6"/>
            </p:custDataLst>
          </p:nvPr>
        </p:nvSpPr>
        <p:spPr bwMode="auto">
          <a:xfrm>
            <a:off x="2974975"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8314223-CDA3-41D4-81A5-A6D0498864B0}" type="datetime'''''''''''''''''''2''0''2''''''6''''''''''''''E'''">
              <a:rPr lang="en-SG" altLang="en-US" sz="800" smtClean="0">
                <a:effectLst/>
              </a:rPr>
              <a:pPr lvl="0" algn="ctr">
                <a:spcBef>
                  <a:spcPct val="0"/>
                </a:spcBef>
                <a:spcAft>
                  <a:spcPct val="0"/>
                </a:spcAft>
              </a:pPr>
              <a:t>2026E</a:t>
            </a:fld>
            <a:endParaRPr lang="en-SG" sz="800"/>
          </a:p>
        </p:txBody>
      </p:sp>
      <p:sp>
        <p:nvSpPr>
          <p:cNvPr id="135" name="Text Placeholder 2">
            <a:extLst>
              <a:ext uri="{FF2B5EF4-FFF2-40B4-BE49-F238E27FC236}">
                <a16:creationId xmlns:a16="http://schemas.microsoft.com/office/drawing/2014/main" id="{994C7E9B-CE4A-4953-E30C-796339F32E93}"/>
              </a:ext>
            </a:extLst>
          </p:cNvPr>
          <p:cNvSpPr>
            <a:spLocks/>
          </p:cNvSpPr>
          <p:nvPr>
            <p:custDataLst>
              <p:tags r:id="rId7"/>
            </p:custDataLst>
          </p:nvPr>
        </p:nvSpPr>
        <p:spPr bwMode="auto">
          <a:xfrm>
            <a:off x="3794125"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32B3A91B-9B06-4BB0-B913-C9D77478BCC5}" type="datetime'''''''''''''''''''''''''''''''''''''2''0''27''''''E'''">
              <a:rPr lang="en-SG" altLang="en-US" sz="800" smtClean="0">
                <a:effectLst/>
              </a:rPr>
              <a:pPr lvl="0" algn="ctr">
                <a:spcBef>
                  <a:spcPct val="0"/>
                </a:spcBef>
                <a:spcAft>
                  <a:spcPct val="0"/>
                </a:spcAft>
              </a:pPr>
              <a:t>2027E</a:t>
            </a:fld>
            <a:endParaRPr lang="en-SG" sz="800"/>
          </a:p>
        </p:txBody>
      </p:sp>
      <p:sp>
        <p:nvSpPr>
          <p:cNvPr id="136" name="Text Placeholder 2">
            <a:extLst>
              <a:ext uri="{FF2B5EF4-FFF2-40B4-BE49-F238E27FC236}">
                <a16:creationId xmlns:a16="http://schemas.microsoft.com/office/drawing/2014/main" id="{71A791D3-92B4-9F93-81B7-F919B8E3F7CD}"/>
              </a:ext>
            </a:extLst>
          </p:cNvPr>
          <p:cNvSpPr>
            <a:spLocks/>
          </p:cNvSpPr>
          <p:nvPr>
            <p:custDataLst>
              <p:tags r:id="rId8"/>
            </p:custDataLst>
          </p:nvPr>
        </p:nvSpPr>
        <p:spPr bwMode="auto">
          <a:xfrm>
            <a:off x="4614863" y="49418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AD12A708-1F1E-49CB-AC14-8AF1EC7D9DDA}" type="datetime'''''''''''''2''''''0''''''''''''''''''2''''''''''''''''''8''E'">
              <a:rPr lang="en-SG" altLang="en-US" sz="800" smtClean="0">
                <a:effectLst/>
              </a:rPr>
              <a:pPr lvl="0" algn="ctr">
                <a:spcBef>
                  <a:spcPct val="0"/>
                </a:spcBef>
                <a:spcAft>
                  <a:spcPct val="0"/>
                </a:spcAft>
              </a:pPr>
              <a:t>2028E</a:t>
            </a:fld>
            <a:endParaRPr lang="en-SG" sz="800"/>
          </a:p>
        </p:txBody>
      </p:sp>
      <p:sp>
        <p:nvSpPr>
          <p:cNvPr id="177" name="Rectangle 176">
            <a:extLst>
              <a:ext uri="{FF2B5EF4-FFF2-40B4-BE49-F238E27FC236}">
                <a16:creationId xmlns:a16="http://schemas.microsoft.com/office/drawing/2014/main" id="{86A46073-72CC-D7D0-3E03-385E110C5E88}"/>
              </a:ext>
            </a:extLst>
          </p:cNvPr>
          <p:cNvSpPr/>
          <p:nvPr>
            <p:custDataLst>
              <p:tags r:id="rId9"/>
            </p:custDataLst>
          </p:nvPr>
        </p:nvSpPr>
        <p:spPr bwMode="auto">
          <a:xfrm>
            <a:off x="2717800" y="4083050"/>
            <a:ext cx="160338" cy="120650"/>
          </a:xfrm>
          <a:prstGeom prst="rect">
            <a:avLst/>
          </a:prstGeom>
          <a:solidFill>
            <a:srgbClr val="81B3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78" name="Rectangle 177">
            <a:extLst>
              <a:ext uri="{FF2B5EF4-FFF2-40B4-BE49-F238E27FC236}">
                <a16:creationId xmlns:a16="http://schemas.microsoft.com/office/drawing/2014/main" id="{933E1242-01E7-F5DE-AFE3-C9D03D9AE29D}"/>
              </a:ext>
            </a:extLst>
          </p:cNvPr>
          <p:cNvSpPr/>
          <p:nvPr>
            <p:custDataLst>
              <p:tags r:id="rId10"/>
            </p:custDataLst>
          </p:nvPr>
        </p:nvSpPr>
        <p:spPr bwMode="auto">
          <a:xfrm>
            <a:off x="3568700" y="4083050"/>
            <a:ext cx="160338" cy="120650"/>
          </a:xfrm>
          <a:prstGeom prst="rect">
            <a:avLst/>
          </a:prstGeom>
          <a:solidFill>
            <a:srgbClr val="D7D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79" name="Rectangle 178">
            <a:extLst>
              <a:ext uri="{FF2B5EF4-FFF2-40B4-BE49-F238E27FC236}">
                <a16:creationId xmlns:a16="http://schemas.microsoft.com/office/drawing/2014/main" id="{F8DB4160-35BD-5102-0823-5CD219F7B6BB}"/>
              </a:ext>
            </a:extLst>
          </p:cNvPr>
          <p:cNvSpPr/>
          <p:nvPr>
            <p:custDataLst>
              <p:tags r:id="rId11"/>
            </p:custDataLst>
          </p:nvPr>
        </p:nvSpPr>
        <p:spPr bwMode="auto">
          <a:xfrm>
            <a:off x="4365625" y="4083050"/>
            <a:ext cx="160338" cy="120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000">
              <a:latin typeface="Open Sans" panose="020B0606030504020204" pitchFamily="34" charset="0"/>
              <a:ea typeface="Open Sans" panose="020B0606030504020204" pitchFamily="34" charset="0"/>
              <a:cs typeface="Open Sans" panose="020B0606030504020204" pitchFamily="34" charset="0"/>
            </a:endParaRPr>
          </a:p>
        </p:txBody>
      </p:sp>
      <p:sp>
        <p:nvSpPr>
          <p:cNvPr id="139" name="Text Placeholder 2">
            <a:extLst>
              <a:ext uri="{FF2B5EF4-FFF2-40B4-BE49-F238E27FC236}">
                <a16:creationId xmlns:a16="http://schemas.microsoft.com/office/drawing/2014/main" id="{B44596AE-0F31-DC2B-F098-C0FDDFF437F7}"/>
              </a:ext>
            </a:extLst>
          </p:cNvPr>
          <p:cNvSpPr>
            <a:spLocks/>
          </p:cNvSpPr>
          <p:nvPr>
            <p:custDataLst>
              <p:tags r:id="rId12"/>
            </p:custDataLst>
          </p:nvPr>
        </p:nvSpPr>
        <p:spPr bwMode="auto">
          <a:xfrm>
            <a:off x="2928938" y="4068763"/>
            <a:ext cx="5381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94CF29B9-9F55-4ED5-9B34-863031803AA1}" type="datetime'''''B''''''''''''''''''a''s''e ''''''''Ca''''''se'''''">
              <a:rPr lang="en-SG" altLang="en-US" sz="900" smtClean="0">
                <a:effectLst/>
              </a:rPr>
              <a:pPr lvl="0">
                <a:spcBef>
                  <a:spcPct val="0"/>
                </a:spcBef>
                <a:spcAft>
                  <a:spcPct val="0"/>
                </a:spcAft>
              </a:pPr>
              <a:t>Base Case</a:t>
            </a:fld>
            <a:endParaRPr lang="en-SG" sz="900"/>
          </a:p>
        </p:txBody>
      </p:sp>
      <p:sp>
        <p:nvSpPr>
          <p:cNvPr id="138" name="Text Placeholder 2">
            <a:extLst>
              <a:ext uri="{FF2B5EF4-FFF2-40B4-BE49-F238E27FC236}">
                <a16:creationId xmlns:a16="http://schemas.microsoft.com/office/drawing/2014/main" id="{DD0BB740-E207-84EC-7D1A-E1B0C246DA1F}"/>
              </a:ext>
            </a:extLst>
          </p:cNvPr>
          <p:cNvSpPr>
            <a:spLocks/>
          </p:cNvSpPr>
          <p:nvPr>
            <p:custDataLst>
              <p:tags r:id="rId13"/>
            </p:custDataLst>
          </p:nvPr>
        </p:nvSpPr>
        <p:spPr bwMode="auto">
          <a:xfrm>
            <a:off x="3779838" y="4068763"/>
            <a:ext cx="484188"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A5BEF2BC-1146-4FFD-AD46-336FF215A627}" type="datetime'''''B''''''ul''''l'''''''' ''''''''''''''C''''ase'''''''''">
              <a:rPr lang="en-SG" altLang="en-US" sz="900" smtClean="0">
                <a:effectLst/>
              </a:rPr>
              <a:pPr lvl="0">
                <a:spcBef>
                  <a:spcPct val="0"/>
                </a:spcBef>
                <a:spcAft>
                  <a:spcPct val="0"/>
                </a:spcAft>
              </a:pPr>
              <a:t>Bull Case</a:t>
            </a:fld>
            <a:endParaRPr lang="en-SG" sz="900"/>
          </a:p>
        </p:txBody>
      </p:sp>
      <p:sp>
        <p:nvSpPr>
          <p:cNvPr id="137" name="Text Placeholder 2">
            <a:extLst>
              <a:ext uri="{FF2B5EF4-FFF2-40B4-BE49-F238E27FC236}">
                <a16:creationId xmlns:a16="http://schemas.microsoft.com/office/drawing/2014/main" id="{925DB8E9-BBDE-34B7-57AC-A43DB69C0325}"/>
              </a:ext>
            </a:extLst>
          </p:cNvPr>
          <p:cNvSpPr>
            <a:spLocks/>
          </p:cNvSpPr>
          <p:nvPr>
            <p:custDataLst>
              <p:tags r:id="rId14"/>
            </p:custDataLst>
          </p:nvPr>
        </p:nvSpPr>
        <p:spPr bwMode="auto">
          <a:xfrm>
            <a:off x="4576763" y="4068763"/>
            <a:ext cx="5302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spcBef>
                <a:spcPct val="0"/>
              </a:spcBef>
              <a:spcAft>
                <a:spcPct val="0"/>
              </a:spcAft>
            </a:pPr>
            <a:fld id="{81C41744-BF14-4EC7-96A7-F5EB6C1017B7}" type="datetime'''''''''''''''B''''''''ea''''''r ''C''''''''''''as''e'">
              <a:rPr lang="en-SG" altLang="en-US" sz="900" smtClean="0">
                <a:effectLst/>
              </a:rPr>
              <a:pPr lvl="0">
                <a:spcBef>
                  <a:spcPct val="0"/>
                </a:spcBef>
                <a:spcAft>
                  <a:spcPct val="0"/>
                </a:spcAft>
              </a:pPr>
              <a:t>Bear Case</a:t>
            </a:fld>
            <a:endParaRPr lang="en-SG" sz="900"/>
          </a:p>
        </p:txBody>
      </p:sp>
      <p:graphicFrame>
        <p:nvGraphicFramePr>
          <p:cNvPr id="271" name="Chart 270">
            <a:extLst>
              <a:ext uri="{FF2B5EF4-FFF2-40B4-BE49-F238E27FC236}">
                <a16:creationId xmlns:a16="http://schemas.microsoft.com/office/drawing/2014/main" id="{86241F77-284A-25F6-0B01-E244F090126B}"/>
              </a:ext>
            </a:extLst>
          </p:cNvPr>
          <p:cNvGraphicFramePr/>
          <p:nvPr>
            <p:custDataLst>
              <p:tags r:id="rId15"/>
            </p:custDataLst>
            <p:extLst>
              <p:ext uri="{D42A27DB-BD31-4B8C-83A1-F6EECF244321}">
                <p14:modId xmlns:p14="http://schemas.microsoft.com/office/powerpoint/2010/main" val="2991522580"/>
              </p:ext>
            </p:extLst>
          </p:nvPr>
        </p:nvGraphicFramePr>
        <p:xfrm>
          <a:off x="1000125" y="5122863"/>
          <a:ext cx="4259263" cy="668337"/>
        </p:xfrm>
        <a:graphic>
          <a:graphicData uri="http://schemas.openxmlformats.org/drawingml/2006/chart">
            <c:chart xmlns:c="http://schemas.openxmlformats.org/drawingml/2006/chart" xmlns:r="http://schemas.openxmlformats.org/officeDocument/2006/relationships" r:id="rId39"/>
          </a:graphicData>
        </a:graphic>
      </p:graphicFrame>
      <p:sp>
        <p:nvSpPr>
          <p:cNvPr id="225" name="Text Placeholder 2">
            <a:extLst>
              <a:ext uri="{FF2B5EF4-FFF2-40B4-BE49-F238E27FC236}">
                <a16:creationId xmlns:a16="http://schemas.microsoft.com/office/drawing/2014/main" id="{DB6A88F5-5D76-8FE9-114F-69DC769665C0}"/>
              </a:ext>
            </a:extLst>
          </p:cNvPr>
          <p:cNvSpPr>
            <a:spLocks/>
          </p:cNvSpPr>
          <p:nvPr>
            <p:custDataLst>
              <p:tags r:id="rId16"/>
            </p:custDataLst>
          </p:nvPr>
        </p:nvSpPr>
        <p:spPr bwMode="auto">
          <a:xfrm>
            <a:off x="1336675" y="5741988"/>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E8DA814-B337-4A97-AC14-8FA350A67FC0}" type="datetime'''2''''0''''''''''''''''''2''4A'''''''''''''''''''''''''''''">
              <a:rPr lang="en-SG" altLang="en-US" sz="800" smtClean="0"/>
              <a:pPr lvl="0" algn="ctr">
                <a:spcBef>
                  <a:spcPct val="0"/>
                </a:spcBef>
                <a:spcAft>
                  <a:spcPct val="0"/>
                </a:spcAft>
              </a:pPr>
              <a:t>2024A</a:t>
            </a:fld>
            <a:endParaRPr lang="en-SG" sz="800"/>
          </a:p>
        </p:txBody>
      </p:sp>
      <p:sp>
        <p:nvSpPr>
          <p:cNvPr id="226" name="Text Placeholder 2">
            <a:extLst>
              <a:ext uri="{FF2B5EF4-FFF2-40B4-BE49-F238E27FC236}">
                <a16:creationId xmlns:a16="http://schemas.microsoft.com/office/drawing/2014/main" id="{55323F6A-49A3-56F9-53D3-37313AB91023}"/>
              </a:ext>
            </a:extLst>
          </p:cNvPr>
          <p:cNvSpPr>
            <a:spLocks/>
          </p:cNvSpPr>
          <p:nvPr>
            <p:custDataLst>
              <p:tags r:id="rId17"/>
            </p:custDataLst>
          </p:nvPr>
        </p:nvSpPr>
        <p:spPr bwMode="auto">
          <a:xfrm>
            <a:off x="2159000"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B300C76-004D-4636-B0AB-C9E4026C9D96}" type="datetime'''''''''''''''''''''''2''''''''''0''''''''''''''2''''''''''5E'">
              <a:rPr lang="en-SG" altLang="en-US" sz="800" smtClean="0"/>
              <a:pPr lvl="0" algn="ctr">
                <a:spcBef>
                  <a:spcPct val="0"/>
                </a:spcBef>
                <a:spcAft>
                  <a:spcPct val="0"/>
                </a:spcAft>
              </a:pPr>
              <a:t>2025E</a:t>
            </a:fld>
            <a:endParaRPr lang="en-SG" sz="800"/>
          </a:p>
        </p:txBody>
      </p:sp>
      <p:sp>
        <p:nvSpPr>
          <p:cNvPr id="227" name="Text Placeholder 2">
            <a:extLst>
              <a:ext uri="{FF2B5EF4-FFF2-40B4-BE49-F238E27FC236}">
                <a16:creationId xmlns:a16="http://schemas.microsoft.com/office/drawing/2014/main" id="{1D108CFC-95EC-1110-C5DC-B0A4861247D5}"/>
              </a:ext>
            </a:extLst>
          </p:cNvPr>
          <p:cNvSpPr>
            <a:spLocks/>
          </p:cNvSpPr>
          <p:nvPr>
            <p:custDataLst>
              <p:tags r:id="rId18"/>
            </p:custDataLst>
          </p:nvPr>
        </p:nvSpPr>
        <p:spPr bwMode="auto">
          <a:xfrm>
            <a:off x="297656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98DBE0C-4975-400E-89EC-1333D2D78AFE}" type="datetime'''''''''''''2''''''''''''0''''''''''''2''''''''''''6E'''''''''">
              <a:rPr lang="en-SG" altLang="en-US" sz="800" smtClean="0"/>
              <a:pPr lvl="0" algn="ctr">
                <a:spcBef>
                  <a:spcPct val="0"/>
                </a:spcBef>
                <a:spcAft>
                  <a:spcPct val="0"/>
                </a:spcAft>
              </a:pPr>
              <a:t>2026E</a:t>
            </a:fld>
            <a:endParaRPr lang="en-SG" sz="800"/>
          </a:p>
        </p:txBody>
      </p:sp>
      <p:sp>
        <p:nvSpPr>
          <p:cNvPr id="228" name="Text Placeholder 2">
            <a:extLst>
              <a:ext uri="{FF2B5EF4-FFF2-40B4-BE49-F238E27FC236}">
                <a16:creationId xmlns:a16="http://schemas.microsoft.com/office/drawing/2014/main" id="{21382BFF-4E94-BB8E-28B0-61635E45F159}"/>
              </a:ext>
            </a:extLst>
          </p:cNvPr>
          <p:cNvSpPr>
            <a:spLocks/>
          </p:cNvSpPr>
          <p:nvPr>
            <p:custDataLst>
              <p:tags r:id="rId19"/>
            </p:custDataLst>
          </p:nvPr>
        </p:nvSpPr>
        <p:spPr bwMode="auto">
          <a:xfrm>
            <a:off x="379571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84512B0-EF2C-446F-8D06-0AD43AF5C544}" type="datetime'2''''''''''''''''''''''''''''''''''''0''2''7''''E'''">
              <a:rPr lang="en-SG" altLang="en-US" sz="800" smtClean="0"/>
              <a:pPr lvl="0" algn="ctr">
                <a:spcBef>
                  <a:spcPct val="0"/>
                </a:spcBef>
                <a:spcAft>
                  <a:spcPct val="0"/>
                </a:spcAft>
              </a:pPr>
              <a:t>2027E</a:t>
            </a:fld>
            <a:endParaRPr lang="en-SG" sz="800"/>
          </a:p>
        </p:txBody>
      </p:sp>
      <p:sp>
        <p:nvSpPr>
          <p:cNvPr id="229" name="Text Placeholder 2">
            <a:extLst>
              <a:ext uri="{FF2B5EF4-FFF2-40B4-BE49-F238E27FC236}">
                <a16:creationId xmlns:a16="http://schemas.microsoft.com/office/drawing/2014/main" id="{B913648C-7FC9-CF2D-CC76-C9C8DC0F9B53}"/>
              </a:ext>
            </a:extLst>
          </p:cNvPr>
          <p:cNvSpPr>
            <a:spLocks/>
          </p:cNvSpPr>
          <p:nvPr>
            <p:custDataLst>
              <p:tags r:id="rId20"/>
            </p:custDataLst>
          </p:nvPr>
        </p:nvSpPr>
        <p:spPr bwMode="auto">
          <a:xfrm>
            <a:off x="4614863" y="5741988"/>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98D027E1-1EA7-48B4-A428-AEA59D019FCB}" type="datetime'''''''''''2''''''''''''''''02''''''''''''''''''''''8''''''''E'">
              <a:rPr lang="en-SG" altLang="en-US" sz="800" smtClean="0"/>
              <a:pPr lvl="0" algn="ctr">
                <a:spcBef>
                  <a:spcPct val="0"/>
                </a:spcBef>
                <a:spcAft>
                  <a:spcPct val="0"/>
                </a:spcAft>
              </a:pPr>
              <a:t>2028E</a:t>
            </a:fld>
            <a:endParaRPr lang="en-SG" sz="800"/>
          </a:p>
        </p:txBody>
      </p:sp>
      <p:graphicFrame>
        <p:nvGraphicFramePr>
          <p:cNvPr id="273" name="Chart 272">
            <a:extLst>
              <a:ext uri="{FF2B5EF4-FFF2-40B4-BE49-F238E27FC236}">
                <a16:creationId xmlns:a16="http://schemas.microsoft.com/office/drawing/2014/main" id="{7878E9CB-B1A6-9CFF-2B2F-53E9886321BC}"/>
              </a:ext>
            </a:extLst>
          </p:cNvPr>
          <p:cNvGraphicFramePr/>
          <p:nvPr>
            <p:custDataLst>
              <p:tags r:id="rId21"/>
            </p:custDataLst>
            <p:extLst>
              <p:ext uri="{D42A27DB-BD31-4B8C-83A1-F6EECF244321}">
                <p14:modId xmlns:p14="http://schemas.microsoft.com/office/powerpoint/2010/main" val="413612600"/>
              </p:ext>
            </p:extLst>
          </p:nvPr>
        </p:nvGraphicFramePr>
        <p:xfrm>
          <a:off x="1000125" y="6002338"/>
          <a:ext cx="4259263" cy="657225"/>
        </p:xfrm>
        <a:graphic>
          <a:graphicData uri="http://schemas.openxmlformats.org/drawingml/2006/chart">
            <c:chart xmlns:c="http://schemas.openxmlformats.org/drawingml/2006/chart" xmlns:r="http://schemas.openxmlformats.org/officeDocument/2006/relationships" r:id="rId40"/>
          </a:graphicData>
        </a:graphic>
      </p:graphicFrame>
      <p:sp>
        <p:nvSpPr>
          <p:cNvPr id="241" name="Text Placeholder 2">
            <a:extLst>
              <a:ext uri="{FF2B5EF4-FFF2-40B4-BE49-F238E27FC236}">
                <a16:creationId xmlns:a16="http://schemas.microsoft.com/office/drawing/2014/main" id="{8998581B-99C6-4A61-DCB7-1FE1CD736F01}"/>
              </a:ext>
            </a:extLst>
          </p:cNvPr>
          <p:cNvSpPr>
            <a:spLocks/>
          </p:cNvSpPr>
          <p:nvPr>
            <p:custDataLst>
              <p:tags r:id="rId22"/>
            </p:custDataLst>
          </p:nvPr>
        </p:nvSpPr>
        <p:spPr bwMode="auto">
          <a:xfrm>
            <a:off x="1336675" y="6610350"/>
            <a:ext cx="312738"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0E338B1A-6486-4222-817C-74FD11B64725}" type="datetime'''2''''0''''''''''''''''2''''''''''''''4A'''''''''''''''">
              <a:rPr lang="en-SG" altLang="en-US" sz="800" smtClean="0"/>
              <a:pPr lvl="0" algn="ctr">
                <a:spcBef>
                  <a:spcPct val="0"/>
                </a:spcBef>
                <a:spcAft>
                  <a:spcPct val="0"/>
                </a:spcAft>
              </a:pPr>
              <a:t>2024A</a:t>
            </a:fld>
            <a:endParaRPr lang="en-SG" sz="800"/>
          </a:p>
        </p:txBody>
      </p:sp>
      <p:sp>
        <p:nvSpPr>
          <p:cNvPr id="242" name="Text Placeholder 2">
            <a:extLst>
              <a:ext uri="{FF2B5EF4-FFF2-40B4-BE49-F238E27FC236}">
                <a16:creationId xmlns:a16="http://schemas.microsoft.com/office/drawing/2014/main" id="{EF8F7C5B-9805-CCD6-5193-0AD16A6D6ECF}"/>
              </a:ext>
            </a:extLst>
          </p:cNvPr>
          <p:cNvSpPr>
            <a:spLocks/>
          </p:cNvSpPr>
          <p:nvPr>
            <p:custDataLst>
              <p:tags r:id="rId23"/>
            </p:custDataLst>
          </p:nvPr>
        </p:nvSpPr>
        <p:spPr bwMode="auto">
          <a:xfrm>
            <a:off x="2159000"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D9F91BA1-4EEC-4C84-B46F-F9DB361CEAAB}" type="datetime'''''''''''''2''0''''''''''''''2''''''5E'''''''''''">
              <a:rPr lang="en-SG" altLang="en-US" sz="800" smtClean="0"/>
              <a:pPr lvl="0" algn="ctr">
                <a:spcBef>
                  <a:spcPct val="0"/>
                </a:spcBef>
                <a:spcAft>
                  <a:spcPct val="0"/>
                </a:spcAft>
              </a:pPr>
              <a:t>2025E</a:t>
            </a:fld>
            <a:endParaRPr lang="en-SG" sz="800"/>
          </a:p>
        </p:txBody>
      </p:sp>
      <p:sp>
        <p:nvSpPr>
          <p:cNvPr id="243" name="Text Placeholder 2">
            <a:extLst>
              <a:ext uri="{FF2B5EF4-FFF2-40B4-BE49-F238E27FC236}">
                <a16:creationId xmlns:a16="http://schemas.microsoft.com/office/drawing/2014/main" id="{14E29F7E-8769-7405-195E-4747851B6A5D}"/>
              </a:ext>
            </a:extLst>
          </p:cNvPr>
          <p:cNvSpPr>
            <a:spLocks/>
          </p:cNvSpPr>
          <p:nvPr>
            <p:custDataLst>
              <p:tags r:id="rId24"/>
            </p:custDataLst>
          </p:nvPr>
        </p:nvSpPr>
        <p:spPr bwMode="auto">
          <a:xfrm>
            <a:off x="297656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CD446684-C985-4A58-A7CE-2A908ADA0B19}" type="datetime'''''''''''''2''0''''''''''2''''''''''''''6''''''E'''''''''">
              <a:rPr lang="en-SG" altLang="en-US" sz="800" smtClean="0"/>
              <a:pPr lvl="0" algn="ctr">
                <a:spcBef>
                  <a:spcPct val="0"/>
                </a:spcBef>
                <a:spcAft>
                  <a:spcPct val="0"/>
                </a:spcAft>
              </a:pPr>
              <a:t>2026E</a:t>
            </a:fld>
            <a:endParaRPr lang="en-SG" sz="800"/>
          </a:p>
        </p:txBody>
      </p:sp>
      <p:sp>
        <p:nvSpPr>
          <p:cNvPr id="244" name="Text Placeholder 2">
            <a:extLst>
              <a:ext uri="{FF2B5EF4-FFF2-40B4-BE49-F238E27FC236}">
                <a16:creationId xmlns:a16="http://schemas.microsoft.com/office/drawing/2014/main" id="{5F41ECE9-E93D-6B0D-70C4-6216B6118A26}"/>
              </a:ext>
            </a:extLst>
          </p:cNvPr>
          <p:cNvSpPr>
            <a:spLocks/>
          </p:cNvSpPr>
          <p:nvPr>
            <p:custDataLst>
              <p:tags r:id="rId25"/>
            </p:custDataLst>
          </p:nvPr>
        </p:nvSpPr>
        <p:spPr bwMode="auto">
          <a:xfrm>
            <a:off x="379571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244582A7-4D57-47EA-9C9D-0C0BBD3C4FD1}" type="datetime'''''''''''''2''''0''''''2''''''''''''''''7E'''''''''''''">
              <a:rPr lang="en-SG" altLang="en-US" sz="800" smtClean="0"/>
              <a:pPr lvl="0" algn="ctr">
                <a:spcBef>
                  <a:spcPct val="0"/>
                </a:spcBef>
                <a:spcAft>
                  <a:spcPct val="0"/>
                </a:spcAft>
              </a:pPr>
              <a:t>2027E</a:t>
            </a:fld>
            <a:endParaRPr lang="en-SG" sz="800"/>
          </a:p>
        </p:txBody>
      </p:sp>
      <p:sp>
        <p:nvSpPr>
          <p:cNvPr id="245" name="Text Placeholder 2">
            <a:extLst>
              <a:ext uri="{FF2B5EF4-FFF2-40B4-BE49-F238E27FC236}">
                <a16:creationId xmlns:a16="http://schemas.microsoft.com/office/drawing/2014/main" id="{451EAE44-5471-1B53-34FF-B1EA2FBF9878}"/>
              </a:ext>
            </a:extLst>
          </p:cNvPr>
          <p:cNvSpPr>
            <a:spLocks/>
          </p:cNvSpPr>
          <p:nvPr>
            <p:custDataLst>
              <p:tags r:id="rId26"/>
            </p:custDataLst>
          </p:nvPr>
        </p:nvSpPr>
        <p:spPr bwMode="auto">
          <a:xfrm>
            <a:off x="4614863" y="6610350"/>
            <a:ext cx="304800" cy="1333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oAutofit/>
          </a:bodyPr>
          <a:lstStyle>
            <a:lvl1pPr marL="0" indent="0" algn="l" defTabSz="1005840" rtl="0" eaLnBrk="1" latinLnBrk="0" hangingPunct="1">
              <a:lnSpc>
                <a:spcPct val="110000"/>
              </a:lnSpc>
              <a:spcBef>
                <a:spcPts val="1200"/>
              </a:spcBef>
              <a:buFont typeface="Arial" panose="020B0604020202020204" pitchFamily="34" charset="0"/>
              <a:buNone/>
              <a:defRPr sz="1200" kern="1200">
                <a:solidFill>
                  <a:schemeClr val="tx1"/>
                </a:solidFill>
                <a:latin typeface="+mn-lt"/>
                <a:ea typeface="Open Sans" panose="020B0606030504020204" pitchFamily="34" charset="0"/>
                <a:cs typeface="Open Sans" panose="020B0606030504020204" pitchFamily="34" charset="0"/>
              </a:defRPr>
            </a:lvl1pPr>
            <a:lvl2pPr marL="0" indent="0" algn="l" defTabSz="1005840" rtl="0" eaLnBrk="1" latinLnBrk="0" hangingPunct="1">
              <a:lnSpc>
                <a:spcPct val="110000"/>
              </a:lnSpc>
              <a:spcBef>
                <a:spcPts val="600"/>
              </a:spcBef>
              <a:spcAft>
                <a:spcPts val="600"/>
              </a:spcAft>
              <a:buFont typeface="Arial" panose="020B0604020202020204" pitchFamily="34" charset="0"/>
              <a:buNone/>
              <a:defRPr sz="1200" b="1" kern="1200">
                <a:solidFill>
                  <a:schemeClr val="accent1"/>
                </a:solidFill>
                <a:latin typeface="+mj-lt"/>
                <a:ea typeface="Open Sans" panose="020B0606030504020204" pitchFamily="34" charset="0"/>
                <a:cs typeface="Open Sans" panose="020B0606030504020204" pitchFamily="34" charset="0"/>
              </a:defRPr>
            </a:lvl2pPr>
            <a:lvl3pPr marL="215900" indent="-215900" algn="l" defTabSz="1005840" rtl="0" eaLnBrk="1" latinLnBrk="0" hangingPunct="1">
              <a:lnSpc>
                <a:spcPct val="110000"/>
              </a:lnSpc>
              <a:spcBef>
                <a:spcPts val="600"/>
              </a:spcBef>
              <a:spcAft>
                <a:spcPts val="0"/>
              </a:spcAft>
              <a:buClr>
                <a:schemeClr val="accent1"/>
              </a:buClr>
              <a:buFont typeface="Wingdings" panose="05000000000000000000" pitchFamily="2" charset="2"/>
              <a:buChar char="§"/>
              <a:defRPr sz="1200" kern="1200">
                <a:solidFill>
                  <a:schemeClr val="tx1"/>
                </a:solidFill>
                <a:latin typeface="+mn-lt"/>
                <a:ea typeface="Open Sans" panose="020B0606030504020204" pitchFamily="34" charset="0"/>
                <a:cs typeface="Open Sans" panose="020B0606030504020204" pitchFamily="34" charset="0"/>
              </a:defRPr>
            </a:lvl3pPr>
            <a:lvl4pPr marL="432000" indent="-216000" algn="l" defTabSz="1005840" rtl="0" eaLnBrk="1" latinLnBrk="0" hangingPunct="1">
              <a:lnSpc>
                <a:spcPct val="110000"/>
              </a:lnSpc>
              <a:spcBef>
                <a:spcPts val="600"/>
              </a:spcBef>
              <a:spcAft>
                <a:spcPts val="0"/>
              </a:spcAft>
              <a:buClr>
                <a:schemeClr val="accent1"/>
              </a:buClr>
              <a:buFont typeface="Arial" panose="020B0604020202020204" pitchFamily="34" charset="0"/>
              <a:buChar char="•"/>
              <a:defRPr sz="1200" kern="1200">
                <a:solidFill>
                  <a:schemeClr val="tx1"/>
                </a:solidFill>
                <a:latin typeface="+mn-lt"/>
                <a:ea typeface="Open Sans" panose="020B0606030504020204" pitchFamily="34" charset="0"/>
                <a:cs typeface="Open Sans" panose="020B0606030504020204" pitchFamily="34" charset="0"/>
              </a:defRPr>
            </a:lvl4pPr>
            <a:lvl5pPr marL="540000" indent="-216000" algn="l" defTabSz="1005840" rtl="0" eaLnBrk="1" latinLnBrk="0" hangingPunct="1">
              <a:lnSpc>
                <a:spcPct val="110000"/>
              </a:lnSpc>
              <a:spcBef>
                <a:spcPts val="1200"/>
              </a:spcBef>
              <a:spcAft>
                <a:spcPts val="0"/>
              </a:spcAft>
              <a:buClr>
                <a:schemeClr val="accent1"/>
              </a:buClr>
              <a:buFont typeface="Open Sans" panose="020B0606030504020204" pitchFamily="34" charset="0"/>
              <a:buChar char="–"/>
              <a:defRPr sz="1200" kern="1200">
                <a:solidFill>
                  <a:srgbClr val="202020"/>
                </a:solidFill>
                <a:latin typeface="+mn-lt"/>
                <a:ea typeface="Open Sans" panose="020B0606030504020204" pitchFamily="34" charset="0"/>
                <a:cs typeface="Open Sans" panose="020B0606030504020204" pitchFamily="34" charset="0"/>
              </a:defRPr>
            </a:lvl5pPr>
            <a:lvl6pPr marL="0" indent="0" algn="l" defTabSz="1005840" rtl="0" eaLnBrk="1" latinLnBrk="0" hangingPunct="1">
              <a:lnSpc>
                <a:spcPct val="110000"/>
              </a:lnSpc>
              <a:spcBef>
                <a:spcPts val="600"/>
              </a:spcBef>
              <a:spcAft>
                <a:spcPts val="0"/>
              </a:spcAft>
              <a:buClr>
                <a:schemeClr val="accent1"/>
              </a:buClr>
              <a:buFontTx/>
              <a:buNone/>
              <a:defRPr sz="1200" b="0" kern="1200" cap="none">
                <a:solidFill>
                  <a:schemeClr val="tx1"/>
                </a:solidFill>
                <a:latin typeface="+mn-lt"/>
                <a:ea typeface="+mn-ea"/>
                <a:cs typeface="+mn-cs"/>
              </a:defRPr>
            </a:lvl6pPr>
            <a:lvl7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7pPr>
            <a:lvl8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baseline="0">
                <a:solidFill>
                  <a:schemeClr val="tx1"/>
                </a:solidFill>
                <a:latin typeface="+mn-lt"/>
                <a:ea typeface="+mn-ea"/>
                <a:cs typeface="+mn-cs"/>
              </a:defRPr>
            </a:lvl8pPr>
            <a:lvl9pPr marL="0" indent="0" algn="l" defTabSz="1005840" rtl="0" eaLnBrk="1" latinLnBrk="0" hangingPunct="1">
              <a:lnSpc>
                <a:spcPct val="110000"/>
              </a:lnSpc>
              <a:spcBef>
                <a:spcPts val="600"/>
              </a:spcBef>
              <a:spcAft>
                <a:spcPts val="0"/>
              </a:spcAft>
              <a:buClr>
                <a:schemeClr val="accent1"/>
              </a:buClr>
              <a:buFont typeface="Wingdings" panose="05000000000000000000" pitchFamily="2" charset="2"/>
              <a:buNone/>
              <a:defRPr sz="1200" b="0" kern="1200" cap="none">
                <a:solidFill>
                  <a:schemeClr val="tx1"/>
                </a:solidFill>
                <a:latin typeface="+mn-lt"/>
                <a:ea typeface="+mn-ea"/>
                <a:cs typeface="+mn-cs"/>
              </a:defRPr>
            </a:lvl9pPr>
          </a:lstStyle>
          <a:p>
            <a:pPr lvl="0" algn="ctr">
              <a:spcBef>
                <a:spcPct val="0"/>
              </a:spcBef>
              <a:spcAft>
                <a:spcPct val="0"/>
              </a:spcAft>
            </a:pPr>
            <a:fld id="{F95FDE18-ED9D-4D6B-B4EE-4BC20FCCD62C}" type="datetime'''''''''''''''''''2''''''''''''''''''0''2''8E'''">
              <a:rPr lang="en-SG" altLang="en-US" sz="800" smtClean="0"/>
              <a:pPr lvl="0" algn="ctr">
                <a:spcBef>
                  <a:spcPct val="0"/>
                </a:spcBef>
                <a:spcAft>
                  <a:spcPct val="0"/>
                </a:spcAft>
              </a:pPr>
              <a:t>2028E</a:t>
            </a:fld>
            <a:endParaRPr lang="en-SG" sz="800"/>
          </a:p>
        </p:txBody>
      </p:sp>
    </p:spTree>
    <p:custDataLst>
      <p:custData r:id="rId1"/>
    </p:custDataLst>
    <p:extLst>
      <p:ext uri="{BB962C8B-B14F-4D97-AF65-F5344CB8AC3E}">
        <p14:creationId xmlns:p14="http://schemas.microsoft.com/office/powerpoint/2010/main" val="1354040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IAAAAAAAAAAwAAAAMAAAAA/////wQAPwwAAAAAAAAAAAAAIAD///////////////8AAAD///////////////8DAAAAAwD///////8DAAAAAgD///////////////////////////////////////////////////////////////////////////////////////////////////////////////////////////////////////////////////////////////////////////////////////////////////////////////////////////////////////////////////////////////////////////////////////////////////////////////////////////////////////////////////////////////////////////////////////////////////////////////////////////////////////////////////////////////////////////////////////////////8BACAA////////////////AAAO////////AwAAAAIA////////////////////////////////////////////////////////////////////////////////////////////////////////////////////////////////////////////////////////////////////////////////////////////////////////////////////////////////////////////////////////////////////////////////////////////////////////////////////////////////////////////////////////////////////////////////////////////////////////////////////////////////////////////////////////////////////////////////////////////////////////////////////////AgACAP///////wQAAAACABAACwB8P218/OJJjwaOzPw0fKgFAAAAAAADAAAAAwADAAAAAQADAAAAAAD///////8DAAEA////////BAAAAAMAEAALU5nlXEMJx0Ss51WqUchlhA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AMAAAAAAAAAAAAACAB////////////////AAAA////////////////BAAAAAMA////////BAAAAAMA////////////////////////////////////////////////////////////////////////////////////////////////////////////////////////////////////////////////////////////////////////////////////////////////////////////////////////////////////////////////////////////////////////////////////////////////////////////////////////////////////////////////////////////////////////////////////////////////////////////////////////////////////////////////////////////////////////////////////////////////AQAgAf///////////////wAADv///////wQAAAACAP///////////////////////////////////////////////////////////////////////////////////////////////////////////////////////////////////////////////////////////////////////////////////////////////////////////////////////////////////////////////////////////////////////////////////////////////////////////////////////////////////////////////////////////////////////////////////////////////////////////////////////////////////////////////////////////////////////////////////////////////////////////////////////wIAAQEDAAAAAgD///////8aAAZMaW5rZWRTaGFwZXNEYXRhUHJvcGVydHlfMAUAAAAAAAQAAAADAAQAAAABAAMAAgEDAAAAAwD///////8lAAZMaW5rZWRTaGFwZVByZXNlbnRhdGlvblNldHRpbmdzRGF0YV8wBQAAAAEABAAAAAAABAAAAA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AB8P218/OJJjwaOzPw0fKgDRGF0YQAbAAAABExpbmtlZFNoYXBlRGF0YQAFAAAAAAACTmFtZQAZAAAATGlua2VkU2hhcGVzRGF0YVByb3BlcnR5ABBWZXJzaW9uAAAAAAAJTGFzdFdyaXRlAIu0hdF2AQAAAAEA/////50AnQAAAAVfaWQAEAAAAARTmeVcQwnHRKznVapRyGWEA0RhdGEAKgAAAAhQcmVzZW50YXRpb25TY2FubmVkRm9yTGlua2VkU2hhcGVzAAEAAk5hbWUAJAAAAExpbmtlZFNoYXBlUHJlc2VudGF0aW9uU2V0dGluZ3NEYXRhABBWZXJzaW9uAAAAAAAJTGFzdFdyaXRlAKm0hdF2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 name="UNDO_REDO_REVISION" val="15"/>
  <p:tag name="MIO_PRESENTATION_LANGUAGE" val="1033"/>
  <p:tag name="THINKCELLUNDODONOTDELETE" val="0"/>
  <p:tag name="THINKCELLPRESENTATIONDONOTDELETE" val="&lt;?xml version=&quot;1.0&quot; encoding=&quot;UTF-16&quot; standalone=&quot;yes&quot;?&gt;&lt;root reqver=&quot;32687&quot;&gt;&lt;version val=&quot;38522&quot;/&gt;&lt;CPresentation id=&quot;1&quot;&gt;&lt;m_precDefaultOrdinal&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Ordinal&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2&quot;&gt;&lt;elem m_fUsage=&quot;1.89999999999999991118E+00&quot;&gt;&lt;m_msothmcolidx val=&quot;0&quot;/&gt;&lt;m_rgb r=&quot;81&quot; g=&quot;B3&quot; b=&quot;F5&quot;/&gt;&lt;/elem&gt;&lt;elem m_fUsage=&quot;1.57885382540836127774E+00&quot;&gt;&lt;m_msothmcolidx val=&quot;0&quot;/&gt;&lt;m_rgb r=&quot;FF&quot; g=&quot;D4&quot; b=&quot;1F&quot;/&gt;&lt;/elem&gt;&lt;elem m_fUsage=&quot;1.34144100000000010553E+00&quot;&gt;&lt;m_msothmcolidx val=&quot;0&quot;/&gt;&lt;m_rgb r=&quot;00&quot; g=&quot;78&quot; b=&quot;D4&quot;/&gt;&lt;/elem&gt;&lt;elem m_fUsage=&quot;8.68249286668229980357E-01&quot;&gt;&lt;m_msothmcolidx val=&quot;0&quot;/&gt;&lt;m_rgb r=&quot;FF&quot; g=&quot;E1&quot; b=&quot;62&quot;/&gt;&lt;/elem&gt;&lt;elem m_fUsage=&quot;7.29000000000000092371E-01&quot;&gt;&lt;m_msothmcolidx val=&quot;0&quot;/&gt;&lt;m_rgb r=&quot;DD&quot; g=&quot;DA&quot; b=&quot;E7&quot;/&gt;&lt;/elem&gt;&lt;elem m_fUsage=&quot;6.56100000000000127542E-01&quot;&gt;&lt;m_msothmcolidx val=&quot;0&quot;/&gt;&lt;m_rgb r=&quot;D7&quot; g=&quot;D7&quot; b=&quot;B3&quot;/&gt;&lt;/elem&gt;&lt;elem m_fUsage=&quot;5.90490000000000181402E-01&quot;&gt;&lt;m_msothmcolidx val=&quot;0&quot;/&gt;&lt;m_rgb r=&quot;AE&quot; g=&quot;D8&quot; b=&quot;FE&quot;/&gt;&lt;/elem&gt;&lt;elem m_fUsage=&quot;4.78296900000000135833E-01&quot;&gt;&lt;m_msothmcolidx val=&quot;0&quot;/&gt;&lt;m_rgb r=&quot;8F&quot; g=&quot;94&quot; b=&quot;9B&quot;/&gt;&lt;/elem&gt;&lt;elem m_fUsage=&quot;2.82429536481000054149E-01&quot;&gt;&lt;m_msothmcolidx val=&quot;0&quot;/&gt;&lt;m_rgb r=&quot;7F&quot; g=&quot;D7&quot; b=&quot;A7&quot;/&gt;&lt;/elem&gt;&lt;elem m_fUsage=&quot;2.54186582832900132001E-01&quot;&gt;&lt;m_msothmcolidx val=&quot;0&quot;/&gt;&lt;m_rgb r=&quot;00&quot; g=&quot;B0&quot; b=&quot;50&quot;/&gt;&lt;/elem&gt;&lt;elem m_fUsage=&quot;2.28767924549610118801E-01&quot;&gt;&lt;m_msothmcolidx val=&quot;0&quot;/&gt;&lt;m_rgb r=&quot;8A&quot; g=&quot;1E&quot; b=&quot;41&quot;/&gt;&lt;/elem&gt;&lt;elem m_fUsage=&quot;2.05891132094649043083E-01&quot;&gt;&lt;m_msothmcolidx val=&quot;0&quot;/&gt;&lt;m_rgb r=&quot;01&quot; g=&quot;35&quot; b=&quot;65&quot;/&gt;&lt;/elem&gt;&lt;/m_vecMRU&gt;&lt;/m_mruColor&gt;&lt;m_eweekdayFirstOfWeek val=&quot;2&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Ll9nQ2xbDSRRSPjwcFx0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5HwC.7U_2wSemoV6ZZa_S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yxCjxAnc3GtLw_6QXG7vA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_45y0nvOYUPBGTFhYFBv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ldLrvvGfKtGdpBMhGlduw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wpHx3XkfXT1vcLzzaEPg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VFJqvuMr66NXG1vbjdHEx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6JjD2YpAsxDpiGzL2ndm2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rMVmmj6f1o481ii.9IghC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NmbF5Yc2Npy0mQ9PGtKLLQ"/>
</p:tagLst>
</file>

<file path=ppt/tags/tag1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R6ljCSlqbNxOFLd9fq0KJ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V__FXjkSRUbiF7CGxjjYI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jfJLoTu1GeLOXgDBCjJZf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p6L2J.MgK0T9cXVDnP66Z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OAz5wVdFkqoovy7otVivt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59sYhyvdr1UBbyNDbLfCS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MB6i7d3Uq3stk6vkoVDlU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3MxjyvNXelNL3PRfWRdRs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GKnwta8_oaIesX.mcwMaUA"/>
</p:tagLst>
</file>

<file path=ppt/tags/tag12.xml><?xml version="1.0" encoding="utf-8"?>
<p:tagLst xmlns:a="http://schemas.openxmlformats.org/drawingml/2006/main" xmlns:r="http://schemas.openxmlformats.org/officeDocument/2006/relationships" xmlns:p="http://schemas.openxmlformats.org/presentationml/2006/main">
  <p:tag name="MIO_GUID" val="52b3d7eb-817a-4552-842a-ac42798517dc"/>
  <p:tag name="MIO_EKGUID" val="a5af0d99-7d95-43a4-b06f-a21d40749917"/>
  <p:tag name="MIO_UPDATE" val="True"/>
  <p:tag name="MIO_VERSION" val="27.03.2023 13:38:32"/>
  <p:tag name="MIO_DBID" val="0F45B44C-9BC7-4D85-81C4-7155EE70A7B9"/>
  <p:tag name="MIO_LASTDOWNLOADED" val="08.08.2023 11:34:39.211"/>
  <p:tag name="MIO_OBJECTNAME" val="Boralex 1"/>
  <p:tag name="MIO_LASTEDITORNAME" val="Gabrielle Kincheloe"/>
  <p:tag name="MIO_DISABLE_DIRECT_UPDATE" val="Tru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TDSXEj7Fxpldsaw1XOBct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W8zykrg2KS7i424C6kMs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3budWfTPoOWrlTtnGQZI3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1bVahUyxp0Z_AB3zee_Ax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5Y2e8s8OgAl5b9Ko5uXQx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bqr3fjkOzNXyGwzImMjz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UwQ3yYQZHKzVbub9Kfau1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eNY.Ivav1n7003lvY0th1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LXgdXtANLUyDG11eg9SQj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nFtg1CQgK4M3v2FZEjCc5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CvaG084DrYw04z.6hgBZq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LgnZKDbnRNclo54zbFYD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r7GUPQqHMUbD5iqlRrtzj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P6aIHI3CzXUd35cHvJPdn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Cjb3xJUgk1PpVZw66gmlf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wABr07eW5ViYOAkzYNbJ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dkW8NEUqZtnVUbDhIP.4Z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YZ8HW60aYA8YyPcBnnf2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C_ev6FN3hltoCyAXHtoZ.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b3UROyOKJbme87NdA.i0Tg"/>
</p:tagLst>
</file>

<file path=ppt/tags/tag14.xml><?xml version="1.0" encoding="utf-8"?>
<p:tagLst xmlns:a="http://schemas.openxmlformats.org/drawingml/2006/main" xmlns:r="http://schemas.openxmlformats.org/officeDocument/2006/relationships" xmlns:p="http://schemas.openxmlformats.org/presentationml/2006/main">
  <p:tag name="MIO_EKGUID" val="2fe74598-8177-4984-ad3f-31ad1836c7a4"/>
  <p:tag name="MIO_GUID" val="9b89de0e-3627-4e8c-946e-608775794429"/>
  <p:tag name="MIO_UPDATE" val="True"/>
  <p:tag name="MIO_VERSION" val="26.02.2021 11:05:13"/>
  <p:tag name="MIO_DBID" val="0F45B44C-9BC7-4D85-81C4-7155EE70A7B9"/>
  <p:tag name="MIO_LASTDOWNLOADED" val="26.02.2021 13:41:50.763"/>
  <p:tag name="MIO_OBJECTNAME" val="Swissgrid 3"/>
  <p:tag name="MIO_LASTEDITORNAME" val="Gabrielle Kinchelo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0BdBwBw2hnxs8vMEtwbiT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DISABLE_DIRECT_UPDATE" val="True"/>
  <p:tag name="MIO_EKGUID" val="a5af0d99-7d95-43a4-b06f-a21d40749917"/>
  <p:tag name="MIO_GUID" val="52b3d7eb-817a-4552-842a-ac42798517dc"/>
  <p:tag name="MIO_LASTDOWNLOADED" val="08.08.2023 11:34:39.211"/>
  <p:tag name="MIO_LASTEDITORNAME" val="Gabrielle Kincheloe"/>
  <p:tag name="MIO_OBJECTNAME" val="Boralex 1"/>
  <p:tag name="MIO_UPDATE" val="True"/>
  <p:tag name="MIO_VERSION" val="27.03.2023 13:38:32"/>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2fe74598-8177-4984-ad3f-31ad1836c7a4"/>
  <p:tag name="MIO_GUID" val="9b89de0e-3627-4e8c-946e-608775794429"/>
  <p:tag name="MIO_LASTDOWNLOADED" val="26.02.2021 13:41:50.763"/>
  <p:tag name="MIO_LASTEDITORNAME" val="Gabrielle Kincheloe"/>
  <p:tag name="MIO_OBJECTNAME" val="Swissgrid 3"/>
  <p:tag name="MIO_UPDATE" val="True"/>
  <p:tag name="MIO_VERSION" val="26.02.2021 11:05:13"/>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839cfc1c-09a7-4763-a12d-9fc7cfdaa17d"/>
  <p:tag name="MIO_GUID" val="4dfd2eb3-da8f-429b-9403-d49bbad30b44"/>
  <p:tag name="MIO_LASTDOWNLOADED" val="25.05.2023 11:04:55.921"/>
  <p:tag name="MIO_LASTEDITORNAME" val="Gabrielle Kincheloe"/>
  <p:tag name="MIO_OBJECTNAME" val="Group 259"/>
  <p:tag name="MIO_UPDATE" val="True"/>
  <p:tag name="MIO_VERSION" val="05.01.2021 08:51:0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3f8f2279-fec3-4b4c-93ed-02e4938a81cb"/>
  <p:tag name="MIO_GUID" val="2d43c1b2-4d7a-4f35-b67b-01dc2bf9b421"/>
  <p:tag name="MIO_LASTDOWNLOADED" val="27.05.2023 14:42:15.154"/>
  <p:tag name="MIO_LASTEDITORNAME" val="empower enterprise"/>
  <p:tag name="MIO_OBJECTNAME" val="Australia"/>
  <p:tag name="MIO_UPDATE" val="True"/>
  <p:tag name="MIO_VERSION" val="29.04.2020 11:46:20"/>
</p:tagLst>
</file>

<file path=ppt/tags/tag162.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c44a9f5c-07cb-41b0-9449-33e11ade897a"/>
  <p:tag name="MIO_GUID" val="cacf5c5a-aada-49a3-8e90-6933c0129f26"/>
  <p:tag name="MIO_LASTDOWNLOADED" val="15.05.2023 22:33:53.125"/>
  <p:tag name="MIO_LASTEDITORNAME" val="empower enterprise"/>
  <p:tag name="MIO_OBJECTNAME" val="Slovenia"/>
  <p:tag name="MIO_UPDATE" val="True"/>
  <p:tag name="MIO_VERSION" val="22.04.2020 13:44:40"/>
</p:tagLst>
</file>

<file path=ppt/tags/tag163.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303f5df8-bc6e-429d-a9bf-c217dde128a9"/>
  <p:tag name="MIO_GUID" val="edb9317f-e637-4fc4-9ba2-42a8b1dd98f5"/>
  <p:tag name="MIO_LASTDOWNLOADED" val="29.05.2023 15:36:43.785"/>
  <p:tag name="MIO_LASTEDITORNAME" val="empower enterprise"/>
  <p:tag name="MIO_OBJECTNAME" val="France"/>
  <p:tag name="MIO_UPDATE" val="True"/>
  <p:tag name="MIO_VERSION" val="22.04.2020 13:35:29"/>
</p:tagLst>
</file>

<file path=ppt/tags/tag164.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822ea47e-cf96-4e75-9cd6-a8e06d059ed7"/>
  <p:tag name="MIO_GUID" val="8d4a3e53-8499-4378-8e32-901d54d464a8"/>
  <p:tag name="MIO_LASTDOWNLOADED" val="28.05.2023 15:55:56.372"/>
  <p:tag name="MIO_LASTEDITORNAME" val="empower enterprise"/>
  <p:tag name="MIO_OBJECTNAME" val="Greece"/>
  <p:tag name="MIO_UPDATE" val="True"/>
  <p:tag name="MIO_VERSION" val="22.04.2020 13:35:51"/>
</p:tagLst>
</file>

<file path=ppt/tags/tag165.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90f93081-7589-4873-b4ec-e2482c1faf89"/>
  <p:tag name="MIO_GUID" val="f441c691-1223-4071-8bcb-bcbfdc5a46c4"/>
  <p:tag name="MIO_LASTDOWNLOADED" val="14.07.2023 16:44:23.921"/>
  <p:tag name="MIO_LASTEDITORNAME" val="empower enterprise"/>
  <p:tag name="MIO_OBJECTNAME" val="Spain"/>
  <p:tag name="MIO_UPDATE" val="True"/>
  <p:tag name="MIO_VERSION" val="22.04.2020 13:45:47"/>
</p:tagLst>
</file>

<file path=ppt/tags/tag166.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add562ce-4f3b-4519-a6fc-4d6d589728aa"/>
  <p:tag name="MIO_GUID" val="80357f72-e353-4873-a286-1810e2e26967"/>
  <p:tag name="MIO_LASTDOWNLOADED" val="29.05.2023 15:36:52.451"/>
  <p:tag name="MIO_LASTEDITORNAME" val="empower enterprise"/>
  <p:tag name="MIO_OBJECTNAME" val="United Kingdom"/>
  <p:tag name="MIO_UPDATE" val="True"/>
  <p:tag name="MIO_VERSION" val="22.04.2020 13:36:09"/>
</p:tagLst>
</file>

<file path=ppt/tags/tag167.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0e3270c4-6d6e-4ec7-8325-2b8ef711e7ef"/>
  <p:tag name="MIO_GUID" val="9905d25d-84c4-47b6-9aa1-20a925b19cfb"/>
  <p:tag name="MIO_LASTDOWNLOADED" val="29.05.2023 15:36:46.420"/>
  <p:tag name="MIO_LASTEDITORNAME" val="empower enterprise"/>
  <p:tag name="MIO_OBJECTNAME" val="Portugal"/>
  <p:tag name="MIO_UPDATE" val="True"/>
  <p:tag name="MIO_VERSION" val="22.04.2020 13:42:54"/>
</p:tagLst>
</file>

<file path=ppt/tags/tag168.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795b078c-3751-4454-b0a6-8a0b24b56de3"/>
  <p:tag name="MIO_GUID" val="4b69442b-657b-467a-9cbf-c912fb2b3615"/>
  <p:tag name="MIO_LASTDOWNLOADED" val="29.05.2023 15:36:41.773"/>
  <p:tag name="MIO_LASTEDITORNAME" val="empower enterprise"/>
  <p:tag name="MIO_OBJECTNAME" val="Italy"/>
  <p:tag name="MIO_UPDATE" val="True"/>
  <p:tag name="MIO_VERSION" val="22.04.2020 13:36:52"/>
</p:tagLst>
</file>

<file path=ppt/tags/tag169.xml><?xml version="1.0" encoding="utf-8"?>
<p:tagLst xmlns:a="http://schemas.openxmlformats.org/drawingml/2006/main" xmlns:r="http://schemas.openxmlformats.org/officeDocument/2006/relationships" xmlns:p="http://schemas.openxmlformats.org/presentationml/2006/main">
  <p:tag name="UPSLIDESHAPELIBITEMEDITIONDATE" val="637148533734206263"/>
  <p:tag name="UPSLIDESHAPELIBITEMID" val="4f326a5f-051f-42d7-a5e0-ad94af653e28"/>
  <p:tag name="UPSLIDESHAPELIBITEMLASTCREATOR" val="Bunn"/>
  <p:tag name="UPSLIDESHAPELIBITEMNAME" val="USA"/>
  <p:tag name="UPSLIDESTOREDSHAPELOCATION" val="https://reachbcp1.sharepoint.com/sites/000313/library/Maps and flags/Flags/Small flags/Americas.lib"/>
</p:tagLst>
</file>

<file path=ppt/tags/tag17.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36706582-9fce-46df-ae9d-feb707eae506"/>
  <p:tag name="MIO_GUID" val="946f0194-30d5-4744-8ea5-393c47d8a3a1"/>
  <p:tag name="MIO_LASTDOWNLOADED" val="02.10.2023 19:20:22.886"/>
  <p:tag name="MIO_LASTEDITORNAME" val="Gabrielle Kincheloe"/>
  <p:tag name="MIO_OBJECTNAME" val="Graphic 433 (29)"/>
  <p:tag name="MIO_UPDATE" val="True"/>
  <p:tag name="MIO_VERSION" val="05.01.2021 08:49:40"/>
</p:tagLst>
</file>

<file path=ppt/tags/tag170.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6a1424be-27c2-4889-9646-a323f847cdbc"/>
  <p:tag name="MIO_GUID" val="44157413-75ef-46fb-adf7-7b6ea3d58ad0"/>
  <p:tag name="MIO_LASTDOWNLOADED" val="31.10.2024 10:05:35.333"/>
  <p:tag name="MIO_LASTEDITORNAME" val="Gabrielle Kincheloe"/>
  <p:tag name="MIO_OBJECTNAME" val="Sticker - New"/>
  <p:tag name="MIO_UPDATE" val="True"/>
  <p:tag name="MIO_VERSION" val="23.11.2021 09:20:26"/>
</p:tagLst>
</file>

<file path=ppt/tags/tag171.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a1cd23f3-7e2a-4f95-b5c1-cbeef3adc6eb"/>
  <p:tag name="MIO_GUID" val="da1c6a06-48fe-49a5-bdfc-ea2850c6b06f"/>
  <p:tag name="MIO_LASTDOWNLOADED" val="03.11.2024 16:16:44.389"/>
  <p:tag name="MIO_LASTEDITORNAME" val="Gabrielle Kincheloe"/>
  <p:tag name="MIO_OBJECTNAME" val="Graphic 1"/>
  <p:tag name="MIO_UPDATE" val="True"/>
  <p:tag name="MIO_VERSION" val="05.01.2021 08:50:26"/>
</p:tagLst>
</file>

<file path=ppt/tags/tag172.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88e85b7c-fa01-4ee4-9e55-abad78b7afe7"/>
  <p:tag name="MIO_GUID" val="f27a6c52-8f53-47dd-933e-7d1266d733a0"/>
  <p:tag name="MIO_LASTDOWNLOADED" val="15.05.2023 21:45:52.204"/>
  <p:tag name="MIO_LASTEDITORNAME" val="Gabrielle Kincheloe"/>
  <p:tag name="MIO_OBJECTNAME" val="EV Charging 1"/>
  <p:tag name="MIO_UPDATE" val="True"/>
  <p:tag name="MIO_VERSION" val="28.10.2022 16:24:46"/>
</p:tagLst>
</file>

<file path=ppt/tags/tag173.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ef0a5f06-3fe8-4141-9760-b81417e31c5e"/>
  <p:tag name="MIO_GUID" val="7047c0ba-18dc-4ff1-80db-b9d366ea0be4"/>
  <p:tag name="MIO_LASTDOWNLOADED" val="15.05.2023 21:42:59.649"/>
  <p:tag name="MIO_LASTEDITORNAME" val="Gabrielle Kincheloe"/>
  <p:tag name="MIO_OBJECTNAME" val="Wind Onshore"/>
  <p:tag name="MIO_UPDATE" val="True"/>
  <p:tag name="MIO_VERSION" val="18.01.2022 15:10:49"/>
</p:tagLst>
</file>

<file path=ppt/tags/tag174.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2d6b3d88-5b47-4f95-9cac-7e803732586c"/>
  <p:tag name="MIO_GUID" val="cce2a3ae-2d90-4670-8bdc-448a04b01f54"/>
  <p:tag name="MIO_LASTDOWNLOADED" val="15.05.2023 21:43:04.970"/>
  <p:tag name="MIO_LASTEDITORNAME" val="Gabrielle Kincheloe"/>
  <p:tag name="MIO_OBJECTNAME" val="Solar Power Photovoltaic"/>
  <p:tag name="MIO_UPDATE" val="True"/>
  <p:tag name="MIO_VERSION" val="18.01.2022 15:41:22"/>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839cfc1c-09a7-4763-a12d-9fc7cfdaa17d"/>
  <p:tag name="MIO_GUID" val="4dfd2eb3-da8f-429b-9403-d49bbad30b44"/>
  <p:tag name="MIO_LASTDOWNLOADED" val="25.05.2023 11:04:55.921"/>
  <p:tag name="MIO_LASTEDITORNAME" val="Gabrielle Kincheloe"/>
  <p:tag name="MIO_OBJECTNAME" val="Group 259"/>
  <p:tag name="MIO_UPDATE" val="True"/>
  <p:tag name="MIO_VERSION" val="05.01.2021 08:51:01"/>
</p:tagLst>
</file>

<file path=ppt/tags/tag177.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36706582-9fce-46df-ae9d-feb707eae506"/>
  <p:tag name="MIO_GUID" val="946f0194-30d5-4744-8ea5-393c47d8a3a1"/>
  <p:tag name="MIO_LASTDOWNLOADED" val="02.10.2023 19:20:22.886"/>
  <p:tag name="MIO_LASTEDITORNAME" val="Gabrielle Kincheloe"/>
  <p:tag name="MIO_OBJECTNAME" val="Graphic 433 (29)"/>
  <p:tag name="MIO_UPDATE" val="True"/>
  <p:tag name="MIO_VERSION" val="05.01.2021 08:49:40"/>
</p:tagLst>
</file>

<file path=ppt/tags/tag178.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0e0a68a8-af67-440e-83ef-682dc0ad684f"/>
  <p:tag name="MIO_GUID" val="5e9cd423-bf62-4d76-bfa5-337acd545b9f"/>
  <p:tag name="MIO_LASTDOWNLOADED" val="25.05.2023 11:05:48.229"/>
  <p:tag name="MIO_LASTEDITORNAME" val="Gabrielle Kincheloe"/>
  <p:tag name="MIO_OBJECTNAME" val="Graphic 433 (8)"/>
  <p:tag name="MIO_UPDATE" val="True"/>
  <p:tag name="MIO_VERSION" val="05.01.2021 08:48:22"/>
</p:tagLst>
</file>

<file path=ppt/tags/tag179.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e08e00a7-1291-4823-96eb-3c12362a2e3e"/>
  <p:tag name="MIO_GUID" val="87c97069-f5ff-4bf1-a821-4636e3f5770a"/>
  <p:tag name="MIO_LASTDOWNLOADED" val="25.05.2023 11:04:48.744"/>
  <p:tag name="MIO_LASTEDITORNAME" val="Gabrielle Kincheloe"/>
  <p:tag name="MIO_OBJECTNAME" val="Graphic 1 (8)"/>
  <p:tag name="MIO_UPDATE" val="True"/>
  <p:tag name="MIO_VERSION" val="05.01.2021 08:52:40"/>
</p:tagLst>
</file>

<file path=ppt/tags/tag18.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0e0a68a8-af67-440e-83ef-682dc0ad684f"/>
  <p:tag name="MIO_GUID" val="5e9cd423-bf62-4d76-bfa5-337acd545b9f"/>
  <p:tag name="MIO_LASTDOWNLOADED" val="25.05.2023 11:05:48.229"/>
  <p:tag name="MIO_LASTEDITORNAME" val="Gabrielle Kincheloe"/>
  <p:tag name="MIO_OBJECTNAME" val="Graphic 433 (8)"/>
  <p:tag name="MIO_UPDATE" val="True"/>
  <p:tag name="MIO_VERSION" val="05.01.2021 08:48:22"/>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XpGZZ3KZPiFajWbgXbU2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6JjD2YpAsxDpiGzL2ndm2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R6ljCSlqbNxOFLd9fq0KJ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NmbF5Yc2Npy0mQ9PGtKLL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NwpHx3XkfXT1vcLzzaEPg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VFJqvuMr66NXG1vbjdHExw"/>
</p:tagLst>
</file>

<file path=ppt/tags/tag19.xml><?xml version="1.0" encoding="utf-8"?>
<p:tagLst xmlns:a="http://schemas.openxmlformats.org/drawingml/2006/main" xmlns:r="http://schemas.openxmlformats.org/officeDocument/2006/relationships" xmlns:p="http://schemas.openxmlformats.org/presentationml/2006/main">
  <p:tag name="MIO_DBID" val="0F45B44C-9BC7-4D85-81C4-7155EE70A7B9"/>
  <p:tag name="MIO_EKGUID" val="e08e00a7-1291-4823-96eb-3c12362a2e3e"/>
  <p:tag name="MIO_GUID" val="87c97069-f5ff-4bf1-a821-4636e3f5770a"/>
  <p:tag name="MIO_LASTDOWNLOADED" val="25.05.2023 11:04:48.744"/>
  <p:tag name="MIO_LASTEDITORNAME" val="Gabrielle Kincheloe"/>
  <p:tag name="MIO_OBJECTNAME" val="Graphic 1 (8)"/>
  <p:tag name="MIO_UPDATE" val="True"/>
  <p:tag name="MIO_VERSION" val="05.01.2021 08:52:40"/>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rMVmmj6f1o481ii.9IghC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V__FXjkSRUbiF7CGxjjYI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jfJLoTu1GeLOXgDBCjJZf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p6L2J.MgK0T9cXVDnP66Z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OAz5wVdFkqoovy7otVivt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59sYhyvdr1UBbyNDbLfCS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y0plsBaKaeiwMr_hP8ZtD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WYm8O.kYznDdSjmqgrQx7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2iC24vIR3WLRYx3hHVUI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DkX7yJB4IZAqrrj8M62XT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Bo2NBBIdVBjZ7YV7nPKm8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6tKI4J_jwlqcajtqYZUj2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r9g8x2y.30zEMOZ4T8dhE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r7RN26pXDVD0GlXFJxEiU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YqbU2AMQ4lXNUM1GjVQtw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866KB.tLlHH9CAZwsj1b8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TXXj.Znid0obIRNeuI40F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OIuzowAyojRFEBFGc1642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zW1.7XvE7b2mVb7Z.AAJd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dDtRko1NCGsSQ3M3cThIK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zi9GVJGjel37LRPRbFcxe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3PN.vgWLDrz_Qt1tsBtTz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9aMTdwkxGjYDujUv6IJ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R3YDeWRgHzTmzzrB4xy_i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I.kLHjXycLnbm0vv5VZ0H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ZBvvdIkErqbM8ZQU_Bm9n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aBpdbSm6yL6P6YJpg9tMI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nVuQQCfIP.XDD4_y.hk0Q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MRlnRqSHmpM8qBV6AKdiy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YpiS.jtEhOPNMDOhdfWQL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pWE.Xz6VwrKDjFvL14Eg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mO_NKO9ZTz7HEzRG77nCJ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ZCfVHa_Z7NVAMkMd9aJt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xl6dJKS7evcIX_NjKR0RG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iFgTD_Pk1vs6NUYIyhAis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Itax08N4b4WMiGrqU15UO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gP3OCbrgdnWoCCDYF1ZvM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REl8iV7KhRNv8jq.SjyKv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PkKK.aU9dJMNCo6VYamOU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tPixosp_kWBBSC8CLUSo.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4KxTahjmLx1QbMMa3WVq4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plrUqdxiSZZuzYOctfwJo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ehG_InJcx_OqWhyOB2o_s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ZfDbWDwgIhvDrpbx9M8aa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WdCnrL.k6zr.sbWGNc9Aw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lOOVvv_1ZgDpf2lkBgmIE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cFpE1BC45ZDKb8rLRDJ9f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anhFsvZlGHXjsJnHBHvbE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0yaxs53LEE7lxYLrSDW0V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E07TdzrhhexJyO0Va9j8_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5GLLKwaB5dOCx6FE.PDXs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4L_Bl.6m2Qc_SiLChYAIW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triEXTEy6HvcbciRI7qLa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y2vRyPkcHFFr863_31eop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dlY8ZAjZIm_ONiQ7UoOCt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_4O7hgHaaNAhG.1iOkGDI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ybGDDbcVjvTXK8FYy3U1h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CqtIIsTX7bjLkkyaYKl8d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WCZahurNNP8153ZbUYqmC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x9PaUa9CSP3HOZ1zrBe2O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26FxHouwqCqYUWHuLNXBj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e3W8qf957nHeEvHtwsg4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i8RhTgSFsKqZmeOwoV41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n8jTlAjQCQC9MaXZY5.NPQ"/>
</p:tagLst>
</file>

<file path=ppt/tags/tag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Zxwr1lajfyzu.hM7xGIT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fF9anku8tmAP_y8LQpZv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MywPQsXI__iSyVu8DwOx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3e8Ys80Fyth6lHL47foRc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q8AbbzPMWZL0xCiV.EEP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pvpjsvymfD9HRwWxTIr8z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kF_FDVJIWXs9Z6EtIzXO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_ZPE5bwhoRrZXoaOkZ3e7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4NwA6lQeK7BaNhSuxjL_2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0WFWtgJK3R3LQmkjklSkpQ"/>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Site;"/>
  <p:tag name="MIO_USER_INPUT_TEXT" val=" "/>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n_pTCn7WgyogxdSXk4RB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ds4RiXIADgbuvHS3H3VYD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y0plsBaKaeiwMr_hP8Zt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WYm8O.kYznDdSjmqgrQx7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9aMTdwkxGjYDujUv6IJ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2iC24vIR3WLRYx3hHVUI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R3YDeWRgHzTmzzrB4xy_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kX7yJB4IZAqrrj8M62XT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kLHjXycLnbm0vv5VZ0Hw"/>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Copyright;"/>
  <p:tag name="MIO_USER_INPUT_TEXT" val=" "/>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Bo2NBBIdVBjZ7YV7nPKm8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ZBvvdIkErqbM8ZQU_Bm9n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6tKI4J_jwlqcajtqYZUj2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9g8x2y.30zEMOZ4T8dhE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r7RN26pXDVD0GlXFJxEiU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qbU2AMQ4lXNUM1GjVQtw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866KB.tLlHH9CAZwsj1b8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XXj.Znid0obIRNeuI40F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OIuzowAyojRFEBFGc1642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W1.7XvE7b2mVb7Z.AAJdA"/>
</p:tagLst>
</file>

<file path=ppt/tags/tag6.xml><?xml version="1.0" encoding="utf-8"?>
<p:tagLst xmlns:a="http://schemas.openxmlformats.org/drawingml/2006/main" xmlns:r="http://schemas.openxmlformats.org/officeDocument/2006/relationships" xmlns:p="http://schemas.openxmlformats.org/presentationml/2006/main">
  <p:tag name="MIO_AVOID_BLANK_LAYOUT" val="True"/>
  <p:tag name="MIO_CD_LAYOUT_VALID_AREA" val="False"/>
  <p:tag name="MIO_CDID" val="480288ce-106d-4bd6-acf1-05860a03f0dd"/>
  <p:tag name="MIO_DBID" val="0F45B44C-9BC7-4D85-81C4-7155EE70A7B9"/>
  <p:tag name="MIO_EKGUID" val="4d79142e-be46-491b-a554-50dea81c6294"/>
  <p:tag name="MIO_EMBED_FONT" val="False"/>
  <p:tag name="MIO_FALLBACK_LAYOUT" val="5"/>
  <p:tag name="MIO_HDS" val="True"/>
  <p:tag name="MIO_LASTDOWNLOADED" val="28.03.2023 15:28:29.111"/>
  <p:tag name="MIO_MATCH_COLOR_SCHEME" val="False"/>
  <p:tag name="MIO_NUMBER_OF_VALID_LAYOUTS" val="11"/>
  <p:tag name="MIO_OBJECTNAME" val="EIP Master"/>
  <p:tag name="MIO_SHOW_DATE" val="False"/>
  <p:tag name="MIO_SHOW_FOOTER" val="False"/>
  <p:tag name="MIO_SHOW_PAGENUMBER" val="False"/>
  <p:tag name="MIO_SKIPVERSION" val="01.01.0001 00:00:00"/>
  <p:tag name="MIO_UPDATE" val="True"/>
  <p:tag name="MIO_VERSION" val="27.03.2023 13:25:4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zi9GVJGjel37LRPRbFcxe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3PN.vgWLDrz_Qt1tsBtT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aBpdbSm6yL6P6YJpg9tMI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nVuQQCfIP.XDD4_y.hk0Q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MRlnRqSHmpM8qBV6AKdiy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YpiS.jtEhOPNMDOhdfWQL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mO_NKO9ZTz7HEzRG77nCJ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CfVHa_Z7NVAMkMd9aJt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xl6dJKS7evcIX_NjKR0RG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iFgTD_Pk1vs6NUYIyhAis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tax08N4b4WMiGrqU15UO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gP3OCbrgdnWoCCDYF1Zv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REl8iV7KhRNv8jq.SjyK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PkKK.aU9dJMNCo6VYamOU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tPixosp_kWBBSC8CLUSo.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4KxTahjmLx1QbMMa3WVq4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plrUqdxiSZZuzYOctfwJo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ehG_InJcx_OqWhyOB2o_s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ZfDbWDwgIhvDrpbx9M8aa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WdCnrL.k6zr.sbWGNc9Aw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lOOVvv_1ZgDpf2lkBgmIE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cFpE1BC45ZDKb8rLRDJ9f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anhFsvZlGHXjsJnHBHvbE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0yaxs53LEE7lxYLrSDW0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E07TdzrhhexJyO0Va9j8_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5GLLKwaB5dOCx6FE.PDXs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triEXTEy6HvcbciRI7qLa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2vRyPkcHFFr863_31eop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dlY8ZAjZIm_ONiQ7UoOCt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_4O7hgHaaNAhG.1iOkG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bGDDbcVjvTXK8FYy3U1h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CqtIIsTX7bjLkkyaYKl8d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WCZahurNNP8153ZbUYqmC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pGZZ3KZPiFajWbgXbU2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9OBB39Q51abNr91WhX.7Z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za818zW.rg0zocEP6b1m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gj3YPfQjw3np1758WimS6A"/>
</p:tagLst>
</file>

<file path=ppt/theme/theme1.xml><?xml version="1.0" encoding="utf-8"?>
<a:theme xmlns:a="http://schemas.openxmlformats.org/drawingml/2006/main" name="EIP Master">
  <a:themeElements>
    <a:clrScheme name="Credit suiss">
      <a:dk1>
        <a:sysClr val="windowText" lastClr="000000"/>
      </a:dk1>
      <a:lt1>
        <a:srgbClr val="FFFFFF"/>
      </a:lt1>
      <a:dk2>
        <a:srgbClr val="202020"/>
      </a:dk2>
      <a:lt2>
        <a:srgbClr val="D9E2E9"/>
      </a:lt2>
      <a:accent1>
        <a:srgbClr val="013565"/>
      </a:accent1>
      <a:accent2>
        <a:srgbClr val="486178"/>
      </a:accent2>
      <a:accent3>
        <a:srgbClr val="7F7F7F"/>
      </a:accent3>
      <a:accent4>
        <a:srgbClr val="5B527B"/>
      </a:accent4>
      <a:accent5>
        <a:srgbClr val="BCBD81"/>
      </a:accent5>
      <a:accent6>
        <a:srgbClr val="7592AD"/>
      </a:accent6>
      <a:hlink>
        <a:srgbClr val="202020"/>
      </a:hlink>
      <a:folHlink>
        <a:srgbClr val="013565"/>
      </a:folHlink>
    </a:clrScheme>
    <a:fontScheme name="Custom 38">
      <a:majorFont>
        <a:latin typeface="Playfair Display"/>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0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800" dirty="0"/>
        </a:defPPr>
      </a:lstStyle>
    </a:txDef>
  </a:objectDefaults>
  <a:extraClrSchemeLst/>
  <a:extLst>
    <a:ext uri="{05A4C25C-085E-4340-85A3-A5531E510DB2}">
      <thm15:themeFamily xmlns:thm15="http://schemas.microsoft.com/office/thememl/2012/main" name="Default Theme" id="{A4F09030-5418-47C2-9636-4B7BBA40B18B}" vid="{B78AA088-69AE-4783-BE81-2F960C702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IdWrapper xmlns:xsd="http://www.w3.org/2001/XMLSchema" xmlns:xsi="http://www.w3.org/2001/XMLSchema-instance" xmlns="pb-wrapper">
  <Id>2ced567e-214d-4e0e-877d-527dde6a57a6</Id>
</IdWrapper>
</file>

<file path=customXml/item10.xml><?xml version="1.0" encoding="utf-8"?>
<IdWrapper xmlns:xsd="http://www.w3.org/2001/XMLSchema" xmlns:xsi="http://www.w3.org/2001/XMLSchema-instance" xmlns="pb-wrapper">
  <Id>a13761b0-9f42-4551-ab70-01d1c4a93baf</Id>
</IdWrapper>
</file>

<file path=customXml/item11.xml>��< ? x m l   v e r s i o n = " 1 . 0 "   e n c o d i n g = " u t f - 1 6 " ? > < I d W r a p p e r   x m l n s : x s d = " h t t p : / / w w w . w 3 . o r g / 2 0 0 1 / X M L S c h e m a "   x m l n s : x s i = " h t t p : / / w w w . w 3 . o r g / 2 0 0 1 / X M L S c h e m a - i n s t a n c e "   x m l n s = " p b - w r a p p e r " >  
     < I d > 8 a 7 7 f 2 e 1 - 5 0 4 c - 4 5 0 f - 8 9 0 b - c 8 6 0 8 9 7 4 7 e a 9 < / I d >  
 < / I d W r a p p e r > 
</file>

<file path=customXml/item12.xml><?xml version="1.0" encoding="utf-8"?>
<IdWrapper xmlns:xsd="http://www.w3.org/2001/XMLSchema" xmlns:xsi="http://www.w3.org/2001/XMLSchema-instance" xmlns="pb-wrapper">
  <Id>61c815bf-4497-43a5-9a8d-e636a6628c10</Id>
</IdWrapper>
</file>

<file path=customXml/item13.xml><?xml version="1.0" encoding="utf-8"?>
<IdWrapper xmlns:xsd="http://www.w3.org/2001/XMLSchema" xmlns:xsi="http://www.w3.org/2001/XMLSchema-instance" xmlns="pb-wrapper">
  <Id>2ced567e-214d-4e0e-877d-527dde6a57a6</Id>
</IdWrapper>
</file>

<file path=customXml/item14.xml>��< ? x m l   v e r s i o n = " 1 . 0 "   e n c o d i n g = " u t f - 1 6 " ? > < I d W r a p p e r   x m l n s : x s d = " h t t p : / / w w w . w 3 . o r g / 2 0 0 1 / X M L S c h e m a "   x m l n s : x s i = " h t t p : / / w w w . w 3 . o r g / 2 0 0 1 / X M L S c h e m a - i n s t a n c e "   x m l n s = " p b - w r a p p e r " >  
     < I d > a c 0 0 a 3 e c - d b 4 c - 4 6 0 2 - 9 8 c 8 - 4 8 3 4 7 b c 6 e 9 3 b < / I d >  
 < / I d W r a p p e r > 
</file>

<file path=customXml/item15.xml><?xml version="1.0" encoding="utf-8"?>
<IdWrapper xmlns:xsd="http://www.w3.org/2001/XMLSchema" xmlns:xsi="http://www.w3.org/2001/XMLSchema-instance" xmlns="pb-wrapper">
  <Id>a13761b0-9f42-4551-ab70-01d1c4a93baf</Id>
</IdWrapper>
</file>

<file path=customXml/item16.xml>��< ? x m l   v e r s i o n = " 1 . 0 "   e n c o d i n g = " u t f - 1 6 " ? > < I d W r a p p e r   x m l n s : x s d = " h t t p : / / w w w . w 3 . o r g / 2 0 0 1 / X M L S c h e m a "   x m l n s : x s i = " h t t p : / / w w w . w 3 . o r g / 2 0 0 1 / X M L S c h e m a - i n s t a n c e "   x m l n s = " p b - w r a p p e r " >  
     < I d > 8 f a c f 6 f 1 - d e 4 d - 4 d a 9 - 9 7 e c - d 6 8 0 f d 2 d e c 2 6 < / I d >  
 < / I d W r a p p e r > 
</file>

<file path=customXml/item17.xml><?xml version="1.0" encoding="utf-8"?>
<IdWrapper xmlns:xsd="http://www.w3.org/2001/XMLSchema" xmlns:xsi="http://www.w3.org/2001/XMLSchema-instance" xmlns="pb-wrapper">
  <Id>06950a85-8468-4747-9634-b66f2e3fe083</Id>
</IdWrapper>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IdWrapper xmlns:xsd="http://www.w3.org/2001/XMLSchema" xmlns:xsi="http://www.w3.org/2001/XMLSchema-instance" xmlns="pb-wrapper">
  <Id>1d6dcd9a-99e4-47b6-a552-662d7c9468f8</Id>
</IdWrapper>
</file>

<file path=customXml/item2.xml><?xml version="1.0" encoding="utf-8"?>
<ct:contentTypeSchema xmlns:ct="http://schemas.microsoft.com/office/2006/metadata/contentType" xmlns:ma="http://schemas.microsoft.com/office/2006/metadata/properties/metaAttributes" ct:_="" ma:_="" ma:contentTypeName="Document" ma:contentTypeID="0x010100326EED1B623E1741BFCEEC15EB773410" ma:contentTypeVersion="4" ma:contentTypeDescription="Create a new document." ma:contentTypeScope="" ma:versionID="c349c3eb42c42d354949bfbc877a217e">
  <xsd:schema xmlns:xsd="http://www.w3.org/2001/XMLSchema" xmlns:xs="http://www.w3.org/2001/XMLSchema" xmlns:p="http://schemas.microsoft.com/office/2006/metadata/properties" xmlns:ns2="fe362c85-93d5-475c-b3d6-a273b40227d7" targetNamespace="http://schemas.microsoft.com/office/2006/metadata/properties" ma:root="true" ma:fieldsID="e1540306e3bd088dbead1c1b1888d256" ns2:_="">
    <xsd:import namespace="fe362c85-93d5-475c-b3d6-a273b40227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62c85-93d5-475c-b3d6-a273b4022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IdWrapper xmlns:xsd="http://www.w3.org/2001/XMLSchema" xmlns:xsi="http://www.w3.org/2001/XMLSchema-instance" xmlns="pb-wrapper">
  <Id>2ced567e-214d-4e0e-877d-527dde6a57a6</Id>
</IdWrapper>
</file>

<file path=customXml/item21.xml><?xml version="1.0" encoding="utf-8"?>
<IdWrapper xmlns:xsd="http://www.w3.org/2001/XMLSchema" xmlns:xsi="http://www.w3.org/2001/XMLSchema-instance" xmlns="pb-wrapper">
  <Id>8facf6f1-de4d-4da9-97ec-d680fd2dec26</Id>
</IdWrapper>
</file>

<file path=customXml/item22.xml>��< ? x m l   v e r s i o n = " 1 . 0 "   e n c o d i n g = " u t f - 1 6 " ? > < I d W r a p p e r   x m l n s : x s d = " h t t p : / / w w w . w 3 . o r g / 2 0 0 1 / X M L S c h e m a "   x m l n s : x s i = " h t t p : / / w w w . w 3 . o r g / 2 0 0 1 / X M L S c h e m a - i n s t a n c e "   x m l n s = " p b - w r a p p e r " >  
     < I d > 8 f a c f 6 f 1 - d e 4 d - 4 d a 9 - 9 7 e c - d 6 8 0 f d 2 d e c 2 6 < / I d >  
 < / I d W r a p p e r > 
</file>

<file path=customXml/item23.xml><?xml version="1.0" encoding="utf-8"?>
<IdWrapper xmlns:xsd="http://www.w3.org/2001/XMLSchema" xmlns:xsi="http://www.w3.org/2001/XMLSchema-instance" xmlns="pb-wrapper">
  <Id>eb90eb83-9f6a-4cc0-b547-a9dee0c08f71</Id>
</IdWrapper>
</file>

<file path=customXml/item24.xml><?xml version="1.0" encoding="utf-8"?>
<IdWrapper xmlns:xsd="http://www.w3.org/2001/XMLSchema" xmlns:xsi="http://www.w3.org/2001/XMLSchema-instance" xmlns="pb-wrapper">
  <Id>f2440ccc-cf94-4beb-bae1-8c304fe2f478</Id>
</IdWrapper>
</file>

<file path=customXml/item25.xml><?xml version="1.0" encoding="utf-8"?>
<IdWrapper xmlns:xsd="http://www.w3.org/2001/XMLSchema" xmlns:xsi="http://www.w3.org/2001/XMLSchema-instance" xmlns="pb-wrapper">
  <Id>2ced567e-214d-4e0e-877d-527dde6a57a6</Id>
</IdWrapper>
</file>

<file path=customXml/item26.xml><?xml version="1.0" encoding="utf-8"?>
<IdWrapper xmlns:xsd="http://www.w3.org/2001/XMLSchema" xmlns:xsi="http://www.w3.org/2001/XMLSchema-instance" xmlns="pb-wrapper">
  <Id>2ced567e-214d-4e0e-877d-527dde6a57a6</Id>
</IdWrapper>
</file>

<file path=customXml/item27.xml><?xml version="1.0" encoding="utf-8"?>
<IdWrapper xmlns:xsd="http://www.w3.org/2001/XMLSchema" xmlns:xsi="http://www.w3.org/2001/XMLSchema-instance" xmlns="pb-wrapper">
  <Id>2ced567e-214d-4e0e-877d-527dde6a57a6</Id>
</IdWrapper>
</file>

<file path=customXml/item28.xml><?xml version="1.0" encoding="utf-8"?>
<IdWrapper xmlns:xsd="http://www.w3.org/2001/XMLSchema" xmlns:xsi="http://www.w3.org/2001/XMLSchema-instance" xmlns="pb-wrapper">
  <Id>eb90eb83-9f6a-4cc0-b547-a9dee0c08f71</Id>
</IdWrapper>
</file>

<file path=customXml/item29.xml><?xml version="1.0" encoding="utf-8"?>
<IdWrapper xmlns:xsd="http://www.w3.org/2001/XMLSchema" xmlns:xsi="http://www.w3.org/2001/XMLSchema-instance" xmlns="pb-wrapper">
  <Id>a13761b0-9f42-4551-ab70-01d1c4a93baf</Id>
</IdWrapper>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30.xml><?xml version="1.0" encoding="utf-8"?>
<IdWrapper xmlns:xsd="http://www.w3.org/2001/XMLSchema" xmlns:xsi="http://www.w3.org/2001/XMLSchema-instance" xmlns="pb-wrapper">
  <Id>8facf6f1-de4d-4da9-97ec-d680fd2dec26</Id>
</IdWrapper>
</file>

<file path=customXml/item31.xml><?xml version="1.0" encoding="utf-8"?>
<IdWrapper xmlns:xsd="http://www.w3.org/2001/XMLSchema" xmlns:xsi="http://www.w3.org/2001/XMLSchema-instance" xmlns="pb-wrapper">
  <Id>61c815bf-4497-43a5-9a8d-e636a6628c10</Id>
</IdWrapper>
</file>

<file path=customXml/item32.xml>��< ? x m l   v e r s i o n = " 1 . 0 "   e n c o d i n g = " u t f - 1 6 " ? > < I d W r a p p e r   x m l n s : x s d = " h t t p : / / w w w . w 3 . o r g / 2 0 0 1 / X M L S c h e m a "   x m l n s : x s i = " h t t p : / / w w w . w 3 . o r g / 2 0 0 1 / X M L S c h e m a - i n s t a n c e "   x m l n s = " p b - w r a p p e r " >  
     < I d > a c 0 0 a 3 e c - d b 4 c - 4 6 0 2 - 9 8 c 8 - 4 8 3 4 7 b c 6 e 9 3 b < / I d >  
 < / I d W r a p p e r > 
</file>

<file path=customXml/item33.xml><?xml version="1.0" encoding="utf-8"?>
<IdWrapper xmlns:xsd="http://www.w3.org/2001/XMLSchema" xmlns:xsi="http://www.w3.org/2001/XMLSchema-instance" xmlns="pb-wrapper">
  <Id>2ced567e-214d-4e0e-877d-527dde6a57a6</Id>
</IdWrapper>
</file>

<file path=customXml/item34.xml><?xml version="1.0" encoding="utf-8"?>
<IdWrapper xmlns:xsd="http://www.w3.org/2001/XMLSchema" xmlns:xsi="http://www.w3.org/2001/XMLSchema-instance" xmlns="pb-wrapper">
  <Id>8a77f2e1-504c-450f-890b-c86089747ea9</Id>
</IdWrapper>
</file>

<file path=customXml/item35.xml><?xml version="1.0" encoding="utf-8"?>
<IdWrapper xmlns:xsd="http://www.w3.org/2001/XMLSchema" xmlns:xsi="http://www.w3.org/2001/XMLSchema-instance" xmlns="pb-wrapper">
  <Id>2ced567e-214d-4e0e-877d-527dde6a57a6</Id>
</IdWrapper>
</file>

<file path=customXml/item36.xml><?xml version="1.0" encoding="utf-8"?>
<IdWrapper xmlns:xsd="http://www.w3.org/2001/XMLSchema" xmlns:xsi="http://www.w3.org/2001/XMLSchema-instance" xmlns="pb-wrapper">
  <Id>2ced567e-214d-4e0e-877d-527dde6a57a6</Id>
</IdWrapper>
</file>

<file path=customXml/item37.xml><?xml version="1.0" encoding="utf-8"?>
<IdWrapper xmlns:xsd="http://www.w3.org/2001/XMLSchema" xmlns:xsi="http://www.w3.org/2001/XMLSchema-instance" xmlns="pb-wrapper">
  <Id>2ced567e-214d-4e0e-877d-527dde6a57a6</Id>
</IdWrapper>
</file>

<file path=customXml/item4.xml><?xml version="1.0" encoding="utf-8"?>
<IdWrapper xmlns:xsd="http://www.w3.org/2001/XMLSchema" xmlns:xsi="http://www.w3.org/2001/XMLSchema-instance" xmlns="pb-wrapper">
  <Id>61c815bf-4497-43a5-9a8d-e636a6628c10</Id>
</IdWrapper>
</file>

<file path=customXml/item5.xml><?xml version="1.0" encoding="utf-8"?>
<IdWrapper xmlns:xsd="http://www.w3.org/2001/XMLSchema" xmlns:xsi="http://www.w3.org/2001/XMLSchema-instance" xmlns="pb-wrapper">
  <Id>2ced567e-214d-4e0e-877d-527dde6a57a6</Id>
</IdWrapper>
</file>

<file path=customXml/item6.xml><?xml version="1.0" encoding="utf-8"?>
<IdWrapper xmlns:xsd="http://www.w3.org/2001/XMLSchema" xmlns:xsi="http://www.w3.org/2001/XMLSchema-instance" xmlns="pb-wrapper">
  <Id>8216f479-7e89-4d6f-b279-67437339179b</Id>
</IdWrapper>
</file>

<file path=customXml/item7.xml><?xml version="1.0" encoding="utf-8"?>
<IdWrapper xmlns:xsd="http://www.w3.org/2001/XMLSchema" xmlns:xsi="http://www.w3.org/2001/XMLSchema-instance" xmlns="pb-wrapper">
  <Id>f2440ccc-cf94-4beb-bae1-8c304fe2f478</Id>
</IdWrapper>
</file>

<file path=customXml/item8.xml>��< ? x m l   v e r s i o n = " 1 . 0 "   e n c o d i n g = " u t f - 1 6 " ? > < I d W r a p p e r   x m l n s : x s d = " h t t p : / / w w w . w 3 . o r g / 2 0 0 1 / X M L S c h e m a "   x m l n s : x s i = " h t t p : / / w w w . w 3 . o r g / 2 0 0 1 / X M L S c h e m a - i n s t a n c e "   x m l n s = " p b - w r a p p e r " >  
     < I d > 8 2 1 6 f 4 7 9 - 7 e 8 9 - 4 d 6 f - b 2 7 9 - 6 7 4 3 7 3 3 9 1 7 9 b < / I d >  
 < / I d W r a p p e r > 
</file>

<file path=customXml/item9.xml><?xml version="1.0" encoding="utf-8"?>
<IdWrapper xmlns:xsd="http://www.w3.org/2001/XMLSchema" xmlns:xsi="http://www.w3.org/2001/XMLSchema-instance" xmlns="pb-wrapper">
  <Id>0ba6d2d3-8cb0-46c8-bfa0-d344fc3eecc9</Id>
</IdWrapper>
</file>

<file path=customXml/itemProps1.xml><?xml version="1.0" encoding="utf-8"?>
<ds:datastoreItem xmlns:ds="http://schemas.openxmlformats.org/officeDocument/2006/customXml" ds:itemID="{2110B7C4-5274-6340-A011-0219CD8438E2}">
  <ds:schemaRefs>
    <ds:schemaRef ds:uri="http://www.w3.org/2000/xmlns/"/>
    <ds:schemaRef ds:uri="http://www.w3.org/2001/XMLSchema"/>
    <ds:schemaRef ds:uri="pb-wrapper"/>
  </ds:schemaRefs>
</ds:datastoreItem>
</file>

<file path=customXml/itemProps10.xml><?xml version="1.0" encoding="utf-8"?>
<ds:datastoreItem xmlns:ds="http://schemas.openxmlformats.org/officeDocument/2006/customXml" ds:itemID="{460BA09F-146A-45CB-8F47-30B870601CF1}">
  <ds:schemaRefs>
    <ds:schemaRef ds:uri="http://www.w3.org/2000/xmlns/"/>
    <ds:schemaRef ds:uri="http://www.w3.org/2001/XMLSchema"/>
    <ds:schemaRef ds:uri="pb-wrapper"/>
  </ds:schemaRefs>
</ds:datastoreItem>
</file>

<file path=customXml/itemProps11.xml><?xml version="1.0" encoding="utf-8"?>
<ds:datastoreItem xmlns:ds="http://schemas.openxmlformats.org/officeDocument/2006/customXml" ds:itemID="{7E7206CF-729F-4A30-B24E-605D2B1D031A}">
  <ds:schemaRefs>
    <ds:schemaRef ds:uri="http://www.w3.org/2000/xmlns/"/>
    <ds:schemaRef ds:uri="http://www.w3.org/2001/XMLSchema"/>
    <ds:schemaRef ds:uri="pb-wrapper"/>
  </ds:schemaRefs>
</ds:datastoreItem>
</file>

<file path=customXml/itemProps12.xml><?xml version="1.0" encoding="utf-8"?>
<ds:datastoreItem xmlns:ds="http://schemas.openxmlformats.org/officeDocument/2006/customXml" ds:itemID="{C2FB18C8-E35D-3249-A4DE-E1271CAD2114}">
  <ds:schemaRefs>
    <ds:schemaRef ds:uri="http://www.w3.org/2000/xmlns/"/>
    <ds:schemaRef ds:uri="http://www.w3.org/2001/XMLSchema"/>
    <ds:schemaRef ds:uri="pb-wrapper"/>
  </ds:schemaRefs>
</ds:datastoreItem>
</file>

<file path=customXml/itemProps13.xml><?xml version="1.0" encoding="utf-8"?>
<ds:datastoreItem xmlns:ds="http://schemas.openxmlformats.org/officeDocument/2006/customXml" ds:itemID="{EB6331C9-148D-A349-B638-0835937A9115}">
  <ds:schemaRefs>
    <ds:schemaRef ds:uri="http://www.w3.org/2000/xmlns/"/>
    <ds:schemaRef ds:uri="http://www.w3.org/2001/XMLSchema"/>
    <ds:schemaRef ds:uri="pb-wrapper"/>
  </ds:schemaRefs>
</ds:datastoreItem>
</file>

<file path=customXml/itemProps14.xml><?xml version="1.0" encoding="utf-8"?>
<ds:datastoreItem xmlns:ds="http://schemas.openxmlformats.org/officeDocument/2006/customXml" ds:itemID="{9823EDDB-CC57-6644-BC44-0186B15BA69B}">
  <ds:schemaRefs>
    <ds:schemaRef ds:uri="http://www.w3.org/2000/xmlns/"/>
    <ds:schemaRef ds:uri="http://www.w3.org/2001/XMLSchema"/>
    <ds:schemaRef ds:uri="pb-wrapper"/>
  </ds:schemaRefs>
</ds:datastoreItem>
</file>

<file path=customXml/itemProps15.xml><?xml version="1.0" encoding="utf-8"?>
<ds:datastoreItem xmlns:ds="http://schemas.openxmlformats.org/officeDocument/2006/customXml" ds:itemID="{013C662B-466E-4B56-88F6-063EDE9EE593}">
  <ds:schemaRefs>
    <ds:schemaRef ds:uri="http://www.w3.org/2000/xmlns/"/>
    <ds:schemaRef ds:uri="http://www.w3.org/2001/XMLSchema"/>
    <ds:schemaRef ds:uri="pb-wrapper"/>
  </ds:schemaRefs>
</ds:datastoreItem>
</file>

<file path=customXml/itemProps16.xml><?xml version="1.0" encoding="utf-8"?>
<ds:datastoreItem xmlns:ds="http://schemas.openxmlformats.org/officeDocument/2006/customXml" ds:itemID="{2AF7A9B1-84FA-46DA-83FD-C82A15E44FF7}">
  <ds:schemaRefs>
    <ds:schemaRef ds:uri="http://www.w3.org/2000/xmlns/"/>
    <ds:schemaRef ds:uri="http://www.w3.org/2001/XMLSchema"/>
    <ds:schemaRef ds:uri="pb-wrapper"/>
  </ds:schemaRefs>
</ds:datastoreItem>
</file>

<file path=customXml/itemProps17.xml><?xml version="1.0" encoding="utf-8"?>
<ds:datastoreItem xmlns:ds="http://schemas.openxmlformats.org/officeDocument/2006/customXml" ds:itemID="{5E419110-D916-4428-83C0-0331C5F52343}">
  <ds:schemaRefs>
    <ds:schemaRef ds:uri="http://www.w3.org/2000/xmlns/"/>
    <ds:schemaRef ds:uri="http://www.w3.org/2001/XMLSchema"/>
    <ds:schemaRef ds:uri="pb-wrapper"/>
  </ds:schemaRefs>
</ds:datastoreItem>
</file>

<file path=customXml/itemProps18.xml><?xml version="1.0" encoding="utf-8"?>
<ds:datastoreItem xmlns:ds="http://schemas.openxmlformats.org/officeDocument/2006/customXml" ds:itemID="{B8663A88-0319-4FC0-8021-75BFE9FEEFDB}">
  <ds:schemaRefs>
    <ds:schemaRef ds:uri="http://schemas.microsoft.com/sharepoint/v3/contenttype/forms"/>
  </ds:schemaRefs>
</ds:datastoreItem>
</file>

<file path=customXml/itemProps19.xml><?xml version="1.0" encoding="utf-8"?>
<ds:datastoreItem xmlns:ds="http://schemas.openxmlformats.org/officeDocument/2006/customXml" ds:itemID="{C6A6DE5D-4F5A-4487-9E44-9B4A2C84B4CA}">
  <ds:schemaRefs>
    <ds:schemaRef ds:uri="http://www.w3.org/2000/xmlns/"/>
    <ds:schemaRef ds:uri="http://www.w3.org/2001/XMLSchema"/>
    <ds:schemaRef ds:uri="pb-wrapper"/>
  </ds:schemaRefs>
</ds:datastoreItem>
</file>

<file path=customXml/itemProps2.xml><?xml version="1.0" encoding="utf-8"?>
<ds:datastoreItem xmlns:ds="http://schemas.openxmlformats.org/officeDocument/2006/customXml" ds:itemID="{92A3AB1B-9795-48B5-87C9-C21C6D39B2B4}">
  <ds:schemaRefs>
    <ds:schemaRef ds:uri="fe362c85-93d5-475c-b3d6-a273b40227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0.xml><?xml version="1.0" encoding="utf-8"?>
<ds:datastoreItem xmlns:ds="http://schemas.openxmlformats.org/officeDocument/2006/customXml" ds:itemID="{FF3C70D1-C3B3-42BD-8D61-F56443FAB894}">
  <ds:schemaRefs>
    <ds:schemaRef ds:uri="http://www.w3.org/2000/xmlns/"/>
    <ds:schemaRef ds:uri="http://www.w3.org/2001/XMLSchema"/>
    <ds:schemaRef ds:uri="pb-wrapper"/>
  </ds:schemaRefs>
</ds:datastoreItem>
</file>

<file path=customXml/itemProps21.xml><?xml version="1.0" encoding="utf-8"?>
<ds:datastoreItem xmlns:ds="http://schemas.openxmlformats.org/officeDocument/2006/customXml" ds:itemID="{3EA2467C-CDA7-4EC0-971B-8EA778D29187}">
  <ds:schemaRefs>
    <ds:schemaRef ds:uri="http://www.w3.org/2000/xmlns/"/>
    <ds:schemaRef ds:uri="http://www.w3.org/2001/XMLSchema"/>
    <ds:schemaRef ds:uri="pb-wrapper"/>
  </ds:schemaRefs>
</ds:datastoreItem>
</file>

<file path=customXml/itemProps22.xml><?xml version="1.0" encoding="utf-8"?>
<ds:datastoreItem xmlns:ds="http://schemas.openxmlformats.org/officeDocument/2006/customXml" ds:itemID="{E75E0C48-494A-4FFE-A1CD-0CA3FE5B7C47}">
  <ds:schemaRefs>
    <ds:schemaRef ds:uri="http://www.w3.org/2000/xmlns/"/>
    <ds:schemaRef ds:uri="http://www.w3.org/2001/XMLSchema"/>
    <ds:schemaRef ds:uri="pb-wrapper"/>
  </ds:schemaRefs>
</ds:datastoreItem>
</file>

<file path=customXml/itemProps23.xml><?xml version="1.0" encoding="utf-8"?>
<ds:datastoreItem xmlns:ds="http://schemas.openxmlformats.org/officeDocument/2006/customXml" ds:itemID="{1EBC0B78-5B88-4393-80D6-5FBC6C761FAD}">
  <ds:schemaRefs>
    <ds:schemaRef ds:uri="http://www.w3.org/2000/xmlns/"/>
    <ds:schemaRef ds:uri="http://www.w3.org/2001/XMLSchema"/>
    <ds:schemaRef ds:uri="pb-wrapper"/>
  </ds:schemaRefs>
</ds:datastoreItem>
</file>

<file path=customXml/itemProps24.xml><?xml version="1.0" encoding="utf-8"?>
<ds:datastoreItem xmlns:ds="http://schemas.openxmlformats.org/officeDocument/2006/customXml" ds:itemID="{392F5640-54A1-4637-A7FA-E84064B5A25F}">
  <ds:schemaRefs>
    <ds:schemaRef ds:uri="http://www.w3.org/2000/xmlns/"/>
    <ds:schemaRef ds:uri="http://www.w3.org/2001/XMLSchema"/>
    <ds:schemaRef ds:uri="pb-wrapper"/>
  </ds:schemaRefs>
</ds:datastoreItem>
</file>

<file path=customXml/itemProps25.xml><?xml version="1.0" encoding="utf-8"?>
<ds:datastoreItem xmlns:ds="http://schemas.openxmlformats.org/officeDocument/2006/customXml" ds:itemID="{4E003062-C57F-D044-8432-F26B8C17A232}">
  <ds:schemaRefs>
    <ds:schemaRef ds:uri="http://www.w3.org/2000/xmlns/"/>
    <ds:schemaRef ds:uri="http://www.w3.org/2001/XMLSchema"/>
    <ds:schemaRef ds:uri="pb-wrapper"/>
  </ds:schemaRefs>
</ds:datastoreItem>
</file>

<file path=customXml/itemProps26.xml><?xml version="1.0" encoding="utf-8"?>
<ds:datastoreItem xmlns:ds="http://schemas.openxmlformats.org/officeDocument/2006/customXml" ds:itemID="{8C9CFB3F-B021-4667-A9E5-3B84E3B002EB}">
  <ds:schemaRefs>
    <ds:schemaRef ds:uri="http://www.w3.org/2000/xmlns/"/>
    <ds:schemaRef ds:uri="http://www.w3.org/2001/XMLSchema"/>
    <ds:schemaRef ds:uri="pb-wrapper"/>
  </ds:schemaRefs>
</ds:datastoreItem>
</file>

<file path=customXml/itemProps27.xml><?xml version="1.0" encoding="utf-8"?>
<ds:datastoreItem xmlns:ds="http://schemas.openxmlformats.org/officeDocument/2006/customXml" ds:itemID="{EC3E65E7-85C5-3F4A-A027-452D54B15E25}">
  <ds:schemaRefs>
    <ds:schemaRef ds:uri="http://www.w3.org/2000/xmlns/"/>
    <ds:schemaRef ds:uri="http://www.w3.org/2001/XMLSchema"/>
    <ds:schemaRef ds:uri="pb-wrapper"/>
  </ds:schemaRefs>
</ds:datastoreItem>
</file>

<file path=customXml/itemProps28.xml><?xml version="1.0" encoding="utf-8"?>
<ds:datastoreItem xmlns:ds="http://schemas.openxmlformats.org/officeDocument/2006/customXml" ds:itemID="{2B08661F-782C-4E62-90B1-C5BA2FD74174}">
  <ds:schemaRefs>
    <ds:schemaRef ds:uri="http://www.w3.org/2000/xmlns/"/>
    <ds:schemaRef ds:uri="http://www.w3.org/2001/XMLSchema"/>
    <ds:schemaRef ds:uri="pb-wrapper"/>
  </ds:schemaRefs>
</ds:datastoreItem>
</file>

<file path=customXml/itemProps29.xml><?xml version="1.0" encoding="utf-8"?>
<ds:datastoreItem xmlns:ds="http://schemas.openxmlformats.org/officeDocument/2006/customXml" ds:itemID="{07D001AF-60FC-4281-9CCB-5092EA003519}">
  <ds:schemaRefs>
    <ds:schemaRef ds:uri="http://www.w3.org/2000/xmlns/"/>
    <ds:schemaRef ds:uri="http://www.w3.org/2001/XMLSchema"/>
    <ds:schemaRef ds:uri="pb-wrapper"/>
  </ds:schemaRefs>
</ds:datastoreItem>
</file>

<file path=customXml/itemProps3.xml><?xml version="1.0" encoding="utf-8"?>
<ds:datastoreItem xmlns:ds="http://schemas.openxmlformats.org/officeDocument/2006/customXml" ds:itemID="{59DF8844-69DA-46F4-B0F5-E248DE1E92FF}">
  <ds:schemaRef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fe362c85-93d5-475c-b3d6-a273b40227d7"/>
    <ds:schemaRef ds:uri="http://schemas.microsoft.com/office/2006/metadata/properties"/>
    <ds:schemaRef ds:uri="http://purl.org/dc/dcmitype/"/>
  </ds:schemaRefs>
</ds:datastoreItem>
</file>

<file path=customXml/itemProps30.xml><?xml version="1.0" encoding="utf-8"?>
<ds:datastoreItem xmlns:ds="http://schemas.openxmlformats.org/officeDocument/2006/customXml" ds:itemID="{CC09A31F-E9AA-4CF5-AEC9-4A531FA8AF96}">
  <ds:schemaRefs>
    <ds:schemaRef ds:uri="http://www.w3.org/2000/xmlns/"/>
    <ds:schemaRef ds:uri="http://www.w3.org/2001/XMLSchema"/>
    <ds:schemaRef ds:uri="pb-wrapper"/>
  </ds:schemaRefs>
</ds:datastoreItem>
</file>

<file path=customXml/itemProps31.xml><?xml version="1.0" encoding="utf-8"?>
<ds:datastoreItem xmlns:ds="http://schemas.openxmlformats.org/officeDocument/2006/customXml" ds:itemID="{BE85AC4D-C2B7-4019-B590-ED539F10B03B}">
  <ds:schemaRefs>
    <ds:schemaRef ds:uri="http://www.w3.org/2000/xmlns/"/>
    <ds:schemaRef ds:uri="http://www.w3.org/2001/XMLSchema"/>
    <ds:schemaRef ds:uri="pb-wrapper"/>
  </ds:schemaRefs>
</ds:datastoreItem>
</file>

<file path=customXml/itemProps32.xml><?xml version="1.0" encoding="utf-8"?>
<ds:datastoreItem xmlns:ds="http://schemas.openxmlformats.org/officeDocument/2006/customXml" ds:itemID="{C40DDF15-E214-4FC4-ABDF-548DA608B093}">
  <ds:schemaRefs>
    <ds:schemaRef ds:uri="http://www.w3.org/2000/xmlns/"/>
    <ds:schemaRef ds:uri="http://www.w3.org/2001/XMLSchema"/>
    <ds:schemaRef ds:uri="pb-wrapper"/>
  </ds:schemaRefs>
</ds:datastoreItem>
</file>

<file path=customXml/itemProps33.xml><?xml version="1.0" encoding="utf-8"?>
<ds:datastoreItem xmlns:ds="http://schemas.openxmlformats.org/officeDocument/2006/customXml" ds:itemID="{B5AFB793-C589-4185-A325-426C04283314}">
  <ds:schemaRefs>
    <ds:schemaRef ds:uri="http://www.w3.org/2000/xmlns/"/>
    <ds:schemaRef ds:uri="http://www.w3.org/2001/XMLSchema"/>
    <ds:schemaRef ds:uri="pb-wrapper"/>
  </ds:schemaRefs>
</ds:datastoreItem>
</file>

<file path=customXml/itemProps34.xml><?xml version="1.0" encoding="utf-8"?>
<ds:datastoreItem xmlns:ds="http://schemas.openxmlformats.org/officeDocument/2006/customXml" ds:itemID="{6AB03B59-577C-4BFE-A478-D68C35D4FF8F}">
  <ds:schemaRefs>
    <ds:schemaRef ds:uri="http://www.w3.org/2000/xmlns/"/>
    <ds:schemaRef ds:uri="http://www.w3.org/2001/XMLSchema"/>
    <ds:schemaRef ds:uri="pb-wrapper"/>
  </ds:schemaRefs>
</ds:datastoreItem>
</file>

<file path=customXml/itemProps35.xml><?xml version="1.0" encoding="utf-8"?>
<ds:datastoreItem xmlns:ds="http://schemas.openxmlformats.org/officeDocument/2006/customXml" ds:itemID="{3FC05207-09F3-4A3A-AD3F-09C4DFD9EF73}">
  <ds:schemaRefs>
    <ds:schemaRef ds:uri="http://www.w3.org/2000/xmlns/"/>
    <ds:schemaRef ds:uri="http://www.w3.org/2001/XMLSchema"/>
    <ds:schemaRef ds:uri="pb-wrapper"/>
  </ds:schemaRefs>
</ds:datastoreItem>
</file>

<file path=customXml/itemProps36.xml><?xml version="1.0" encoding="utf-8"?>
<ds:datastoreItem xmlns:ds="http://schemas.openxmlformats.org/officeDocument/2006/customXml" ds:itemID="{E8609074-DC30-4003-9B6F-F8E4149B4BEB}">
  <ds:schemaRefs>
    <ds:schemaRef ds:uri="http://www.w3.org/2000/xmlns/"/>
    <ds:schemaRef ds:uri="http://www.w3.org/2001/XMLSchema"/>
    <ds:schemaRef ds:uri="pb-wrapper"/>
  </ds:schemaRefs>
</ds:datastoreItem>
</file>

<file path=customXml/itemProps37.xml><?xml version="1.0" encoding="utf-8"?>
<ds:datastoreItem xmlns:ds="http://schemas.openxmlformats.org/officeDocument/2006/customXml" ds:itemID="{651699DF-3680-4CBD-A717-D91C24136B47}">
  <ds:schemaRefs>
    <ds:schemaRef ds:uri="http://www.w3.org/2001/XMLSchema"/>
    <ds:schemaRef ds:uri="pb-wrapper"/>
  </ds:schemaRefs>
</ds:datastoreItem>
</file>

<file path=customXml/itemProps4.xml><?xml version="1.0" encoding="utf-8"?>
<ds:datastoreItem xmlns:ds="http://schemas.openxmlformats.org/officeDocument/2006/customXml" ds:itemID="{B6CE57FA-A0E7-4DA4-B1E7-5D0FE856E52A}">
  <ds:schemaRefs>
    <ds:schemaRef ds:uri="http://www.w3.org/2000/xmlns/"/>
    <ds:schemaRef ds:uri="http://www.w3.org/2001/XMLSchema"/>
    <ds:schemaRef ds:uri="pb-wrapper"/>
  </ds:schemaRefs>
</ds:datastoreItem>
</file>

<file path=customXml/itemProps5.xml><?xml version="1.0" encoding="utf-8"?>
<ds:datastoreItem xmlns:ds="http://schemas.openxmlformats.org/officeDocument/2006/customXml" ds:itemID="{C4CCBF89-2C25-0847-AECB-507894D50FD2}">
  <ds:schemaRefs>
    <ds:schemaRef ds:uri="http://www.w3.org/2000/xmlns/"/>
    <ds:schemaRef ds:uri="http://www.w3.org/2001/XMLSchema"/>
    <ds:schemaRef ds:uri="pb-wrapper"/>
  </ds:schemaRefs>
</ds:datastoreItem>
</file>

<file path=customXml/itemProps6.xml><?xml version="1.0" encoding="utf-8"?>
<ds:datastoreItem xmlns:ds="http://schemas.openxmlformats.org/officeDocument/2006/customXml" ds:itemID="{E53AA130-55FF-4979-9759-59454D173804}">
  <ds:schemaRefs>
    <ds:schemaRef ds:uri="http://www.w3.org/2000/xmlns/"/>
    <ds:schemaRef ds:uri="http://www.w3.org/2001/XMLSchema"/>
    <ds:schemaRef ds:uri="pb-wrapper"/>
  </ds:schemaRefs>
</ds:datastoreItem>
</file>

<file path=customXml/itemProps7.xml><?xml version="1.0" encoding="utf-8"?>
<ds:datastoreItem xmlns:ds="http://schemas.openxmlformats.org/officeDocument/2006/customXml" ds:itemID="{EED46CE4-9A8C-4F79-A3E2-B6E936B6DD23}">
  <ds:schemaRefs>
    <ds:schemaRef ds:uri="http://www.w3.org/2000/xmlns/"/>
    <ds:schemaRef ds:uri="http://www.w3.org/2001/XMLSchema"/>
    <ds:schemaRef ds:uri="pb-wrapper"/>
  </ds:schemaRefs>
</ds:datastoreItem>
</file>

<file path=customXml/itemProps8.xml><?xml version="1.0" encoding="utf-8"?>
<ds:datastoreItem xmlns:ds="http://schemas.openxmlformats.org/officeDocument/2006/customXml" ds:itemID="{3613CCA0-C0E0-4057-9D35-81A78262878D}">
  <ds:schemaRefs>
    <ds:schemaRef ds:uri="http://www.w3.org/2000/xmlns/"/>
    <ds:schemaRef ds:uri="http://www.w3.org/2001/XMLSchema"/>
    <ds:schemaRef ds:uri="pb-wrapper"/>
  </ds:schemaRefs>
</ds:datastoreItem>
</file>

<file path=customXml/itemProps9.xml><?xml version="1.0" encoding="utf-8"?>
<ds:datastoreItem xmlns:ds="http://schemas.openxmlformats.org/officeDocument/2006/customXml" ds:itemID="{0992D74D-CDE9-47BC-8C63-D5D989A50A68}">
  <ds:schemaRefs>
    <ds:schemaRef ds:uri="http://www.w3.org/2000/xmlns/"/>
    <ds:schemaRef ds:uri="http://www.w3.org/2001/XMLSchema"/>
    <ds:schemaRef ds:uri="pb-wrapper"/>
  </ds:schemaRefs>
</ds:datastoreItem>
</file>

<file path=docMetadata/LabelInfo.xml><?xml version="1.0" encoding="utf-8"?>
<clbl:labelList xmlns:clbl="http://schemas.microsoft.com/office/2020/mipLabelMetadata">
  <clbl:label id="{14f6f31a-b3c3-47e4-b24a-577cd01697f4}" enabled="1" method="Privileged" siteId="{b135ef41-669c-4170-b8cf-7971d2dcbc8d}" removed="0"/>
  <clbl:label id="{d1725825-a4a3-4030-a9ca-67d4074da877}" enabled="1" method="Privileged" siteId="{3d191631-69af-4ddd-9a33-162dc178990d}" removed="0"/>
</clbl:labelList>
</file>

<file path=docProps/app.xml><?xml version="1.0" encoding="utf-8"?>
<Properties xmlns="http://schemas.openxmlformats.org/officeDocument/2006/extended-properties" xmlns:vt="http://schemas.openxmlformats.org/officeDocument/2006/docPropsVTypes">
  <Template/>
  <TotalTime>0</TotalTime>
  <Words>10746</Words>
  <Application>Microsoft Office PowerPoint</Application>
  <PresentationFormat>Custom</PresentationFormat>
  <Paragraphs>1232</Paragraphs>
  <Slides>34</Slides>
  <Notes>31</Notes>
  <HiddenSlides>11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8" baseType="lpstr">
      <vt:lpstr>等线</vt:lpstr>
      <vt:lpstr>MS PGothic</vt:lpstr>
      <vt:lpstr>Aptos</vt:lpstr>
      <vt:lpstr>Arial</vt:lpstr>
      <vt:lpstr>Calibri</vt:lpstr>
      <vt:lpstr>Google Sans</vt:lpstr>
      <vt:lpstr>Open Sans</vt:lpstr>
      <vt:lpstr>PitchBookFont</vt:lpstr>
      <vt:lpstr>Playfair Display</vt:lpstr>
      <vt:lpstr>Segoe UI Semibold</vt:lpstr>
      <vt:lpstr>Times New Roman</vt:lpstr>
      <vt:lpstr>Wingdings</vt:lpstr>
      <vt:lpstr>EIP Master</vt:lpstr>
      <vt:lpstr>think-cell Slide</vt:lpstr>
      <vt:lpstr>FIRST SOLAR (NASDAQ: FSLR)  </vt:lpstr>
      <vt:lpstr>PowerPoint Presentation</vt:lpstr>
      <vt:lpstr>PowerPoint Presentation</vt:lpstr>
      <vt:lpstr>FSLR Story | Stock Performance Reflects Structural Advantages Over Global Competitors Across Technology, Supply Chain and Policy</vt:lpstr>
      <vt:lpstr>PowerPoint Presentation</vt:lpstr>
      <vt:lpstr>Undisputed Domestic Leader | CdTe Delivers Superior Energy Yield &amp; Integrated U.S. Supply Chain Enables a Structurally Lower Cost Per Watt</vt:lpstr>
      <vt:lpstr>Structural Regulatory Moat | FEOC, IRA &amp; U.S. Trade Enforcement Restrict Silicon Imports and Sustain FSLR’s Premium Pricing Power</vt:lpstr>
      <vt:lpstr>Premium Margins + Visibility | A Contracted Backlog and rising U.S. Load Growth secure Demand, Pricing Stability and Cash Flow through 2030</vt:lpstr>
      <vt:lpstr>Valuation &amp; Assumptions| DCF Points to Meaningful Upside Driven by ASP Strength and Volume Growth</vt:lpstr>
      <vt:lpstr>Valuation &amp; Sensitivity Analysis | Valuation Supported Across Sensitivities With Conservative Assumptions</vt:lpstr>
      <vt:lpstr>Risks &amp; Catalysts | High-Conviction Setup: Policy, Demand, and Technology Catalysts Ahead</vt:lpstr>
      <vt:lpstr>Thank You</vt:lpstr>
      <vt:lpstr>Appendix A | Public Comparable Analysis</vt:lpstr>
      <vt:lpstr>Appendix B | Cadmium Telluride (CdTe) Tech Advantage</vt:lpstr>
      <vt:lpstr>Appendix C | Leadership and Ownership</vt:lpstr>
      <vt:lpstr>Appendix D | Analyst Price Targets</vt:lpstr>
      <vt:lpstr>Appendix E | DCF Build - Base</vt:lpstr>
      <vt:lpstr>Appendix F | ASP Sensitivity (2028E)  </vt:lpstr>
      <vt:lpstr>Appendix G | Income Statement Base</vt:lpstr>
      <vt:lpstr>Appendix H | Balance Sheet Base</vt:lpstr>
      <vt:lpstr>Appendix I | Cash Flow Base </vt:lpstr>
      <vt:lpstr>Appendix J | Satellite Map of Louisiana Facility Ramp Progress</vt:lpstr>
      <vt:lpstr>Appendix K | Ratios and Debt Structure</vt:lpstr>
      <vt:lpstr>Archive</vt:lpstr>
      <vt:lpstr>FIRST SOLAR (NASDAQ: FSLR)  </vt:lpstr>
      <vt:lpstr>Valuation &amp; Assumptions| DCF Points to Meaningful Upside Driven by ASP Strength and Volume Growth</vt:lpstr>
      <vt:lpstr>Valuation &amp; Sensitivity Analysis | Valuation Supported Across Sensitivities With Conservative Assumptions</vt:lpstr>
      <vt:lpstr>PowerPoint Presentation</vt:lpstr>
      <vt:lpstr>PowerPoint Presentation</vt:lpstr>
      <vt:lpstr>Undisputed Domestic Leader | CdTe delivers superior energy yield and FSLR’s integrated U.S. supply chain enables a structurally lower cost per watt</vt:lpstr>
      <vt:lpstr>Premium Margins + Visibility | A contracted backlog and rising U.S. load growth secure throughput, pricing stability and cash generation through 2030</vt:lpstr>
      <vt:lpstr>FSLR Story | Performance That Outshines Global Competitors</vt:lpstr>
      <vt:lpstr>Premium Margins + Visibility | A contracted backlog and rising U.S. load growth secure demand, pricing stability and cash flow through 2030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Solar</dc:title>
  <dc:creator>michael kerins</dc:creator>
  <cp:lastModifiedBy>M. Kerins</cp:lastModifiedBy>
  <cp:revision>1</cp:revision>
  <cp:lastPrinted>2025-11-21T16:35:59Z</cp:lastPrinted>
  <dcterms:created xsi:type="dcterms:W3CDTF">2023-04-24T19:57:27Z</dcterms:created>
  <dcterms:modified xsi:type="dcterms:W3CDTF">2025-11-23T08:38:20Z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4f6f31a-b3c3-47e4-b24a-577cd01697f4_Enabled">
    <vt:lpwstr>true</vt:lpwstr>
  </property>
  <property fmtid="{D5CDD505-2E9C-101B-9397-08002B2CF9AE}" pid="3" name="MSIP_Label_14f6f31a-b3c3-47e4-b24a-577cd01697f4_SetDate">
    <vt:lpwstr>2021-01-05T07:52:57Z</vt:lpwstr>
  </property>
  <property fmtid="{D5CDD505-2E9C-101B-9397-08002B2CF9AE}" pid="4" name="MSIP_Label_14f6f31a-b3c3-47e4-b24a-577cd01697f4_Method">
    <vt:lpwstr>Privileged</vt:lpwstr>
  </property>
  <property fmtid="{D5CDD505-2E9C-101B-9397-08002B2CF9AE}" pid="5" name="MSIP_Label_14f6f31a-b3c3-47e4-b24a-577cd01697f4_Name">
    <vt:lpwstr>Unprotected</vt:lpwstr>
  </property>
  <property fmtid="{D5CDD505-2E9C-101B-9397-08002B2CF9AE}" pid="6" name="MSIP_Label_14f6f31a-b3c3-47e4-b24a-577cd01697f4_SiteId">
    <vt:lpwstr>b135ef41-669c-4170-b8cf-7971d2dcbc8d</vt:lpwstr>
  </property>
  <property fmtid="{D5CDD505-2E9C-101B-9397-08002B2CF9AE}" pid="7" name="MSIP_Label_14f6f31a-b3c3-47e4-b24a-577cd01697f4_ActionId">
    <vt:lpwstr>ae5c8807-a2b1-4110-a7bd-10d3ada612d5</vt:lpwstr>
  </property>
  <property fmtid="{D5CDD505-2E9C-101B-9397-08002B2CF9AE}" pid="8" name="MSIP_Label_14f6f31a-b3c3-47e4-b24a-577cd01697f4_ContentBits">
    <vt:lpwstr>0</vt:lpwstr>
  </property>
  <property fmtid="{D5CDD505-2E9C-101B-9397-08002B2CF9AE}" pid="9" name="ContentTypeId">
    <vt:lpwstr>0x010100326EED1B623E1741BFCEEC15EB773410</vt:lpwstr>
  </property>
  <property fmtid="{D5CDD505-2E9C-101B-9397-08002B2CF9AE}" pid="10" name="MediaServiceImageTags">
    <vt:lpwstr/>
  </property>
</Properties>
</file>